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05"/>
  </p:notesMasterIdLst>
  <p:handoutMasterIdLst>
    <p:handoutMasterId r:id="rId106"/>
  </p:handoutMasterIdLst>
  <p:sldIdLst>
    <p:sldId id="403" r:id="rId2"/>
    <p:sldId id="630" r:id="rId3"/>
    <p:sldId id="420" r:id="rId4"/>
    <p:sldId id="503" r:id="rId5"/>
    <p:sldId id="499" r:id="rId6"/>
    <p:sldId id="500" r:id="rId7"/>
    <p:sldId id="657" r:id="rId8"/>
    <p:sldId id="658" r:id="rId9"/>
    <p:sldId id="501" r:id="rId10"/>
    <p:sldId id="647" r:id="rId11"/>
    <p:sldId id="649" r:id="rId12"/>
    <p:sldId id="650" r:id="rId13"/>
    <p:sldId id="651" r:id="rId14"/>
    <p:sldId id="652" r:id="rId15"/>
    <p:sldId id="358" r:id="rId16"/>
    <p:sldId id="653" r:id="rId17"/>
    <p:sldId id="654" r:id="rId18"/>
    <p:sldId id="394" r:id="rId19"/>
    <p:sldId id="640" r:id="rId20"/>
    <p:sldId id="616" r:id="rId21"/>
    <p:sldId id="661" r:id="rId22"/>
    <p:sldId id="617" r:id="rId23"/>
    <p:sldId id="618" r:id="rId24"/>
    <p:sldId id="288" r:id="rId25"/>
    <p:sldId id="619" r:id="rId26"/>
    <p:sldId id="294" r:id="rId27"/>
    <p:sldId id="641" r:id="rId28"/>
    <p:sldId id="374" r:id="rId29"/>
    <p:sldId id="297" r:id="rId30"/>
    <p:sldId id="314" r:id="rId31"/>
    <p:sldId id="315" r:id="rId32"/>
    <p:sldId id="395" r:id="rId33"/>
    <p:sldId id="316" r:id="rId34"/>
    <p:sldId id="317" r:id="rId35"/>
    <p:sldId id="511" r:id="rId36"/>
    <p:sldId id="512" r:id="rId37"/>
    <p:sldId id="514" r:id="rId38"/>
    <p:sldId id="515" r:id="rId39"/>
    <p:sldId id="645" r:id="rId40"/>
    <p:sldId id="621" r:id="rId41"/>
    <p:sldId id="622" r:id="rId42"/>
    <p:sldId id="623" r:id="rId43"/>
    <p:sldId id="624" r:id="rId44"/>
    <p:sldId id="659" r:id="rId45"/>
    <p:sldId id="635" r:id="rId46"/>
    <p:sldId id="636" r:id="rId47"/>
    <p:sldId id="397" r:id="rId48"/>
    <p:sldId id="556" r:id="rId49"/>
    <p:sldId id="639" r:id="rId50"/>
    <p:sldId id="557" r:id="rId51"/>
    <p:sldId id="558" r:id="rId52"/>
    <p:sldId id="561" r:id="rId53"/>
    <p:sldId id="562" r:id="rId54"/>
    <p:sldId id="565" r:id="rId55"/>
    <p:sldId id="564" r:id="rId56"/>
    <p:sldId id="566" r:id="rId57"/>
    <p:sldId id="660" r:id="rId58"/>
    <p:sldId id="567" r:id="rId59"/>
    <p:sldId id="569" r:id="rId60"/>
    <p:sldId id="570" r:id="rId61"/>
    <p:sldId id="571" r:id="rId62"/>
    <p:sldId id="572" r:id="rId63"/>
    <p:sldId id="576" r:id="rId64"/>
    <p:sldId id="579" r:id="rId65"/>
    <p:sldId id="580" r:id="rId66"/>
    <p:sldId id="581" r:id="rId67"/>
    <p:sldId id="582" r:id="rId68"/>
    <p:sldId id="583" r:id="rId69"/>
    <p:sldId id="584" r:id="rId70"/>
    <p:sldId id="586" r:id="rId71"/>
    <p:sldId id="587" r:id="rId72"/>
    <p:sldId id="590" r:id="rId73"/>
    <p:sldId id="591" r:id="rId74"/>
    <p:sldId id="592" r:id="rId75"/>
    <p:sldId id="595" r:id="rId76"/>
    <p:sldId id="526" r:id="rId77"/>
    <p:sldId id="550" r:id="rId78"/>
    <p:sldId id="437" r:id="rId79"/>
    <p:sldId id="441" r:id="rId80"/>
    <p:sldId id="487" r:id="rId81"/>
    <p:sldId id="446" r:id="rId82"/>
    <p:sldId id="457" r:id="rId83"/>
    <p:sldId id="459" r:id="rId84"/>
    <p:sldId id="460" r:id="rId85"/>
    <p:sldId id="461" r:id="rId86"/>
    <p:sldId id="549" r:id="rId87"/>
    <p:sldId id="430" r:id="rId88"/>
    <p:sldId id="597" r:id="rId89"/>
    <p:sldId id="598" r:id="rId90"/>
    <p:sldId id="599" r:id="rId91"/>
    <p:sldId id="600" r:id="rId92"/>
    <p:sldId id="655" r:id="rId93"/>
    <p:sldId id="601" r:id="rId94"/>
    <p:sldId id="602" r:id="rId95"/>
    <p:sldId id="608" r:id="rId96"/>
    <p:sldId id="656" r:id="rId97"/>
    <p:sldId id="603" r:id="rId98"/>
    <p:sldId id="609" r:id="rId99"/>
    <p:sldId id="610" r:id="rId100"/>
    <p:sldId id="611" r:id="rId101"/>
    <p:sldId id="612" r:id="rId102"/>
    <p:sldId id="644" r:id="rId103"/>
    <p:sldId id="614" r:id="rId10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o" id="{A0DBDEB2-48B3-4877-8E83-22BE092746F0}">
          <p14:sldIdLst>
            <p14:sldId id="403"/>
            <p14:sldId id="630"/>
          </p14:sldIdLst>
        </p14:section>
        <p14:section name="Collaborative Tech" id="{06E1DD9B-E995-40DD-BEC8-84DE606B9250}">
          <p14:sldIdLst>
            <p14:sldId id="420"/>
            <p14:sldId id="503"/>
            <p14:sldId id="499"/>
            <p14:sldId id="500"/>
            <p14:sldId id="657"/>
            <p14:sldId id="658"/>
            <p14:sldId id="501"/>
            <p14:sldId id="647"/>
            <p14:sldId id="649"/>
            <p14:sldId id="650"/>
            <p14:sldId id="651"/>
            <p14:sldId id="652"/>
            <p14:sldId id="358"/>
            <p14:sldId id="653"/>
            <p14:sldId id="654"/>
            <p14:sldId id="394"/>
            <p14:sldId id="640"/>
            <p14:sldId id="616"/>
            <p14:sldId id="661"/>
            <p14:sldId id="617"/>
            <p14:sldId id="618"/>
            <p14:sldId id="288"/>
            <p14:sldId id="619"/>
            <p14:sldId id="294"/>
            <p14:sldId id="641"/>
            <p14:sldId id="374"/>
            <p14:sldId id="297"/>
            <p14:sldId id="314"/>
          </p14:sldIdLst>
        </p14:section>
        <p14:section name="Tool Selection" id="{67909D1C-4814-48B8-A91B-99C96EDFDE1E}">
          <p14:sldIdLst>
            <p14:sldId id="315"/>
            <p14:sldId id="395"/>
            <p14:sldId id="316"/>
            <p14:sldId id="317"/>
            <p14:sldId id="511"/>
            <p14:sldId id="512"/>
            <p14:sldId id="514"/>
            <p14:sldId id="515"/>
            <p14:sldId id="645"/>
          </p14:sldIdLst>
        </p14:section>
        <p14:section name="Multiculture" id="{E6C09D1B-276A-437C-B4CA-652B65C8165A}">
          <p14:sldIdLst>
            <p14:sldId id="621"/>
            <p14:sldId id="622"/>
            <p14:sldId id="623"/>
            <p14:sldId id="624"/>
            <p14:sldId id="659"/>
            <p14:sldId id="635"/>
            <p14:sldId id="636"/>
            <p14:sldId id="397"/>
          </p14:sldIdLst>
        </p14:section>
        <p14:section name="KM" id="{E2A961D7-2DD2-4594-A5BA-83E50A383405}">
          <p14:sldIdLst>
            <p14:sldId id="556"/>
            <p14:sldId id="639"/>
            <p14:sldId id="557"/>
            <p14:sldId id="558"/>
            <p14:sldId id="561"/>
            <p14:sldId id="562"/>
            <p14:sldId id="565"/>
            <p14:sldId id="564"/>
            <p14:sldId id="566"/>
            <p14:sldId id="660"/>
            <p14:sldId id="567"/>
            <p14:sldId id="569"/>
            <p14:sldId id="570"/>
            <p14:sldId id="571"/>
            <p14:sldId id="572"/>
            <p14:sldId id="576"/>
            <p14:sldId id="579"/>
            <p14:sldId id="580"/>
            <p14:sldId id="581"/>
            <p14:sldId id="582"/>
            <p14:sldId id="583"/>
            <p14:sldId id="584"/>
            <p14:sldId id="586"/>
            <p14:sldId id="587"/>
            <p14:sldId id="590"/>
            <p14:sldId id="591"/>
            <p14:sldId id="592"/>
            <p14:sldId id="595"/>
          </p14:sldIdLst>
        </p14:section>
        <p14:section name="Social Enterprise" id="{C1ABB01E-964C-419F-8F80-B3B2629BBCD4}">
          <p14:sldIdLst>
            <p14:sldId id="526"/>
            <p14:sldId id="550"/>
            <p14:sldId id="437"/>
            <p14:sldId id="441"/>
            <p14:sldId id="487"/>
            <p14:sldId id="446"/>
            <p14:sldId id="457"/>
            <p14:sldId id="459"/>
            <p14:sldId id="460"/>
            <p14:sldId id="461"/>
            <p14:sldId id="549"/>
            <p14:sldId id="430"/>
          </p14:sldIdLst>
        </p14:section>
        <p14:section name="Adoption/Diffusion" id="{3387B786-CAA5-4806-BEEA-3F5274235E9A}">
          <p14:sldIdLst>
            <p14:sldId id="597"/>
            <p14:sldId id="598"/>
            <p14:sldId id="599"/>
            <p14:sldId id="600"/>
            <p14:sldId id="655"/>
            <p14:sldId id="601"/>
            <p14:sldId id="602"/>
            <p14:sldId id="608"/>
            <p14:sldId id="656"/>
            <p14:sldId id="603"/>
            <p14:sldId id="609"/>
            <p14:sldId id="610"/>
            <p14:sldId id="611"/>
            <p14:sldId id="612"/>
            <p14:sldId id="644"/>
            <p14:sldId id="61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4DADFD"/>
    <a:srgbClr val="800000"/>
    <a:srgbClr val="FFFF99"/>
    <a:srgbClr val="003300"/>
    <a:srgbClr val="3F6193"/>
    <a:srgbClr val="4A6288"/>
    <a:srgbClr val="6699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81528" autoAdjust="0"/>
  </p:normalViewPr>
  <p:slideViewPr>
    <p:cSldViewPr>
      <p:cViewPr>
        <p:scale>
          <a:sx n="69" d="100"/>
          <a:sy n="69" d="100"/>
        </p:scale>
        <p:origin x="-864" y="216"/>
      </p:cViewPr>
      <p:guideLst>
        <p:guide orient="horz" pos="2160"/>
        <p:guide pos="2880"/>
      </p:guideLst>
    </p:cSldViewPr>
  </p:slideViewPr>
  <p:notesTextViewPr>
    <p:cViewPr>
      <p:scale>
        <a:sx n="1" d="1"/>
        <a:sy n="1" d="1"/>
      </p:scale>
      <p:origin x="0" y="0"/>
    </p:cViewPr>
  </p:notesTextViewPr>
  <p:sorterViewPr>
    <p:cViewPr>
      <p:scale>
        <a:sx n="100" d="100"/>
        <a:sy n="100" d="100"/>
      </p:scale>
      <p:origin x="0" y="93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95353-8E3D-4E63-A155-91944A121F82}" type="doc">
      <dgm:prSet loTypeId="urn:microsoft.com/office/officeart/2005/8/layout/matrix3" loCatId="matrix" qsTypeId="urn:microsoft.com/office/officeart/2005/8/quickstyle/simple1" qsCatId="simple" csTypeId="urn:microsoft.com/office/officeart/2005/8/colors/colorful5" csCatId="colorful" phldr="1"/>
      <dgm:spPr/>
      <dgm:t>
        <a:bodyPr/>
        <a:lstStyle/>
        <a:p>
          <a:endParaRPr lang="en-US"/>
        </a:p>
      </dgm:t>
    </dgm:pt>
    <dgm:pt modelId="{C5DC050E-9866-46C5-BD05-D0AC9A41BEE4}">
      <dgm:prSet phldrT="[Text]"/>
      <dgm:spPr/>
      <dgm:t>
        <a:bodyPr/>
        <a:lstStyle/>
        <a:p>
          <a:r>
            <a:rPr lang="en-US" dirty="0" smtClean="0"/>
            <a:t>Tacit</a:t>
          </a:r>
          <a:endParaRPr lang="en-US" dirty="0"/>
        </a:p>
      </dgm:t>
    </dgm:pt>
    <dgm:pt modelId="{E9737582-FFDB-4E22-A661-0A1029673512}" type="parTrans" cxnId="{32E0FF26-D1A6-415D-AF25-BAE675FFDB8E}">
      <dgm:prSet/>
      <dgm:spPr/>
      <dgm:t>
        <a:bodyPr/>
        <a:lstStyle/>
        <a:p>
          <a:endParaRPr lang="en-US"/>
        </a:p>
      </dgm:t>
    </dgm:pt>
    <dgm:pt modelId="{D1FF375C-874B-4D3C-A8FE-0EAFF67588EE}" type="sibTrans" cxnId="{32E0FF26-D1A6-415D-AF25-BAE675FFDB8E}">
      <dgm:prSet/>
      <dgm:spPr/>
      <dgm:t>
        <a:bodyPr/>
        <a:lstStyle/>
        <a:p>
          <a:endParaRPr lang="en-US"/>
        </a:p>
      </dgm:t>
    </dgm:pt>
    <dgm:pt modelId="{4D93C558-2036-4907-ABFB-9E9C3345D09B}">
      <dgm:prSet phldrT="[Text]"/>
      <dgm:spPr/>
      <dgm:t>
        <a:bodyPr/>
        <a:lstStyle/>
        <a:p>
          <a:r>
            <a:rPr lang="en-US" dirty="0" smtClean="0"/>
            <a:t>Tacit</a:t>
          </a:r>
          <a:endParaRPr lang="en-US" dirty="0"/>
        </a:p>
      </dgm:t>
    </dgm:pt>
    <dgm:pt modelId="{75989741-4FBB-4C8C-9785-BC944305B7BD}" type="parTrans" cxnId="{F6100105-32C5-412C-9AEC-08D7921744B7}">
      <dgm:prSet/>
      <dgm:spPr/>
      <dgm:t>
        <a:bodyPr/>
        <a:lstStyle/>
        <a:p>
          <a:endParaRPr lang="en-US"/>
        </a:p>
      </dgm:t>
    </dgm:pt>
    <dgm:pt modelId="{4B9D392B-061C-48A5-8184-509FDB176FB0}" type="sibTrans" cxnId="{F6100105-32C5-412C-9AEC-08D7921744B7}">
      <dgm:prSet/>
      <dgm:spPr/>
      <dgm:t>
        <a:bodyPr/>
        <a:lstStyle/>
        <a:p>
          <a:endParaRPr lang="en-US"/>
        </a:p>
      </dgm:t>
    </dgm:pt>
    <dgm:pt modelId="{68D8E0DA-6DD3-434D-BBEF-B7975B8AF664}">
      <dgm:prSet phldrT="[Text]"/>
      <dgm:spPr/>
      <dgm:t>
        <a:bodyPr/>
        <a:lstStyle/>
        <a:p>
          <a:r>
            <a:rPr lang="en-US" dirty="0" smtClean="0"/>
            <a:t>Explicit</a:t>
          </a:r>
          <a:endParaRPr lang="en-US" dirty="0"/>
        </a:p>
      </dgm:t>
    </dgm:pt>
    <dgm:pt modelId="{100E2175-9373-4A59-B494-3840F93935AA}" type="parTrans" cxnId="{F3CEAE2F-6781-452D-A3B3-8C25A2CF2784}">
      <dgm:prSet/>
      <dgm:spPr/>
      <dgm:t>
        <a:bodyPr/>
        <a:lstStyle/>
        <a:p>
          <a:endParaRPr lang="en-US"/>
        </a:p>
      </dgm:t>
    </dgm:pt>
    <dgm:pt modelId="{A3550559-7266-452A-B255-3DF9280B7A74}" type="sibTrans" cxnId="{F3CEAE2F-6781-452D-A3B3-8C25A2CF2784}">
      <dgm:prSet/>
      <dgm:spPr/>
      <dgm:t>
        <a:bodyPr/>
        <a:lstStyle/>
        <a:p>
          <a:endParaRPr lang="en-US"/>
        </a:p>
      </dgm:t>
    </dgm:pt>
    <dgm:pt modelId="{F5A96088-CAE4-42AE-A023-532820662FD9}">
      <dgm:prSet phldrT="[Text]"/>
      <dgm:spPr/>
      <dgm:t>
        <a:bodyPr/>
        <a:lstStyle/>
        <a:p>
          <a:r>
            <a:rPr lang="en-US" dirty="0" smtClean="0"/>
            <a:t>Explicit</a:t>
          </a:r>
          <a:endParaRPr lang="en-US" dirty="0"/>
        </a:p>
      </dgm:t>
    </dgm:pt>
    <dgm:pt modelId="{16A3F50A-8230-4ED0-B951-3269170893A3}" type="parTrans" cxnId="{A7BE847B-E612-4760-8DD1-500D00282A39}">
      <dgm:prSet/>
      <dgm:spPr/>
      <dgm:t>
        <a:bodyPr/>
        <a:lstStyle/>
        <a:p>
          <a:endParaRPr lang="en-US"/>
        </a:p>
      </dgm:t>
    </dgm:pt>
    <dgm:pt modelId="{FAC96EB5-3823-4E2E-B9B9-2591E26F3B2F}" type="sibTrans" cxnId="{A7BE847B-E612-4760-8DD1-500D00282A39}">
      <dgm:prSet/>
      <dgm:spPr/>
      <dgm:t>
        <a:bodyPr/>
        <a:lstStyle/>
        <a:p>
          <a:endParaRPr lang="en-US"/>
        </a:p>
      </dgm:t>
    </dgm:pt>
    <dgm:pt modelId="{15D40BDA-8E72-4910-8A50-FD3FE23A94FF}" type="pres">
      <dgm:prSet presAssocID="{7EE95353-8E3D-4E63-A155-91944A121F82}" presName="matrix" presStyleCnt="0">
        <dgm:presLayoutVars>
          <dgm:chMax val="1"/>
          <dgm:dir/>
          <dgm:resizeHandles val="exact"/>
        </dgm:presLayoutVars>
      </dgm:prSet>
      <dgm:spPr/>
      <dgm:t>
        <a:bodyPr/>
        <a:lstStyle/>
        <a:p>
          <a:endParaRPr lang="en-US"/>
        </a:p>
      </dgm:t>
    </dgm:pt>
    <dgm:pt modelId="{905CAA2A-4109-411D-83D7-22B3258C0309}" type="pres">
      <dgm:prSet presAssocID="{7EE95353-8E3D-4E63-A155-91944A121F82}" presName="diamond" presStyleLbl="bgShp" presStyleIdx="0" presStyleCnt="1"/>
      <dgm:spPr/>
    </dgm:pt>
    <dgm:pt modelId="{7EC0BEFE-438C-4FEC-8D35-E1D816F20E99}" type="pres">
      <dgm:prSet presAssocID="{7EE95353-8E3D-4E63-A155-91944A121F82}" presName="quad1" presStyleLbl="node1" presStyleIdx="0" presStyleCnt="4">
        <dgm:presLayoutVars>
          <dgm:chMax val="0"/>
          <dgm:chPref val="0"/>
          <dgm:bulletEnabled val="1"/>
        </dgm:presLayoutVars>
      </dgm:prSet>
      <dgm:spPr/>
      <dgm:t>
        <a:bodyPr/>
        <a:lstStyle/>
        <a:p>
          <a:endParaRPr lang="en-US"/>
        </a:p>
      </dgm:t>
    </dgm:pt>
    <dgm:pt modelId="{2B09FFD0-5417-42FC-8785-88608DFBA442}" type="pres">
      <dgm:prSet presAssocID="{7EE95353-8E3D-4E63-A155-91944A121F82}" presName="quad2" presStyleLbl="node1" presStyleIdx="1" presStyleCnt="4" custLinFactNeighborX="962" custLinFactNeighborY="2885">
        <dgm:presLayoutVars>
          <dgm:chMax val="0"/>
          <dgm:chPref val="0"/>
          <dgm:bulletEnabled val="1"/>
        </dgm:presLayoutVars>
      </dgm:prSet>
      <dgm:spPr/>
      <dgm:t>
        <a:bodyPr/>
        <a:lstStyle/>
        <a:p>
          <a:endParaRPr lang="en-US"/>
        </a:p>
      </dgm:t>
    </dgm:pt>
    <dgm:pt modelId="{434B7447-FF6A-4612-A237-D57A83E0C4D7}" type="pres">
      <dgm:prSet presAssocID="{7EE95353-8E3D-4E63-A155-91944A121F82}" presName="quad3" presStyleLbl="node1" presStyleIdx="2" presStyleCnt="4">
        <dgm:presLayoutVars>
          <dgm:chMax val="0"/>
          <dgm:chPref val="0"/>
          <dgm:bulletEnabled val="1"/>
        </dgm:presLayoutVars>
      </dgm:prSet>
      <dgm:spPr/>
      <dgm:t>
        <a:bodyPr/>
        <a:lstStyle/>
        <a:p>
          <a:endParaRPr lang="en-US"/>
        </a:p>
      </dgm:t>
    </dgm:pt>
    <dgm:pt modelId="{743FF1CD-3F05-407A-9210-6739A6D0C57D}" type="pres">
      <dgm:prSet presAssocID="{7EE95353-8E3D-4E63-A155-91944A121F82}" presName="quad4" presStyleLbl="node1" presStyleIdx="3" presStyleCnt="4">
        <dgm:presLayoutVars>
          <dgm:chMax val="0"/>
          <dgm:chPref val="0"/>
          <dgm:bulletEnabled val="1"/>
        </dgm:presLayoutVars>
      </dgm:prSet>
      <dgm:spPr/>
      <dgm:t>
        <a:bodyPr/>
        <a:lstStyle/>
        <a:p>
          <a:endParaRPr lang="en-US"/>
        </a:p>
      </dgm:t>
    </dgm:pt>
  </dgm:ptLst>
  <dgm:cxnLst>
    <dgm:cxn modelId="{26300900-DC55-4E31-A2CD-287016E2BC8A}" type="presOf" srcId="{7EE95353-8E3D-4E63-A155-91944A121F82}" destId="{15D40BDA-8E72-4910-8A50-FD3FE23A94FF}" srcOrd="0" destOrd="0" presId="urn:microsoft.com/office/officeart/2005/8/layout/matrix3"/>
    <dgm:cxn modelId="{0B3E4BC9-FD8A-4295-AF55-CD64DAA56982}" type="presOf" srcId="{68D8E0DA-6DD3-434D-BBEF-B7975B8AF664}" destId="{434B7447-FF6A-4612-A237-D57A83E0C4D7}" srcOrd="0" destOrd="0" presId="urn:microsoft.com/office/officeart/2005/8/layout/matrix3"/>
    <dgm:cxn modelId="{64BDDAC3-319C-4C4E-9BF0-A96FDA688526}" type="presOf" srcId="{F5A96088-CAE4-42AE-A023-532820662FD9}" destId="{743FF1CD-3F05-407A-9210-6739A6D0C57D}" srcOrd="0" destOrd="0" presId="urn:microsoft.com/office/officeart/2005/8/layout/matrix3"/>
    <dgm:cxn modelId="{0F24E55E-D6B8-4BD3-BDEE-E8095462D01E}" type="presOf" srcId="{C5DC050E-9866-46C5-BD05-D0AC9A41BEE4}" destId="{7EC0BEFE-438C-4FEC-8D35-E1D816F20E99}" srcOrd="0" destOrd="0" presId="urn:microsoft.com/office/officeart/2005/8/layout/matrix3"/>
    <dgm:cxn modelId="{F6100105-32C5-412C-9AEC-08D7921744B7}" srcId="{7EE95353-8E3D-4E63-A155-91944A121F82}" destId="{4D93C558-2036-4907-ABFB-9E9C3345D09B}" srcOrd="1" destOrd="0" parTransId="{75989741-4FBB-4C8C-9785-BC944305B7BD}" sibTransId="{4B9D392B-061C-48A5-8184-509FDB176FB0}"/>
    <dgm:cxn modelId="{A7BE847B-E612-4760-8DD1-500D00282A39}" srcId="{7EE95353-8E3D-4E63-A155-91944A121F82}" destId="{F5A96088-CAE4-42AE-A023-532820662FD9}" srcOrd="3" destOrd="0" parTransId="{16A3F50A-8230-4ED0-B951-3269170893A3}" sibTransId="{FAC96EB5-3823-4E2E-B9B9-2591E26F3B2F}"/>
    <dgm:cxn modelId="{F3CEAE2F-6781-452D-A3B3-8C25A2CF2784}" srcId="{7EE95353-8E3D-4E63-A155-91944A121F82}" destId="{68D8E0DA-6DD3-434D-BBEF-B7975B8AF664}" srcOrd="2" destOrd="0" parTransId="{100E2175-9373-4A59-B494-3840F93935AA}" sibTransId="{A3550559-7266-452A-B255-3DF9280B7A74}"/>
    <dgm:cxn modelId="{32E0FF26-D1A6-415D-AF25-BAE675FFDB8E}" srcId="{7EE95353-8E3D-4E63-A155-91944A121F82}" destId="{C5DC050E-9866-46C5-BD05-D0AC9A41BEE4}" srcOrd="0" destOrd="0" parTransId="{E9737582-FFDB-4E22-A661-0A1029673512}" sibTransId="{D1FF375C-874B-4D3C-A8FE-0EAFF67588EE}"/>
    <dgm:cxn modelId="{E5A8CFAB-4777-4084-AD57-F859D5B05CC1}" type="presOf" srcId="{4D93C558-2036-4907-ABFB-9E9C3345D09B}" destId="{2B09FFD0-5417-42FC-8785-88608DFBA442}" srcOrd="0" destOrd="0" presId="urn:microsoft.com/office/officeart/2005/8/layout/matrix3"/>
    <dgm:cxn modelId="{6BC1515E-E295-4DF2-AC20-BD474174C2CA}" type="presParOf" srcId="{15D40BDA-8E72-4910-8A50-FD3FE23A94FF}" destId="{905CAA2A-4109-411D-83D7-22B3258C0309}" srcOrd="0" destOrd="0" presId="urn:microsoft.com/office/officeart/2005/8/layout/matrix3"/>
    <dgm:cxn modelId="{3FC5D49E-FDE5-4A15-B452-19DC481B5BDB}" type="presParOf" srcId="{15D40BDA-8E72-4910-8A50-FD3FE23A94FF}" destId="{7EC0BEFE-438C-4FEC-8D35-E1D816F20E99}" srcOrd="1" destOrd="0" presId="urn:microsoft.com/office/officeart/2005/8/layout/matrix3"/>
    <dgm:cxn modelId="{426A1F2B-E5D9-45E3-98E4-FD63BECFA7BD}" type="presParOf" srcId="{15D40BDA-8E72-4910-8A50-FD3FE23A94FF}" destId="{2B09FFD0-5417-42FC-8785-88608DFBA442}" srcOrd="2" destOrd="0" presId="urn:microsoft.com/office/officeart/2005/8/layout/matrix3"/>
    <dgm:cxn modelId="{00594529-D193-4524-91B1-6359B74ABE23}" type="presParOf" srcId="{15D40BDA-8E72-4910-8A50-FD3FE23A94FF}" destId="{434B7447-FF6A-4612-A237-D57A83E0C4D7}" srcOrd="3" destOrd="0" presId="urn:microsoft.com/office/officeart/2005/8/layout/matrix3"/>
    <dgm:cxn modelId="{B67A62DA-6D5B-4335-981C-369FD52F4E8A}" type="presParOf" srcId="{15D40BDA-8E72-4910-8A50-FD3FE23A94FF}" destId="{743FF1CD-3F05-407A-9210-6739A6D0C57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CAA2A-4109-411D-83D7-22B3258C0309}">
      <dsp:nvSpPr>
        <dsp:cNvPr id="0" name=""/>
        <dsp:cNvSpPr/>
      </dsp:nvSpPr>
      <dsp:spPr>
        <a:xfrm>
          <a:off x="1016000" y="0"/>
          <a:ext cx="4064000" cy="4064000"/>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0BEFE-438C-4FEC-8D35-E1D816F20E99}">
      <dsp:nvSpPr>
        <dsp:cNvPr id="0" name=""/>
        <dsp:cNvSpPr/>
      </dsp:nvSpPr>
      <dsp:spPr>
        <a:xfrm>
          <a:off x="1402080" y="386080"/>
          <a:ext cx="1584960" cy="15849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Tacit</a:t>
          </a:r>
          <a:endParaRPr lang="en-US" sz="3200" kern="1200" dirty="0"/>
        </a:p>
      </dsp:txBody>
      <dsp:txXfrm>
        <a:off x="1479451" y="463451"/>
        <a:ext cx="1430218" cy="1430218"/>
      </dsp:txXfrm>
    </dsp:sp>
    <dsp:sp modelId="{2B09FFD0-5417-42FC-8785-88608DFBA442}">
      <dsp:nvSpPr>
        <dsp:cNvPr id="0" name=""/>
        <dsp:cNvSpPr/>
      </dsp:nvSpPr>
      <dsp:spPr>
        <a:xfrm>
          <a:off x="3124207" y="431806"/>
          <a:ext cx="1584960" cy="1584960"/>
        </a:xfrm>
        <a:prstGeom prst="roundRect">
          <a:avLst/>
        </a:prstGeom>
        <a:solidFill>
          <a:schemeClr val="accent5">
            <a:hueOff val="2344826"/>
            <a:satOff val="-18899"/>
            <a:lumOff val="53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Tacit</a:t>
          </a:r>
          <a:endParaRPr lang="en-US" sz="3200" kern="1200" dirty="0"/>
        </a:p>
      </dsp:txBody>
      <dsp:txXfrm>
        <a:off x="3201578" y="509177"/>
        <a:ext cx="1430218" cy="1430218"/>
      </dsp:txXfrm>
    </dsp:sp>
    <dsp:sp modelId="{434B7447-FF6A-4612-A237-D57A83E0C4D7}">
      <dsp:nvSpPr>
        <dsp:cNvPr id="0" name=""/>
        <dsp:cNvSpPr/>
      </dsp:nvSpPr>
      <dsp:spPr>
        <a:xfrm>
          <a:off x="1402080" y="2092960"/>
          <a:ext cx="1584960" cy="1584960"/>
        </a:xfrm>
        <a:prstGeom prst="roundRect">
          <a:avLst/>
        </a:prstGeom>
        <a:solidFill>
          <a:schemeClr val="accent5">
            <a:hueOff val="4689652"/>
            <a:satOff val="-37799"/>
            <a:lumOff val="107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Explicit</a:t>
          </a:r>
          <a:endParaRPr lang="en-US" sz="3200" kern="1200" dirty="0"/>
        </a:p>
      </dsp:txBody>
      <dsp:txXfrm>
        <a:off x="1479451" y="2170331"/>
        <a:ext cx="1430218" cy="1430218"/>
      </dsp:txXfrm>
    </dsp:sp>
    <dsp:sp modelId="{743FF1CD-3F05-407A-9210-6739A6D0C57D}">
      <dsp:nvSpPr>
        <dsp:cNvPr id="0" name=""/>
        <dsp:cNvSpPr/>
      </dsp:nvSpPr>
      <dsp:spPr>
        <a:xfrm>
          <a:off x="3108960" y="2092960"/>
          <a:ext cx="1584960" cy="1584960"/>
        </a:xfrm>
        <a:prstGeom prst="roundRect">
          <a:avLst/>
        </a:prstGeom>
        <a:solidFill>
          <a:schemeClr val="accent5">
            <a:hueOff val="7034478"/>
            <a:satOff val="-56698"/>
            <a:lumOff val="1607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Explicit</a:t>
          </a:r>
          <a:endParaRPr lang="en-US" sz="3200" kern="1200" dirty="0"/>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811A9AC-DEAF-4EBF-8EB2-B68BB47BF0C0}" type="datetimeFigureOut">
              <a:rPr lang="en-US" smtClean="0"/>
              <a:pPr/>
              <a:t>7/6/2015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0795167-1495-4EE1-B52B-DEA442D2A05F}" type="slidenum">
              <a:rPr lang="en-US" smtClean="0"/>
              <a:pPr/>
              <a:t>‹#›</a:t>
            </a:fld>
            <a:endParaRPr lang="en-US"/>
          </a:p>
        </p:txBody>
      </p:sp>
    </p:spTree>
    <p:extLst>
      <p:ext uri="{BB962C8B-B14F-4D97-AF65-F5344CB8AC3E}">
        <p14:creationId xmlns:p14="http://schemas.microsoft.com/office/powerpoint/2010/main" val="1639443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F387EFB-E9C5-4009-B7EC-98415FAE134D}" type="datetimeFigureOut">
              <a:rPr lang="en-US" smtClean="0"/>
              <a:pPr/>
              <a:t>7/6/2015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5B9C3E4-CC0B-4ADA-9AFD-CB5F7776B216}" type="slidenum">
              <a:rPr lang="en-US" smtClean="0"/>
              <a:pPr/>
              <a:t>‹#›</a:t>
            </a:fld>
            <a:endParaRPr lang="en-US"/>
          </a:p>
        </p:txBody>
      </p:sp>
    </p:spTree>
    <p:extLst>
      <p:ext uri="{BB962C8B-B14F-4D97-AF65-F5344CB8AC3E}">
        <p14:creationId xmlns:p14="http://schemas.microsoft.com/office/powerpoint/2010/main" val="151727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en.wikipedia.org/wiki/S_curve" TargetMode="External"/><Relationship Id="rId7" Type="http://schemas.openxmlformats.org/officeDocument/2006/relationships/hyperlink" Target="http://en.wikipedia.org/wiki/Early_adopters"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en.wikipedia.org/wiki/Opinion_leadership" TargetMode="External"/><Relationship Id="rId5" Type="http://schemas.openxmlformats.org/officeDocument/2006/relationships/hyperlink" Target="http://en.wikipedia.org/wiki/Social_class" TargetMode="External"/><Relationship Id="rId4" Type="http://schemas.openxmlformats.org/officeDocument/2006/relationships/hyperlink" Target="http://en.wikipedia.org/wiki/Diffusion_of_innovation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en.wikipedia.org/wiki/Diffusion_of_innovation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RSS is Rich Site Summary or Real Simple Syndication </a:t>
            </a:r>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3</a:t>
            </a:fld>
            <a:endParaRPr lang="en-US"/>
          </a:p>
        </p:txBody>
      </p:sp>
    </p:spTree>
    <p:extLst>
      <p:ext uri="{BB962C8B-B14F-4D97-AF65-F5344CB8AC3E}">
        <p14:creationId xmlns:p14="http://schemas.microsoft.com/office/powerpoint/2010/main" val="2473096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823D41-48DD-4F5E-B93C-06DCC61BC11E}" type="slidenum">
              <a:rPr lang="en-US" altLang="en-US"/>
              <a:pPr/>
              <a:t>14</a:t>
            </a:fld>
            <a:endParaRPr lang="en-US" altLang="en-US"/>
          </a:p>
        </p:txBody>
      </p:sp>
      <p:sp>
        <p:nvSpPr>
          <p:cNvPr id="905218" name="Rectangle 2"/>
          <p:cNvSpPr>
            <a:spLocks noGrp="1" noRot="1" noChangeAspect="1" noChangeArrowheads="1" noTextEdit="1"/>
          </p:cNvSpPr>
          <p:nvPr>
            <p:ph type="sldImg"/>
          </p:nvPr>
        </p:nvSpPr>
        <p:spPr bwMode="auto">
          <a:xfrm>
            <a:off x="1181100" y="696913"/>
            <a:ext cx="4649788" cy="3486150"/>
          </a:xfrm>
          <a:prstGeom prst="rect">
            <a:avLst/>
          </a:prstGeom>
          <a:solidFill>
            <a:srgbClr val="FFFFFF"/>
          </a:solidFill>
          <a:ln>
            <a:solidFill>
              <a:srgbClr val="000000"/>
            </a:solidFill>
            <a:miter lim="800000"/>
            <a:headEnd/>
            <a:tailEnd/>
          </a:ln>
        </p:spPr>
      </p:sp>
      <p:sp>
        <p:nvSpPr>
          <p:cNvPr id="905219" name="Rectangle 3"/>
          <p:cNvSpPr>
            <a:spLocks noGrp="1" noChangeArrowheads="1"/>
          </p:cNvSpPr>
          <p:nvPr>
            <p:ph type="body" idx="1"/>
          </p:nvPr>
        </p:nvSpPr>
        <p:spPr bwMode="auto">
          <a:xfrm>
            <a:off x="934720" y="4415911"/>
            <a:ext cx="5140960" cy="4182817"/>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C37C70-B16F-4D95-9626-662D676B94D2}"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1B74B-D03C-4454-8C62-97144AF51ADC}" type="slidenum">
              <a:rPr lang="en-US" altLang="en-US"/>
              <a:pPr/>
              <a:t>16</a:t>
            </a:fld>
            <a:endParaRPr lang="en-US" altLang="en-US"/>
          </a:p>
        </p:txBody>
      </p:sp>
      <p:sp>
        <p:nvSpPr>
          <p:cNvPr id="911362" name="Rectangle 1026"/>
          <p:cNvSpPr>
            <a:spLocks noGrp="1" noRot="1" noChangeAspect="1" noChangeArrowheads="1" noTextEdit="1"/>
          </p:cNvSpPr>
          <p:nvPr>
            <p:ph type="sldImg"/>
          </p:nvPr>
        </p:nvSpPr>
        <p:spPr bwMode="auto">
          <a:xfrm>
            <a:off x="1338263" y="811213"/>
            <a:ext cx="4333875" cy="3249612"/>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63" name="Rectangle 1027"/>
          <p:cNvSpPr>
            <a:spLocks noGrp="1" noChangeArrowheads="1"/>
          </p:cNvSpPr>
          <p:nvPr>
            <p:ph type="body" idx="1"/>
          </p:nvPr>
        </p:nvSpPr>
        <p:spPr bwMode="auto">
          <a:xfrm>
            <a:off x="934720" y="4428771"/>
            <a:ext cx="5140960" cy="42037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13" tIns="46807" rIns="93613" bIns="46807"/>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D9652-9B1E-45F6-AA99-E6FE075F24EB}" type="slidenum">
              <a:rPr lang="en-US" altLang="en-US"/>
              <a:pPr/>
              <a:t>17</a:t>
            </a:fld>
            <a:endParaRPr lang="en-US" altLang="en-US"/>
          </a:p>
        </p:txBody>
      </p:sp>
      <p:sp>
        <p:nvSpPr>
          <p:cNvPr id="914434" name="Rectangle 2"/>
          <p:cNvSpPr>
            <a:spLocks noGrp="1" noRot="1" noChangeAspect="1" noChangeArrowheads="1" noTextEdit="1"/>
          </p:cNvSpPr>
          <p:nvPr>
            <p:ph type="sldImg"/>
          </p:nvPr>
        </p:nvSpPr>
        <p:spPr bwMode="auto">
          <a:xfrm>
            <a:off x="1338263" y="811213"/>
            <a:ext cx="4333875" cy="3249612"/>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4435" name="Rectangle 3"/>
          <p:cNvSpPr>
            <a:spLocks noGrp="1" noChangeArrowheads="1"/>
          </p:cNvSpPr>
          <p:nvPr>
            <p:ph type="body" idx="1"/>
          </p:nvPr>
        </p:nvSpPr>
        <p:spPr bwMode="auto">
          <a:xfrm>
            <a:off x="934720" y="4428771"/>
            <a:ext cx="5140960" cy="42037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13" tIns="46807" rIns="93613" bIns="46807"/>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21</a:t>
            </a:fld>
            <a:endParaRPr lang="en-US"/>
          </a:p>
        </p:txBody>
      </p:sp>
    </p:spTree>
    <p:extLst>
      <p:ext uri="{BB962C8B-B14F-4D97-AF65-F5344CB8AC3E}">
        <p14:creationId xmlns:p14="http://schemas.microsoft.com/office/powerpoint/2010/main" val="285432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CD597C-E6AC-4659-B372-ADC1BD6CD2CC}" type="slidenum">
              <a:rPr lang="en-US"/>
              <a:pPr fontAlgn="base">
                <a:spcBef>
                  <a:spcPct val="0"/>
                </a:spcBef>
                <a:spcAft>
                  <a:spcPct val="0"/>
                </a:spcAft>
              </a:pPr>
              <a:t>22</a:t>
            </a:fld>
            <a:endParaRPr lang="en-US"/>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noChangeArrowheads="1"/>
          </p:cNvSpPr>
          <p:nvPr>
            <p:ph type="body" idx="1"/>
          </p:nvPr>
        </p:nvSpPr>
        <p:spPr bwMode="auto">
          <a:xfrm>
            <a:off x="934720" y="4415790"/>
            <a:ext cx="5140960" cy="4183380"/>
          </a:xfrm>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eaLnBrk="0" fontAlgn="base" hangingPunct="0">
              <a:spcBef>
                <a:spcPct val="50000"/>
              </a:spcBef>
              <a:spcAft>
                <a:spcPct val="0"/>
              </a:spcAft>
            </a:pPr>
            <a:fld id="{3D05B8D7-53EC-4392-B1AE-51C6F3C8B96E}" type="slidenum">
              <a:rPr lang="en-US">
                <a:solidFill>
                  <a:prstClr val="black"/>
                </a:solidFill>
                <a:latin typeface="Times" charset="0"/>
                <a:cs typeface="Arial" charset="0"/>
              </a:rPr>
              <a:pPr eaLnBrk="0" fontAlgn="base" hangingPunct="0">
                <a:spcBef>
                  <a:spcPct val="50000"/>
                </a:spcBef>
                <a:spcAft>
                  <a:spcPct val="0"/>
                </a:spcAft>
              </a:pPr>
              <a:t>24</a:t>
            </a:fld>
            <a:endParaRPr lang="en-US">
              <a:solidFill>
                <a:prstClr val="black"/>
              </a:solidFill>
              <a:latin typeface="Times" charset="0"/>
              <a:cs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smtClean="0"/>
              <a:t>Many/Most meetings are compound </a:t>
            </a:r>
          </a:p>
          <a:p>
            <a:pPr eaLnBrk="1" hangingPunct="1"/>
            <a:r>
              <a:rPr lang="en-US" dirty="0" smtClean="0"/>
              <a:t>[this is not a complete list]</a:t>
            </a:r>
          </a:p>
          <a:p>
            <a:pPr eaLnBrk="1" hangingPunct="1"/>
            <a:endParaRPr lang="en-US" dirty="0" smtClean="0"/>
          </a:p>
          <a:p>
            <a:pPr eaLnBrk="1" hangingPunct="1"/>
            <a:r>
              <a:rPr lang="en-US" dirty="0" smtClean="0"/>
              <a:t>Discuss that each type is made up of components…   These processes are made up of objects called “</a:t>
            </a:r>
            <a:r>
              <a:rPr lang="en-US" dirty="0" err="1" smtClean="0"/>
              <a:t>thinklets</a:t>
            </a:r>
            <a:r>
              <a:rPr lang="en-US" dirty="0" smtClean="0"/>
              <a:t>”.  And each </a:t>
            </a:r>
            <a:r>
              <a:rPr lang="en-US" dirty="0" err="1" smtClean="0"/>
              <a:t>thnklet</a:t>
            </a:r>
            <a:r>
              <a:rPr lang="en-US" dirty="0" smtClean="0"/>
              <a:t> has properties and methods.  We have about 100 </a:t>
            </a:r>
            <a:r>
              <a:rPr lang="en-US" dirty="0" err="1" smtClean="0"/>
              <a:t>thinklets</a:t>
            </a:r>
            <a:r>
              <a:rPr lang="en-US" dirty="0" smtClean="0"/>
              <a:t> catalogued – but many more exist most likely.</a:t>
            </a:r>
          </a:p>
          <a:p>
            <a:pPr eaLnBrk="1" hangingPunct="1"/>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57066" indent="-291179">
              <a:defRPr>
                <a:solidFill>
                  <a:schemeClr val="tx1"/>
                </a:solidFill>
                <a:latin typeface="Calibri" pitchFamily="34" charset="0"/>
                <a:cs typeface="Arial" pitchFamily="34" charset="0"/>
              </a:defRPr>
            </a:lvl2pPr>
            <a:lvl3pPr marL="1164717" indent="-232943">
              <a:defRPr>
                <a:solidFill>
                  <a:schemeClr val="tx1"/>
                </a:solidFill>
                <a:latin typeface="Calibri" pitchFamily="34" charset="0"/>
                <a:cs typeface="Arial" pitchFamily="34" charset="0"/>
              </a:defRPr>
            </a:lvl3pPr>
            <a:lvl4pPr marL="1630604" indent="-232943">
              <a:defRPr>
                <a:solidFill>
                  <a:schemeClr val="tx1"/>
                </a:solidFill>
                <a:latin typeface="Calibri" pitchFamily="34" charset="0"/>
                <a:cs typeface="Arial" pitchFamily="34" charset="0"/>
              </a:defRPr>
            </a:lvl4pPr>
            <a:lvl5pPr marL="2096491" indent="-232943">
              <a:defRPr>
                <a:solidFill>
                  <a:schemeClr val="tx1"/>
                </a:solidFill>
                <a:latin typeface="Calibri" pitchFamily="34" charset="0"/>
                <a:cs typeface="Arial" pitchFamily="34" charset="0"/>
              </a:defRPr>
            </a:lvl5pPr>
            <a:lvl6pPr marL="2562377" indent="-232943" fontAlgn="base">
              <a:spcBef>
                <a:spcPct val="0"/>
              </a:spcBef>
              <a:spcAft>
                <a:spcPct val="0"/>
              </a:spcAft>
              <a:defRPr>
                <a:solidFill>
                  <a:schemeClr val="tx1"/>
                </a:solidFill>
                <a:latin typeface="Calibri" pitchFamily="34" charset="0"/>
                <a:cs typeface="Arial" pitchFamily="34" charset="0"/>
              </a:defRPr>
            </a:lvl6pPr>
            <a:lvl7pPr marL="3028264" indent="-232943" fontAlgn="base">
              <a:spcBef>
                <a:spcPct val="0"/>
              </a:spcBef>
              <a:spcAft>
                <a:spcPct val="0"/>
              </a:spcAft>
              <a:defRPr>
                <a:solidFill>
                  <a:schemeClr val="tx1"/>
                </a:solidFill>
                <a:latin typeface="Calibri" pitchFamily="34" charset="0"/>
                <a:cs typeface="Arial" pitchFamily="34" charset="0"/>
              </a:defRPr>
            </a:lvl7pPr>
            <a:lvl8pPr marL="3494151" indent="-232943" fontAlgn="base">
              <a:spcBef>
                <a:spcPct val="0"/>
              </a:spcBef>
              <a:spcAft>
                <a:spcPct val="0"/>
              </a:spcAft>
              <a:defRPr>
                <a:solidFill>
                  <a:schemeClr val="tx1"/>
                </a:solidFill>
                <a:latin typeface="Calibri" pitchFamily="34" charset="0"/>
                <a:cs typeface="Arial" pitchFamily="34" charset="0"/>
              </a:defRPr>
            </a:lvl8pPr>
            <a:lvl9pPr marL="3960038" indent="-232943" fontAlgn="base">
              <a:spcBef>
                <a:spcPct val="0"/>
              </a:spcBef>
              <a:spcAft>
                <a:spcPct val="0"/>
              </a:spcAft>
              <a:defRPr>
                <a:solidFill>
                  <a:schemeClr val="tx1"/>
                </a:solidFill>
                <a:latin typeface="Calibri" pitchFamily="34" charset="0"/>
                <a:cs typeface="Arial" pitchFamily="34" charset="0"/>
              </a:defRPr>
            </a:lvl9pPr>
          </a:lstStyle>
          <a:p>
            <a:fld id="{B39DD7E1-D9D0-4B9F-A20F-0CB75895319C}" type="slidenum">
              <a:rPr lang="en-US">
                <a:solidFill>
                  <a:prstClr val="black"/>
                </a:solidFill>
              </a:rPr>
              <a:pPr/>
              <a:t>26</a:t>
            </a:fld>
            <a:endParaRPr lang="en-US">
              <a:solidFill>
                <a:prstClr val="black"/>
              </a:solidFill>
            </a:endParaRPr>
          </a:p>
        </p:txBody>
      </p:sp>
      <p:sp>
        <p:nvSpPr>
          <p:cNvPr id="105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Agenda, dispute/conflict</a:t>
            </a:r>
            <a:r>
              <a:rPr lang="en-US" baseline="0" dirty="0" smtClean="0"/>
              <a:t> resolution, communication ground rules</a:t>
            </a:r>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28</a:t>
            </a:fld>
            <a:endParaRPr lang="en-US"/>
          </a:p>
        </p:txBody>
      </p:sp>
    </p:spTree>
    <p:extLst>
      <p:ext uri="{BB962C8B-B14F-4D97-AF65-F5344CB8AC3E}">
        <p14:creationId xmlns:p14="http://schemas.microsoft.com/office/powerpoint/2010/main" val="377543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BD89D4-DE38-47A9-9700-54BBC057B9F3}" type="slidenum">
              <a:rPr lang="en-US" smtClean="0">
                <a:solidFill>
                  <a:prstClr val="black"/>
                </a:solidFill>
              </a:rPr>
              <a:pPr fontAlgn="base">
                <a:spcBef>
                  <a:spcPct val="0"/>
                </a:spcBef>
                <a:spcAft>
                  <a:spcPct val="0"/>
                </a:spcAft>
                <a:defRPr/>
              </a:pPr>
              <a:t>29</a:t>
            </a:fld>
            <a:endParaRPr lang="en-US" smtClean="0">
              <a:solidFill>
                <a:prstClr val="black"/>
              </a:solidFill>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BFAFFC-F4A1-4057-B2DC-142E85353784}"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eaLnBrk="0" fontAlgn="base" hangingPunct="0">
              <a:spcBef>
                <a:spcPct val="50000"/>
              </a:spcBef>
              <a:spcAft>
                <a:spcPct val="0"/>
              </a:spcAft>
            </a:pPr>
            <a:fld id="{3D05B8D7-53EC-4392-B1AE-51C6F3C8B96E}" type="slidenum">
              <a:rPr lang="en-US">
                <a:solidFill>
                  <a:prstClr val="black"/>
                </a:solidFill>
                <a:latin typeface="Times" charset="0"/>
                <a:cs typeface="Arial" charset="0"/>
              </a:rPr>
              <a:pPr eaLnBrk="0" fontAlgn="base" hangingPunct="0">
                <a:spcBef>
                  <a:spcPct val="50000"/>
                </a:spcBef>
                <a:spcAft>
                  <a:spcPct val="0"/>
                </a:spcAft>
              </a:pPr>
              <a:t>30</a:t>
            </a:fld>
            <a:endParaRPr lang="en-US">
              <a:solidFill>
                <a:prstClr val="black"/>
              </a:solidFill>
              <a:latin typeface="Times" charset="0"/>
              <a:cs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smtClean="0"/>
              <a:t>Many/Most meetings are compound </a:t>
            </a:r>
          </a:p>
          <a:p>
            <a:pPr eaLnBrk="1" hangingPunct="1"/>
            <a:r>
              <a:rPr lang="en-US" dirty="0" smtClean="0"/>
              <a:t>[this is not a complete list]</a:t>
            </a:r>
          </a:p>
          <a:p>
            <a:pPr eaLnBrk="1" hangingPunct="1"/>
            <a:endParaRPr lang="en-US" dirty="0" smtClean="0"/>
          </a:p>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4FED6-128F-413F-B084-EA44A2F8A68B}"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33</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34</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4FED6-128F-413F-B084-EA44A2F8A68B}"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F5D05A-E927-4C36-866C-ADB85B01817E}" type="slidenum">
              <a:rPr lang="en-US"/>
              <a:pPr fontAlgn="base">
                <a:spcBef>
                  <a:spcPct val="0"/>
                </a:spcBef>
                <a:spcAft>
                  <a:spcPct val="0"/>
                </a:spcAft>
              </a:pPr>
              <a:t>38</a:t>
            </a:fld>
            <a:endParaRPr lang="en-US"/>
          </a:p>
        </p:txBody>
      </p:sp>
      <p:sp>
        <p:nvSpPr>
          <p:cNvPr id="151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1556" name="Rectangle 3"/>
          <p:cNvSpPr>
            <a:spLocks noGrp="1" noChangeArrowheads="1"/>
          </p:cNvSpPr>
          <p:nvPr>
            <p:ph type="body" idx="1"/>
          </p:nvPr>
        </p:nvSpPr>
        <p:spPr bwMode="auto">
          <a:xfrm>
            <a:off x="934720" y="4415790"/>
            <a:ext cx="5140960" cy="4183380"/>
          </a:xfrm>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7D5063-FEBB-4113-A1BA-7265887DEB1C}"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7D5063-FEBB-4113-A1BA-7265887DEB1C}"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7D5063-FEBB-4113-A1BA-7265887DEB1C}"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xfrm>
            <a:off x="779639" y="4648201"/>
            <a:ext cx="5608003" cy="41836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1000"/>
              <a:t>Points above from various sources, including Carolyn Martin’s and Bruce Tulgan’s work on Generation Y in the workplace, and also Deloitte &amp; Touche’s projects with Institute for the Future related to Generation Y in the workforce.  </a:t>
            </a:r>
          </a:p>
          <a:p>
            <a:pPr eaLnBrk="1" hangingPunct="1">
              <a:lnSpc>
                <a:spcPct val="90000"/>
              </a:lnSpc>
              <a:spcBef>
                <a:spcPct val="0"/>
              </a:spcBef>
            </a:pPr>
            <a:endParaRPr lang="en-US" sz="1000"/>
          </a:p>
          <a:p>
            <a:pPr eaLnBrk="1" hangingPunct="1">
              <a:lnSpc>
                <a:spcPct val="90000"/>
              </a:lnSpc>
              <a:spcBef>
                <a:spcPct val="0"/>
              </a:spcBef>
            </a:pPr>
            <a:r>
              <a:rPr lang="en-US" sz="1000"/>
              <a:t>Evidence shows that Gen Y thinks job mobility is important  -- when combined with other Gen Y attitudinal research, job mobility appears to be important because it provides a variety of advantages (the opportunity to develop skills, allows for variety in job tasks, ability for worker to select between different jobs vs. being “locked in” to one job without a viable alternative)  – thus improving the worker’s opportunity to control the conditions of his / her working and personal life.   </a:t>
            </a:r>
          </a:p>
          <a:p>
            <a:pPr eaLnBrk="1" hangingPunct="1">
              <a:lnSpc>
                <a:spcPct val="90000"/>
              </a:lnSpc>
              <a:spcBef>
                <a:spcPct val="0"/>
              </a:spcBef>
            </a:pPr>
            <a:endParaRPr lang="en-US" sz="1000"/>
          </a:p>
          <a:p>
            <a:pPr eaLnBrk="1" hangingPunct="1">
              <a:lnSpc>
                <a:spcPct val="90000"/>
              </a:lnSpc>
              <a:spcBef>
                <a:spcPct val="0"/>
              </a:spcBef>
            </a:pPr>
            <a:r>
              <a:rPr lang="en-US" sz="1000"/>
              <a:t>Findings show, however, that some Gen Yers are willing (and some may prefer) to find mobility inside a company, rather than have to leave a company to find a new position.  Many Gen Y are showing interest in company benefits such as health care and retirement programs; in the past, it was unusual for employees in their 20s to say that such programs were a priority for them.    </a:t>
            </a:r>
          </a:p>
          <a:p>
            <a:pPr eaLnBrk="1" hangingPunct="1">
              <a:lnSpc>
                <a:spcPct val="90000"/>
              </a:lnSpc>
              <a:spcBef>
                <a:spcPct val="0"/>
              </a:spcBef>
            </a:pPr>
            <a:endParaRPr lang="en-US" sz="1000"/>
          </a:p>
          <a:p>
            <a:pPr eaLnBrk="1" hangingPunct="1">
              <a:lnSpc>
                <a:spcPct val="90000"/>
              </a:lnSpc>
              <a:spcBef>
                <a:spcPct val="0"/>
              </a:spcBef>
            </a:pPr>
            <a:r>
              <a:rPr lang="en-US" sz="1000"/>
              <a:t>Some researchers have speculated that Gen Y has seen the upheaval in the workforce (layoffs, reductions in benefits) and how this upheaval has impacted their parents and older workers and therefore Gen Y are highly aware of how these employee benefits (or the lack of them) can impact an employee’s life.  </a:t>
            </a:r>
          </a:p>
          <a:p>
            <a:pPr eaLnBrk="1" hangingPunct="1">
              <a:lnSpc>
                <a:spcPct val="90000"/>
              </a:lnSpc>
              <a:spcBef>
                <a:spcPct val="0"/>
              </a:spcBef>
            </a:pPr>
            <a:endParaRPr lang="en-US" sz="1000"/>
          </a:p>
          <a:p>
            <a:pPr eaLnBrk="1" hangingPunct="1">
              <a:lnSpc>
                <a:spcPct val="90000"/>
              </a:lnSpc>
              <a:spcBef>
                <a:spcPct val="0"/>
              </a:spcBef>
            </a:pPr>
            <a:r>
              <a:rPr lang="en-US" sz="1000"/>
              <a:t>Findings from the IFTF studies for Deloitte show that Gen Y expects to have a number of jobs in their careers – more jobs than they would choose or prefer to have, which implies that they expect to be required to change jobs due to external demands (not only due to their own choice).  </a:t>
            </a:r>
          </a:p>
          <a:p>
            <a:pPr eaLnBrk="1" hangingPunct="1">
              <a:lnSpc>
                <a:spcPct val="90000"/>
              </a:lnSpc>
              <a:spcBef>
                <a:spcPct val="0"/>
              </a:spcBef>
            </a:pPr>
            <a:endParaRPr lang="en-US" sz="1000"/>
          </a:p>
          <a:p>
            <a:pPr eaLnBrk="1" hangingPunct="1">
              <a:lnSpc>
                <a:spcPct val="90000"/>
              </a:lnSpc>
              <a:spcBef>
                <a:spcPct val="0"/>
              </a:spcBef>
            </a:pPr>
            <a:endParaRPr lang="en-US" sz="1000"/>
          </a:p>
          <a:p>
            <a:pPr eaLnBrk="1" hangingPunct="1">
              <a:lnSpc>
                <a:spcPct val="90000"/>
              </a:lnSpc>
              <a:spcBef>
                <a:spcPct val="0"/>
              </a:spcBef>
            </a:pPr>
            <a:endParaRPr lang="en-US" sz="1000"/>
          </a:p>
          <a:p>
            <a:pPr eaLnBrk="1" hangingPunct="1">
              <a:lnSpc>
                <a:spcPct val="90000"/>
              </a:lnSpc>
              <a:spcBef>
                <a:spcPct val="0"/>
              </a:spcBef>
            </a:pPr>
            <a:endParaRPr lang="en-US" sz="1000"/>
          </a:p>
          <a:p>
            <a:pPr eaLnBrk="1" hangingPunct="1">
              <a:lnSpc>
                <a:spcPct val="90000"/>
              </a:lnSpc>
              <a:spcBef>
                <a:spcPct val="0"/>
              </a:spcBef>
            </a:pPr>
            <a:r>
              <a:rPr lang="en-US" sz="1000"/>
              <a:t> </a:t>
            </a:r>
          </a:p>
          <a:p>
            <a:pPr eaLnBrk="1" hangingPunct="1">
              <a:lnSpc>
                <a:spcPct val="90000"/>
              </a:lnSpc>
              <a:spcBef>
                <a:spcPct val="0"/>
              </a:spcBef>
            </a:pPr>
            <a:endParaRPr lang="en-US" sz="1000"/>
          </a:p>
          <a:p>
            <a:pPr eaLnBrk="1" hangingPunct="1">
              <a:lnSpc>
                <a:spcPct val="90000"/>
              </a:lnSpc>
              <a:spcBef>
                <a:spcPct val="0"/>
              </a:spcBef>
            </a:pPr>
            <a:endParaRPr lang="en-US" sz="100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DFD35F-E3F1-45E7-A8DA-6FB7F1573A49}" type="slidenum">
              <a:rPr lang="en-US" smtClean="0"/>
              <a:pPr fontAlgn="base">
                <a:spcBef>
                  <a:spcPct val="0"/>
                </a:spcBef>
                <a:spcAft>
                  <a:spcPct val="0"/>
                </a:spcAft>
                <a:defRPr/>
              </a:pPr>
              <a:t>45</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6F5D3A-4A16-405D-A760-7E310E363138}" type="slidenum">
              <a:rPr lang="en-US"/>
              <a:pPr/>
              <a:t>5</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000" dirty="0"/>
              <a:t>Laptops are increasingly the assumed common computer for business and for individuals.  </a:t>
            </a:r>
            <a:r>
              <a:rPr lang="en-US" sz="1000" i="1" dirty="0"/>
              <a:t>The Wall Street Journal’s </a:t>
            </a:r>
            <a:r>
              <a:rPr lang="en-US" sz="1000" dirty="0"/>
              <a:t>Walt Mossberg now does his annual review of “best PCs for businesspeople” for laptops only, saying that the desktop versions are simply the non-mobile variant of the laptop (rather than the traditional view that the laptop was the mobile variant of the desktop).  </a:t>
            </a:r>
          </a:p>
          <a:p>
            <a:pPr eaLnBrk="1" hangingPunct="1">
              <a:spcBef>
                <a:spcPct val="0"/>
              </a:spcBef>
            </a:pPr>
            <a:endParaRPr lang="en-US" sz="1000" dirty="0"/>
          </a:p>
          <a:p>
            <a:pPr marL="0" lvl="1">
              <a:spcBef>
                <a:spcPct val="0"/>
              </a:spcBef>
            </a:pPr>
            <a:r>
              <a:rPr lang="en-US" sz="1000" dirty="0"/>
              <a:t>Quote from the Telework Coalition’s </a:t>
            </a:r>
            <a:r>
              <a:rPr lang="en-US" sz="1000" i="1" dirty="0"/>
              <a:t>Telework Benchmarking Study Best Practices for Large-Scale Implementation in Private and Public Sector Organizations” Executive Summary </a:t>
            </a:r>
            <a:r>
              <a:rPr lang="en-US" sz="1000" dirty="0"/>
              <a:t>dated 2006.   Report also identified common technologies used by businesses to enable telework:  laptops, VPNs, extended help desk support (often 24/7 and outsourced) increasingly VOIP, increasingly file sharing and collaboration tools. </a:t>
            </a:r>
          </a:p>
          <a:p>
            <a:pPr marL="0" lvl="1">
              <a:spcBef>
                <a:spcPct val="0"/>
              </a:spcBef>
            </a:pPr>
            <a:endParaRPr lang="en-US" sz="1000" dirty="0"/>
          </a:p>
          <a:p>
            <a:pPr marL="0" lvl="1">
              <a:spcBef>
                <a:spcPct val="0"/>
              </a:spcBef>
            </a:pPr>
            <a:r>
              <a:rPr lang="en-US" sz="1000" i="1" dirty="0"/>
              <a:t>The Economist </a:t>
            </a:r>
            <a:r>
              <a:rPr lang="en-US" sz="1000" dirty="0"/>
              <a:t>special report “Mobile Edition” April 10, 2008 had several articles on the trends in mobile technology and the behaviors of “urban nomads.” </a:t>
            </a:r>
          </a:p>
          <a:p>
            <a:pPr marL="0" lvl="1">
              <a:spcBef>
                <a:spcPct val="0"/>
              </a:spcBef>
            </a:pPr>
            <a:endParaRPr lang="en-US" sz="1000" dirty="0"/>
          </a:p>
          <a:p>
            <a:pPr marL="0" lvl="1">
              <a:spcBef>
                <a:spcPct val="0"/>
              </a:spcBef>
            </a:pPr>
            <a:r>
              <a:rPr lang="en-US" sz="1000" dirty="0"/>
              <a:t>The “third space” is a concept of a location other than home and work, for people to gather; these third spaces are considered key to community formation and activity.  The concept was discussed by Ray Oldenburg in his book </a:t>
            </a:r>
            <a:r>
              <a:rPr lang="en-US" sz="1000" i="1" dirty="0"/>
              <a:t>The Great Good Place.  </a:t>
            </a:r>
            <a:r>
              <a:rPr lang="en-US" sz="1000" dirty="0"/>
              <a:t>Coffee shops and cafes are most often mentioned as a third space. </a:t>
            </a:r>
          </a:p>
          <a:p>
            <a:pPr marL="0" lvl="1">
              <a:spcBef>
                <a:spcPct val="0"/>
              </a:spcBef>
            </a:pPr>
            <a:endParaRPr lang="en-US" sz="1000" dirty="0"/>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p:txBody>
      </p:sp>
      <p:sp>
        <p:nvSpPr>
          <p:cNvPr id="69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45A002-CF8F-4307-A488-4A7ADA248290}" type="slidenum">
              <a:rPr lang="en-US" smtClean="0"/>
              <a:pPr fontAlgn="base">
                <a:spcBef>
                  <a:spcPct val="0"/>
                </a:spcBef>
                <a:spcAft>
                  <a:spcPct val="0"/>
                </a:spcAft>
                <a:defRPr/>
              </a:pPr>
              <a:t>46</a:t>
            </a:fld>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155362-E0C0-4847-8F89-7B836852D3AF}" type="slidenum">
              <a:rPr lang="en-US" smtClean="0"/>
              <a:pPr/>
              <a:t>48</a:t>
            </a:fld>
            <a:endParaRPr lang="en-US" dirty="0"/>
          </a:p>
        </p:txBody>
      </p:sp>
    </p:spTree>
    <p:extLst>
      <p:ext uri="{BB962C8B-B14F-4D97-AF65-F5344CB8AC3E}">
        <p14:creationId xmlns:p14="http://schemas.microsoft.com/office/powerpoint/2010/main" val="3773386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41C73-CDD6-457F-B162-179233A7DD29}" type="slidenum">
              <a:rPr lang="en-US"/>
              <a:pPr/>
              <a:t>54</a:t>
            </a:fld>
            <a:endParaRPr lang="en-US"/>
          </a:p>
        </p:txBody>
      </p:sp>
      <p:sp>
        <p:nvSpPr>
          <p:cNvPr id="243714" name="Rectangle 2"/>
          <p:cNvSpPr>
            <a:spLocks noGrp="1" noChangeArrowheads="1"/>
          </p:cNvSpPr>
          <p:nvPr>
            <p:ph type="body" idx="1"/>
          </p:nvPr>
        </p:nvSpPr>
        <p:spPr bwMode="auto">
          <a:xfrm>
            <a:off x="934720" y="4415872"/>
            <a:ext cx="5140960" cy="4183543"/>
          </a:xfrm>
          <a:prstGeom prst="rect">
            <a:avLst/>
          </a:prstGeom>
          <a:noFill/>
          <a:ln>
            <a:miter lim="800000"/>
            <a:headEnd/>
            <a:tailEnd/>
          </a:ln>
        </p:spPr>
        <p:txBody>
          <a:bodyPr lIns="94176" tIns="47088" rIns="94176" bIns="47088"/>
          <a:lstStyle/>
          <a:p>
            <a:endParaRPr lang="en-US"/>
          </a:p>
        </p:txBody>
      </p:sp>
      <p:sp>
        <p:nvSpPr>
          <p:cNvPr id="243715" name="Rectangle 3"/>
          <p:cNvSpPr>
            <a:spLocks noGrp="1" noRot="1" noChangeAspect="1" noChangeArrowheads="1"/>
          </p:cNvSpPr>
          <p:nvPr>
            <p:ph type="sldImg"/>
          </p:nvPr>
        </p:nvSpPr>
        <p:spPr bwMode="auto">
          <a:xfrm>
            <a:off x="1230313" y="719138"/>
            <a:ext cx="4554537" cy="3416300"/>
          </a:xfrm>
          <a:prstGeom prst="rect">
            <a:avLst/>
          </a:prstGeom>
          <a:noFill/>
          <a:ln w="12700" cap="flat">
            <a:solidFill>
              <a:schemeClr val="tx1"/>
            </a:solidFill>
            <a:miter lim="800000"/>
            <a:headEnd/>
            <a:tailEn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970939" y="8829967"/>
            <a:ext cx="3037840" cy="464820"/>
          </a:xfrm>
          <a:prstGeom prst="rect">
            <a:avLst/>
          </a:prstGeom>
          <a:noFill/>
          <a:ln>
            <a:miter lim="800000"/>
            <a:headEnd/>
            <a:tailEnd/>
          </a:ln>
        </p:spPr>
        <p:txBody>
          <a:bodyPr lIns="93175" tIns="46588" rIns="93175" bIns="46588"/>
          <a:lstStyle/>
          <a:p>
            <a:fld id="{FD7BA9E6-ABCD-4E61-825D-84D700CF3E99}" type="slidenum">
              <a:rPr lang="en-US"/>
              <a:pPr/>
              <a:t>55</a:t>
            </a:fld>
            <a:endParaRPr lang="en-US"/>
          </a:p>
        </p:txBody>
      </p:sp>
      <p:sp>
        <p:nvSpPr>
          <p:cNvPr id="41987" name="Rectangle 2"/>
          <p:cNvSpPr>
            <a:spLocks noGrp="1" noRot="1" noChangeAspect="1" noChangeArrowheads="1" noTextEdit="1"/>
          </p:cNvSpPr>
          <p:nvPr>
            <p:ph type="sldImg"/>
          </p:nvPr>
        </p:nvSpPr>
        <p:spPr>
          <a:xfrm>
            <a:off x="1189038" y="703263"/>
            <a:ext cx="4632325" cy="3473450"/>
          </a:xfrm>
          <a:ln/>
        </p:spPr>
      </p:sp>
      <p:sp>
        <p:nvSpPr>
          <p:cNvPr id="41988"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TACIT  is a </a:t>
            </a:r>
            <a:r>
              <a:rPr lang="en-US" sz="1200" b="0" i="0" kern="1200" dirty="0" smtClean="0">
                <a:solidFill>
                  <a:schemeClr val="tx1"/>
                </a:solidFill>
                <a:effectLst/>
                <a:latin typeface="+mn-lt"/>
                <a:ea typeface="+mn-ea"/>
                <a:cs typeface="+mn-cs"/>
              </a:rPr>
              <a:t>kind of </a:t>
            </a:r>
            <a:r>
              <a:rPr lang="en-US" sz="1200" b="1" i="0" kern="1200" dirty="0" smtClean="0">
                <a:solidFill>
                  <a:schemeClr val="tx1"/>
                </a:solidFill>
                <a:effectLst/>
                <a:latin typeface="+mn-lt"/>
                <a:ea typeface="+mn-ea"/>
                <a:cs typeface="+mn-cs"/>
              </a:rPr>
              <a:t>knowledge</a:t>
            </a:r>
            <a:r>
              <a:rPr lang="en-US" sz="1200" b="0" i="0" kern="1200" dirty="0" smtClean="0">
                <a:solidFill>
                  <a:schemeClr val="tx1"/>
                </a:solidFill>
                <a:effectLst/>
                <a:latin typeface="+mn-lt"/>
                <a:ea typeface="+mn-ea"/>
                <a:cs typeface="+mn-cs"/>
              </a:rPr>
              <a:t> that is difficult to transfer to another person by means of writing it down or verbalizing it</a:t>
            </a:r>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56</a:t>
            </a:fld>
            <a:endParaRPr lang="en-US"/>
          </a:p>
        </p:txBody>
      </p:sp>
    </p:spTree>
    <p:extLst>
      <p:ext uri="{BB962C8B-B14F-4D97-AF65-F5344CB8AC3E}">
        <p14:creationId xmlns:p14="http://schemas.microsoft.com/office/powerpoint/2010/main" val="391318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DD3FC-85EA-4020-84FD-4092A22BA549}" type="slidenum">
              <a:rPr lang="en-US"/>
              <a:pPr/>
              <a:t>61</a:t>
            </a:fld>
            <a:endParaRPr lang="en-US"/>
          </a:p>
        </p:txBody>
      </p:sp>
      <p:sp>
        <p:nvSpPr>
          <p:cNvPr id="245762" name="Rectangle 2"/>
          <p:cNvSpPr>
            <a:spLocks noGrp="1" noChangeArrowheads="1"/>
          </p:cNvSpPr>
          <p:nvPr>
            <p:ph type="body" idx="1"/>
          </p:nvPr>
        </p:nvSpPr>
        <p:spPr bwMode="auto">
          <a:xfrm>
            <a:off x="934720" y="4415872"/>
            <a:ext cx="5140960" cy="4183543"/>
          </a:xfrm>
          <a:prstGeom prst="rect">
            <a:avLst/>
          </a:prstGeom>
          <a:noFill/>
          <a:ln>
            <a:miter lim="800000"/>
            <a:headEnd/>
            <a:tailEnd/>
          </a:ln>
        </p:spPr>
        <p:txBody>
          <a:bodyPr lIns="94176" tIns="47088" rIns="94176" bIns="47088"/>
          <a:lstStyle/>
          <a:p>
            <a:endParaRPr lang="en-US"/>
          </a:p>
        </p:txBody>
      </p:sp>
      <p:sp>
        <p:nvSpPr>
          <p:cNvPr id="245763" name="Rectangle 3"/>
          <p:cNvSpPr>
            <a:spLocks noGrp="1" noRot="1" noChangeAspect="1" noChangeArrowheads="1"/>
          </p:cNvSpPr>
          <p:nvPr>
            <p:ph type="sldImg"/>
          </p:nvPr>
        </p:nvSpPr>
        <p:spPr bwMode="auto">
          <a:xfrm>
            <a:off x="1230313" y="719138"/>
            <a:ext cx="4554537" cy="3416300"/>
          </a:xfrm>
          <a:prstGeom prst="rect">
            <a:avLst/>
          </a:prstGeom>
          <a:noFill/>
          <a:ln w="12700" cap="flat">
            <a:solidFill>
              <a:schemeClr val="tx1"/>
            </a:solidFill>
            <a:miter lim="800000"/>
            <a:headEnd/>
            <a:tailEn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189038" y="703263"/>
            <a:ext cx="4632325" cy="3473450"/>
          </a:xfrm>
          <a:ln/>
        </p:spPr>
      </p:sp>
      <p:sp>
        <p:nvSpPr>
          <p:cNvPr id="49155" name="Notes Placeholder 2"/>
          <p:cNvSpPr>
            <a:spLocks noGrp="1"/>
          </p:cNvSpPr>
          <p:nvPr>
            <p:ph type="body" idx="1"/>
          </p:nvPr>
        </p:nvSpPr>
        <p:spPr>
          <a:noFill/>
          <a:ln w="9525"/>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2E8B2D-5133-4A6B-88D8-538936201896}" type="slidenum">
              <a:rPr lang="en-US"/>
              <a:pPr/>
              <a:t>64</a:t>
            </a:fld>
            <a:endParaRPr lang="en-US"/>
          </a:p>
        </p:txBody>
      </p:sp>
      <p:sp>
        <p:nvSpPr>
          <p:cNvPr id="247810" name="Rectangle 2"/>
          <p:cNvSpPr>
            <a:spLocks noGrp="1" noChangeArrowheads="1"/>
          </p:cNvSpPr>
          <p:nvPr>
            <p:ph type="body" idx="1"/>
          </p:nvPr>
        </p:nvSpPr>
        <p:spPr bwMode="auto">
          <a:xfrm>
            <a:off x="934720" y="4415872"/>
            <a:ext cx="5140960" cy="4183543"/>
          </a:xfrm>
          <a:prstGeom prst="rect">
            <a:avLst/>
          </a:prstGeom>
          <a:noFill/>
          <a:ln>
            <a:miter lim="800000"/>
            <a:headEnd/>
            <a:tailEnd/>
          </a:ln>
        </p:spPr>
        <p:txBody>
          <a:bodyPr lIns="94176" tIns="47088" rIns="94176" bIns="47088"/>
          <a:lstStyle/>
          <a:p>
            <a:endParaRPr lang="en-US"/>
          </a:p>
        </p:txBody>
      </p:sp>
      <p:sp>
        <p:nvSpPr>
          <p:cNvPr id="247811" name="Rectangle 3"/>
          <p:cNvSpPr>
            <a:spLocks noGrp="1" noRot="1" noChangeAspect="1" noChangeArrowheads="1"/>
          </p:cNvSpPr>
          <p:nvPr>
            <p:ph type="sldImg"/>
          </p:nvPr>
        </p:nvSpPr>
        <p:spPr bwMode="auto">
          <a:xfrm>
            <a:off x="1230313" y="719138"/>
            <a:ext cx="4554537" cy="3416300"/>
          </a:xfrm>
          <a:prstGeom prst="rect">
            <a:avLst/>
          </a:prstGeom>
          <a:noFill/>
          <a:ln w="12700" cap="flat">
            <a:solidFill>
              <a:schemeClr val="tx1"/>
            </a:solidFill>
            <a:miter lim="800000"/>
            <a:headEnd/>
            <a:tailEn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6D6CC-8BC8-4D59-8834-AFDBE4B348A0}" type="slidenum">
              <a:rPr lang="en-US" smtClean="0"/>
              <a:pPr/>
              <a:t>67</a:t>
            </a:fld>
            <a:endParaRPr lang="en-US" dirty="0"/>
          </a:p>
        </p:txBody>
      </p:sp>
    </p:spTree>
    <p:extLst>
      <p:ext uri="{BB962C8B-B14F-4D97-AF65-F5344CB8AC3E}">
        <p14:creationId xmlns:p14="http://schemas.microsoft.com/office/powerpoint/2010/main" val="3386278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UCC- Unified Communication and </a:t>
            </a:r>
            <a:r>
              <a:rPr lang="en-US" dirty="0" smtClean="0"/>
              <a:t>Collaboration</a:t>
            </a:r>
            <a:endParaRPr lang="en-US" dirty="0" smtClean="0"/>
          </a:p>
          <a:p>
            <a:r>
              <a:rPr lang="en-US" dirty="0" smtClean="0"/>
              <a:t>KM- Knowledge Management</a:t>
            </a:r>
          </a:p>
          <a:p>
            <a:r>
              <a:rPr lang="en-US" dirty="0" smtClean="0"/>
              <a:t>ERP – Enterprise Resource Planning</a:t>
            </a:r>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71</a:t>
            </a:fld>
            <a:endParaRPr lang="en-US"/>
          </a:p>
        </p:txBody>
      </p:sp>
    </p:spTree>
    <p:extLst>
      <p:ext uri="{BB962C8B-B14F-4D97-AF65-F5344CB8AC3E}">
        <p14:creationId xmlns:p14="http://schemas.microsoft.com/office/powerpoint/2010/main" val="3654945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BFAFFC-F4A1-4057-B2DC-142E85353784}"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155362-E0C0-4847-8F89-7B836852D3AF}" type="slidenum">
              <a:rPr lang="en-US" smtClean="0"/>
              <a:pPr/>
              <a:t>76</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technologies can be defined as</a:t>
            </a:r>
            <a:r>
              <a:rPr lang="en-US" baseline="0" dirty="0" smtClean="0"/>
              <a:t> </a:t>
            </a:r>
            <a:r>
              <a:rPr lang="en-US" dirty="0" smtClean="0"/>
              <a:t>a</a:t>
            </a:r>
            <a:r>
              <a:rPr lang="en-US" sz="1200" b="0" i="0" kern="1200" dirty="0" smtClean="0">
                <a:solidFill>
                  <a:schemeClr val="tx1"/>
                </a:solidFill>
                <a:effectLst/>
                <a:latin typeface="+mn-lt"/>
                <a:ea typeface="+mn-ea"/>
                <a:cs typeface="+mn-cs"/>
              </a:rPr>
              <a:t>ny technology that facilitates social interactions and is enabled by a communications capability, such as the Internet or a mobile device. </a:t>
            </a:r>
            <a:endParaRPr lang="en-US" dirty="0"/>
          </a:p>
        </p:txBody>
      </p:sp>
      <p:sp>
        <p:nvSpPr>
          <p:cNvPr id="4" name="Slide Number Placeholder 3"/>
          <p:cNvSpPr>
            <a:spLocks noGrp="1"/>
          </p:cNvSpPr>
          <p:nvPr>
            <p:ph type="sldNum" sz="quarter" idx="10"/>
          </p:nvPr>
        </p:nvSpPr>
        <p:spPr/>
        <p:txBody>
          <a:bodyPr/>
          <a:lstStyle/>
          <a:p>
            <a:fld id="{65B9C3E4-CC0B-4ADA-9AFD-CB5F7776B216}" type="slidenum">
              <a:rPr lang="en-US" smtClean="0"/>
              <a:pPr/>
              <a:t>77</a:t>
            </a:fld>
            <a:endParaRPr lang="en-US"/>
          </a:p>
        </p:txBody>
      </p:sp>
    </p:spTree>
    <p:extLst>
      <p:ext uri="{BB962C8B-B14F-4D97-AF65-F5344CB8AC3E}">
        <p14:creationId xmlns:p14="http://schemas.microsoft.com/office/powerpoint/2010/main" val="1395061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this slide mixes both SN</a:t>
            </a:r>
            <a:r>
              <a:rPr lang="en-US" baseline="0" dirty="0" smtClean="0"/>
              <a:t> and SM</a:t>
            </a:r>
            <a:endParaRPr lang="en-US" dirty="0"/>
          </a:p>
        </p:txBody>
      </p:sp>
      <p:sp>
        <p:nvSpPr>
          <p:cNvPr id="4" name="Slide Number Placeholder 3"/>
          <p:cNvSpPr>
            <a:spLocks noGrp="1"/>
          </p:cNvSpPr>
          <p:nvPr>
            <p:ph type="sldNum" sz="quarter" idx="10"/>
          </p:nvPr>
        </p:nvSpPr>
        <p:spPr/>
        <p:txBody>
          <a:bodyPr/>
          <a:lstStyle/>
          <a:p>
            <a:fld id="{69155362-E0C0-4847-8F89-7B836852D3AF}" type="slidenum">
              <a:rPr lang="en-US" smtClean="0"/>
              <a:pPr/>
              <a:t>78</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155362-E0C0-4847-8F89-7B836852D3AF}" type="slidenum">
              <a:rPr lang="en-US" smtClean="0"/>
              <a:pPr/>
              <a:t>79</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1BECAC-6887-4188-A0B4-81FE42F7EE16}" type="slidenum">
              <a:rPr lang="en-US" smtClean="0">
                <a:solidFill>
                  <a:prstClr val="black"/>
                </a:solidFill>
              </a:rPr>
              <a:pPr/>
              <a:t>81</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336562-48D1-4EC5-AE3B-46A8306A526A}" type="slidenum">
              <a:rPr lang="en-US">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1494798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155362-E0C0-4847-8F89-7B836852D3AF}" type="slidenum">
              <a:rPr lang="en-US" smtClean="0"/>
              <a:pPr/>
              <a:t>83</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336562-48D1-4EC5-AE3B-46A8306A526A}" type="slidenum">
              <a:rPr lang="en-US">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1579011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1BECAC-6887-4188-A0B4-81FE42F7EE16}" type="slidenum">
              <a:rPr lang="en-US" smtClean="0">
                <a:solidFill>
                  <a:prstClr val="black"/>
                </a:solidFill>
              </a:rPr>
              <a:pPr/>
              <a:t>85</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Adopter Categories</a:t>
            </a:r>
          </a:p>
          <a:p>
            <a:r>
              <a:rPr lang="en-US" dirty="0" smtClean="0"/>
              <a:t>Rogers' defines an adopter category as a classification of individuals within a social system on the basis of innovativeness. In the book Diffusion of Innovations Rogers' suggests a total of five categories of adopters in order to standardize the usage of adopter categories in diffusion research. It should be noted that the adoption of an innovation follows an </a:t>
            </a:r>
            <a:r>
              <a:rPr lang="en-US" dirty="0" smtClean="0">
                <a:hlinkClick r:id="rId3" tooltip="S curve"/>
              </a:rPr>
              <a:t>S curve</a:t>
            </a:r>
            <a:r>
              <a:rPr lang="en-US" dirty="0" smtClean="0"/>
              <a:t> when plotted over a length of time. The categories of adopters are: innovators, early adopters, early majority, late majority, and laggards </a:t>
            </a:r>
            <a:r>
              <a:rPr lang="en-US" baseline="30000" dirty="0" smtClean="0">
                <a:hlinkClick r:id="rId4"/>
              </a:rPr>
              <a:t>[4]</a:t>
            </a:r>
            <a:r>
              <a:rPr lang="en-US" dirty="0" smtClean="0"/>
              <a:t/>
            </a:r>
            <a:br>
              <a:rPr lang="en-US" dirty="0" smtClean="0"/>
            </a:br>
            <a:endParaRPr lang="en-US" dirty="0" smtClean="0"/>
          </a:p>
          <a:p>
            <a:r>
              <a:rPr lang="en-US" b="1" dirty="0" smtClean="0"/>
              <a:t>Innovators</a:t>
            </a:r>
            <a:r>
              <a:rPr lang="en-US" dirty="0" smtClean="0"/>
              <a:t/>
            </a:r>
            <a:br>
              <a:rPr lang="en-US" dirty="0" smtClean="0"/>
            </a:br>
            <a:endParaRPr lang="en-US" dirty="0" smtClean="0"/>
          </a:p>
          <a:p>
            <a:r>
              <a:rPr lang="en-US" dirty="0" smtClean="0"/>
              <a:t>Innovators are the first individuals to adopt an innovation. Innovators are willing to take risks, youngest in age, have the highest </a:t>
            </a:r>
            <a:r>
              <a:rPr lang="en-US" dirty="0" smtClean="0">
                <a:hlinkClick r:id="rId5" tooltip="Social class"/>
              </a:rPr>
              <a:t>social class</a:t>
            </a:r>
            <a:r>
              <a:rPr lang="en-US" dirty="0" smtClean="0"/>
              <a:t>, have great financial lucidity, very social and have closest contact to scientific sources and interaction with other innovators.</a:t>
            </a:r>
            <a:br>
              <a:rPr lang="en-US" dirty="0" smtClean="0"/>
            </a:br>
            <a:endParaRPr lang="en-US" dirty="0" smtClean="0"/>
          </a:p>
          <a:p>
            <a:r>
              <a:rPr lang="en-US" b="1" dirty="0" smtClean="0"/>
              <a:t>Early Adopters</a:t>
            </a:r>
            <a:r>
              <a:rPr lang="en-US" dirty="0" smtClean="0"/>
              <a:t/>
            </a:r>
            <a:br>
              <a:rPr lang="en-US" dirty="0" smtClean="0"/>
            </a:br>
            <a:endParaRPr lang="en-US" dirty="0" smtClean="0"/>
          </a:p>
          <a:p>
            <a:r>
              <a:rPr lang="en-US" dirty="0" smtClean="0"/>
              <a:t>This is second fastest category of individuals who adopt an innovation. These individuals have the highest degree of </a:t>
            </a:r>
            <a:r>
              <a:rPr lang="en-US" dirty="0" smtClean="0">
                <a:hlinkClick r:id="rId6" tooltip="Opinion leadership"/>
              </a:rPr>
              <a:t>opinion leadership</a:t>
            </a:r>
            <a:r>
              <a:rPr lang="en-US" dirty="0" smtClean="0"/>
              <a:t> among the other adopter categories. </a:t>
            </a:r>
            <a:r>
              <a:rPr lang="en-US" dirty="0" smtClean="0">
                <a:hlinkClick r:id="rId7" tooltip="Early adopters"/>
              </a:rPr>
              <a:t>Early adopters</a:t>
            </a:r>
            <a:r>
              <a:rPr lang="en-US" dirty="0" smtClean="0"/>
              <a:t> are typically younger in age, have a higher social status, have more financial lucidity, advanced education, and are more socially forward than late adopters (Rogers, 1964, p.185).</a:t>
            </a:r>
            <a:br>
              <a:rPr lang="en-US" dirty="0" smtClean="0"/>
            </a:br>
            <a:endParaRPr lang="en-US" dirty="0" smtClean="0"/>
          </a:p>
          <a:p>
            <a:r>
              <a:rPr lang="en-US" b="1" dirty="0" smtClean="0"/>
              <a:t>Early Majority</a:t>
            </a:r>
            <a:r>
              <a:rPr lang="en-US" dirty="0" smtClean="0"/>
              <a:t/>
            </a:r>
            <a:br>
              <a:rPr lang="en-US" dirty="0" smtClean="0"/>
            </a:br>
            <a:r>
              <a:rPr lang="en-US" dirty="0" smtClean="0"/>
              <a:t>Individuals in this category adopt an innovation after a varying degree of time. This time of adoption is significantly longer than the innovators and early adopters. Early Majority tend to be slower in the adoption process, have above average social status, contact with early adopters, and show some </a:t>
            </a:r>
            <a:r>
              <a:rPr lang="en-US" dirty="0" smtClean="0">
                <a:hlinkClick r:id="rId6" tooltip="Opinion leadership"/>
              </a:rPr>
              <a:t>opinion leadership</a:t>
            </a:r>
            <a:r>
              <a:rPr lang="en-US" dirty="0" smtClean="0"/>
              <a:t/>
            </a:r>
            <a:br>
              <a:rPr lang="en-US" dirty="0" smtClean="0"/>
            </a:br>
            <a:endParaRPr lang="en-US" dirty="0" smtClean="0"/>
          </a:p>
          <a:p>
            <a:r>
              <a:rPr lang="en-US" b="1" dirty="0" smtClean="0"/>
              <a:t>Late Majority</a:t>
            </a:r>
            <a:r>
              <a:rPr lang="en-US" dirty="0" smtClean="0"/>
              <a:t/>
            </a:r>
            <a:br>
              <a:rPr lang="en-US" dirty="0" smtClean="0"/>
            </a:br>
            <a:r>
              <a:rPr lang="en-US" dirty="0" smtClean="0"/>
              <a:t>Individuals in this category will adopt an innovation after the average member of the society. These individuals approach an innovation with a high degree of skepticism and the majority of society has to have adopted the innovation. Late Majority are typically skeptical about an innovation, have below average social status, very little financial lucidity, in contact with others in late majority and early majority, very little </a:t>
            </a:r>
            <a:r>
              <a:rPr lang="en-US" dirty="0" smtClean="0">
                <a:hlinkClick r:id="rId6" tooltip="Opinion leadership"/>
              </a:rPr>
              <a:t>opinion leadership</a:t>
            </a:r>
            <a:r>
              <a:rPr lang="en-US" dirty="0" smtClean="0"/>
              <a:t>.</a:t>
            </a:r>
            <a:br>
              <a:rPr lang="en-US" dirty="0" smtClean="0"/>
            </a:br>
            <a:endParaRPr lang="en-US" dirty="0" smtClean="0"/>
          </a:p>
          <a:p>
            <a:r>
              <a:rPr lang="en-US" b="1" dirty="0" smtClean="0"/>
              <a:t>Laggards</a:t>
            </a:r>
            <a:r>
              <a:rPr lang="en-US" dirty="0" smtClean="0"/>
              <a:t/>
            </a:r>
            <a:br>
              <a:rPr lang="en-US" dirty="0" smtClean="0"/>
            </a:br>
            <a:r>
              <a:rPr lang="en-US" dirty="0" smtClean="0"/>
              <a:t>Individuals in this category are the last to adopt an innovation. Unlike some of the previous categories, individuals in this category show little to no opinion leadership. These individuals typically have an aversion to change-agents and tend to be advanced in age. Laggards typically tend to be focused on “traditions”, have lowest social status, lowest financial fluidity, oldest of all other adopters, in contact with only family and close friends, very little to now </a:t>
            </a:r>
            <a:r>
              <a:rPr lang="en-US" dirty="0" smtClean="0">
                <a:hlinkClick r:id="rId6" tooltip="Opinion leadership"/>
              </a:rPr>
              <a:t>opinion leadership</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4B7E8431-E402-46B9-91E6-8A2596F48E31}" type="slidenum">
              <a:rPr lang="en-US" smtClean="0"/>
              <a:pPr>
                <a:defRPr/>
              </a:pPr>
              <a:t>90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Standing team is a group of employees</a:t>
            </a:r>
            <a:r>
              <a:rPr lang="en-US" baseline="0" dirty="0" smtClean="0"/>
              <a:t> working on recurring task</a:t>
            </a:r>
          </a:p>
          <a:p>
            <a:r>
              <a:rPr lang="en-US" baseline="0" dirty="0" smtClean="0"/>
              <a:t>Project team is a group responsible for planning and executing a project</a:t>
            </a:r>
          </a:p>
          <a:p>
            <a:r>
              <a:rPr lang="en-US" baseline="0" dirty="0" smtClean="0"/>
              <a:t>Ad-hoc team is short lived (like a training seminar, a class)</a:t>
            </a:r>
          </a:p>
          <a:p>
            <a:r>
              <a:rPr lang="en-US" baseline="0" dirty="0" smtClean="0"/>
              <a:t>Virtual teams are </a:t>
            </a:r>
            <a:r>
              <a:rPr lang="en-US" sz="1200" b="0" i="0" kern="1200" dirty="0" smtClean="0">
                <a:solidFill>
                  <a:schemeClr val="tx1"/>
                </a:solidFill>
                <a:effectLst/>
                <a:latin typeface="+mn-lt"/>
                <a:ea typeface="+mn-ea"/>
                <a:cs typeface="+mn-cs"/>
              </a:rPr>
              <a:t>geographically dispersed</a:t>
            </a:r>
            <a:r>
              <a:rPr lang="en-US" sz="1200" b="0" i="0" kern="1200" baseline="0" dirty="0" smtClean="0">
                <a:solidFill>
                  <a:schemeClr val="tx1"/>
                </a:solidFill>
                <a:effectLst/>
                <a:latin typeface="+mn-lt"/>
                <a:ea typeface="+mn-ea"/>
                <a:cs typeface="+mn-cs"/>
              </a:rPr>
              <a:t>, are remote and meet online</a:t>
            </a:r>
          </a:p>
          <a:p>
            <a:r>
              <a:rPr lang="en-US" sz="1200" b="0" i="0" kern="1200" baseline="0" dirty="0" smtClean="0">
                <a:solidFill>
                  <a:schemeClr val="tx1"/>
                </a:solidFill>
                <a:effectLst/>
                <a:latin typeface="+mn-lt"/>
                <a:ea typeface="+mn-ea"/>
                <a:cs typeface="+mn-cs"/>
              </a:rPr>
              <a:t>Leaderless teams are ad-hoc, self directed (community groups)</a:t>
            </a:r>
          </a:p>
          <a:p>
            <a:r>
              <a:rPr lang="en-US" sz="1200" b="0" i="0" kern="1200" baseline="0" dirty="0" smtClean="0">
                <a:solidFill>
                  <a:schemeClr val="tx1"/>
                </a:solidFill>
                <a:effectLst/>
                <a:latin typeface="+mn-lt"/>
                <a:ea typeface="+mn-ea"/>
                <a:cs typeface="+mn-cs"/>
              </a:rPr>
              <a:t>In Action teams </a:t>
            </a:r>
            <a:r>
              <a:rPr lang="en-US" sz="1200" b="0" i="0" kern="1200" dirty="0" smtClean="0">
                <a:solidFill>
                  <a:schemeClr val="tx1"/>
                </a:solidFill>
                <a:effectLst/>
                <a:latin typeface="+mn-lt"/>
                <a:ea typeface="+mn-ea"/>
                <a:cs typeface="+mn-cs"/>
              </a:rPr>
              <a:t>members volunteer to accomplish a particular task or to examine a particular issue. (Example</a:t>
            </a:r>
            <a:r>
              <a:rPr lang="en-US" sz="1200" b="0" i="0" kern="1200" baseline="0" dirty="0" smtClean="0">
                <a:solidFill>
                  <a:schemeClr val="tx1"/>
                </a:solidFill>
                <a:effectLst/>
                <a:latin typeface="+mn-lt"/>
                <a:ea typeface="+mn-ea"/>
                <a:cs typeface="+mn-cs"/>
              </a:rPr>
              <a:t> is a red team to eradicate a spam infestation on your LAN)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8BFAFFC-F4A1-4057-B2DC-142E85353784}"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Rogers</a:t>
            </a:r>
            <a:r>
              <a:rPr lang="en-US" b="1" baseline="0" dirty="0" smtClean="0"/>
              <a:t> -- </a:t>
            </a:r>
            <a:r>
              <a:rPr lang="en-US" b="1" dirty="0" smtClean="0"/>
              <a:t>The Adoption Process  -- 1963</a:t>
            </a:r>
            <a:r>
              <a:rPr lang="en-US" b="1" baseline="0" dirty="0" smtClean="0"/>
              <a:t> – Iowa State College – based on seed corn hybrid adoptions – Diffusion of Innovations.</a:t>
            </a:r>
            <a:endParaRPr lang="en-US" b="1" dirty="0" smtClean="0"/>
          </a:p>
          <a:p>
            <a:r>
              <a:rPr lang="en-US" dirty="0" smtClean="0"/>
              <a:t>Diffusion of an innovation occurs through a five–step process. This process is a type of decision-making. It occurs through a series of communication channels over a period of time among the members of a similar social system. Ryan &amp; Gross first indicated the identification of adoption as a process in 1943 </a:t>
            </a:r>
            <a:r>
              <a:rPr lang="en-US" baseline="30000" dirty="0" smtClean="0">
                <a:hlinkClick r:id="rId3"/>
              </a:rPr>
              <a:t>[2]</a:t>
            </a:r>
            <a:r>
              <a:rPr lang="en-US" dirty="0" smtClean="0"/>
              <a:t>. Rogers’ categories the five stages (steps) as: awareness, interest, evaluation, trial, and adoption. It should be noted that an individual might reject an innovation at anytime during or after the adoption process. In later editions of the Diffusion of Innovations Rogers’ changes the terminology of the five stages to: knowledge, persuasion, decision, implementation, and confirmation. However the descriptions of the categories have remained similar throughout the editions.</a:t>
            </a:r>
          </a:p>
          <a:p>
            <a:r>
              <a:rPr lang="en-US" dirty="0" smtClean="0"/>
              <a:t/>
            </a:r>
            <a:br>
              <a:rPr lang="en-US" dirty="0" smtClean="0"/>
            </a:br>
            <a:endParaRPr lang="en-US" dirty="0" smtClean="0"/>
          </a:p>
          <a:p>
            <a:r>
              <a:rPr lang="en-US" b="1" dirty="0" smtClean="0"/>
              <a:t>Five Stages of the Adoption Process</a:t>
            </a:r>
          </a:p>
          <a:p>
            <a:r>
              <a:rPr lang="en-US" b="1" dirty="0" smtClean="0"/>
              <a:t>Knowledge</a:t>
            </a:r>
            <a:r>
              <a:rPr lang="en-US" dirty="0" smtClean="0"/>
              <a:t/>
            </a:r>
            <a:br>
              <a:rPr lang="en-US" dirty="0" smtClean="0"/>
            </a:br>
            <a:r>
              <a:rPr lang="en-US" dirty="0" smtClean="0"/>
              <a:t>In this stage the individual is first exposed to an innovation but lacks information about the innovation. It should be noted that during this stage of the process the individual has not been inspired to find more information about the innovation.</a:t>
            </a:r>
            <a:br>
              <a:rPr lang="en-US" dirty="0" smtClean="0"/>
            </a:br>
            <a:endParaRPr lang="en-US" dirty="0" smtClean="0"/>
          </a:p>
          <a:p>
            <a:r>
              <a:rPr lang="en-US" b="1" dirty="0" smtClean="0"/>
              <a:t>Persuasion</a:t>
            </a:r>
            <a:r>
              <a:rPr lang="en-US" dirty="0" smtClean="0"/>
              <a:t/>
            </a:r>
            <a:br>
              <a:rPr lang="en-US" dirty="0" smtClean="0"/>
            </a:br>
            <a:endParaRPr lang="en-US" dirty="0" smtClean="0"/>
          </a:p>
          <a:p>
            <a:r>
              <a:rPr lang="en-US" dirty="0" smtClean="0"/>
              <a:t>In this stage the individual is interested in the innovation and actively seeks information/detail about the innovation.</a:t>
            </a:r>
            <a:br>
              <a:rPr lang="en-US" dirty="0" smtClean="0"/>
            </a:br>
            <a:endParaRPr lang="en-US" dirty="0" smtClean="0"/>
          </a:p>
          <a:p>
            <a:r>
              <a:rPr lang="en-US" b="1" dirty="0" smtClean="0"/>
              <a:t>Decision</a:t>
            </a:r>
            <a:r>
              <a:rPr lang="en-US" dirty="0" smtClean="0"/>
              <a:t/>
            </a:r>
            <a:br>
              <a:rPr lang="en-US" dirty="0" smtClean="0"/>
            </a:br>
            <a:endParaRPr lang="en-US" dirty="0" smtClean="0"/>
          </a:p>
          <a:p>
            <a:r>
              <a:rPr lang="en-US" dirty="0" smtClean="0"/>
              <a:t>In this stage the individual takes the concept of the innovation and weighs the advantages/disadvantages of using the innovation and decide whether to adopt or reject the innovation. Due to the individualistic nature of this stage Rogers’ notes that it is the most difficult stage to acquire empirical evidence (Rogers, 1964, p. 83).</a:t>
            </a:r>
            <a:br>
              <a:rPr lang="en-US" dirty="0" smtClean="0"/>
            </a:br>
            <a:endParaRPr lang="en-US" dirty="0" smtClean="0"/>
          </a:p>
          <a:p>
            <a:r>
              <a:rPr lang="en-US" b="1" dirty="0" smtClean="0"/>
              <a:t>Implementation</a:t>
            </a:r>
            <a:r>
              <a:rPr lang="en-US" dirty="0" smtClean="0"/>
              <a:t/>
            </a:r>
            <a:br>
              <a:rPr lang="en-US" dirty="0" smtClean="0"/>
            </a:br>
            <a:r>
              <a:rPr lang="en-US" dirty="0" smtClean="0"/>
              <a:t>In this stage the individual employs the innovation on a varying degree depending on the situation. During this stage the individual determines the usefulness of the innovation and may search for further information about it.</a:t>
            </a:r>
            <a:br>
              <a:rPr lang="en-US" dirty="0" smtClean="0"/>
            </a:br>
            <a:endParaRPr lang="en-US" dirty="0" smtClean="0"/>
          </a:p>
          <a:p>
            <a:r>
              <a:rPr lang="en-US" b="1" dirty="0" smtClean="0"/>
              <a:t>Confirmation</a:t>
            </a:r>
            <a:r>
              <a:rPr lang="en-US" dirty="0" smtClean="0"/>
              <a:t/>
            </a:r>
            <a:br>
              <a:rPr lang="en-US" dirty="0" smtClean="0"/>
            </a:br>
            <a:endParaRPr lang="en-US" dirty="0" smtClean="0"/>
          </a:p>
          <a:p>
            <a:r>
              <a:rPr lang="en-US" dirty="0" smtClean="0"/>
              <a:t>Although the name of this stage may be misleading, in this stage the individual finalizes their decision to continue using the innovation and may use the innovation to its fullest potential.</a:t>
            </a:r>
          </a:p>
          <a:p>
            <a:endParaRPr lang="en-US" dirty="0"/>
          </a:p>
        </p:txBody>
      </p:sp>
      <p:sp>
        <p:nvSpPr>
          <p:cNvPr id="4" name="Slide Number Placeholder 3"/>
          <p:cNvSpPr>
            <a:spLocks noGrp="1"/>
          </p:cNvSpPr>
          <p:nvPr>
            <p:ph type="sldNum" sz="quarter" idx="10"/>
          </p:nvPr>
        </p:nvSpPr>
        <p:spPr/>
        <p:txBody>
          <a:bodyPr/>
          <a:lstStyle/>
          <a:p>
            <a:pPr>
              <a:defRPr/>
            </a:pPr>
            <a:fld id="{4B7E8431-E402-46B9-91E6-8A2596F48E31}" type="slidenum">
              <a:rPr lang="en-US" smtClean="0"/>
              <a:pPr>
                <a:defRPr/>
              </a:pPr>
              <a:t>91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7E8431-E402-46B9-91E6-8A2596F48E31}" type="slidenum">
              <a:rPr lang="en-US" smtClean="0"/>
              <a:pPr>
                <a:defRPr/>
              </a:pPr>
              <a:t>93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pPr eaLnBrk="1" hangingPunct="1"/>
            <a:endParaRPr lang="en-US" smtClean="0">
              <a:latin typeface="Arial" pitchFamily="34" charset="0"/>
              <a:cs typeface="Arial" pitchFamily="34" charset="0"/>
            </a:endParaRPr>
          </a:p>
        </p:txBody>
      </p:sp>
      <p:sp>
        <p:nvSpPr>
          <p:cNvPr id="116740" name="Slide Number Placeholder 3"/>
          <p:cNvSpPr>
            <a:spLocks noGrp="1"/>
          </p:cNvSpPr>
          <p:nvPr>
            <p:ph type="sldNum" sz="quarter" idx="5"/>
          </p:nvPr>
        </p:nvSpPr>
        <p:spPr>
          <a:noFill/>
        </p:spPr>
        <p:txBody>
          <a:bodyPr/>
          <a:lstStyle/>
          <a:p>
            <a:fld id="{C4535845-D677-481A-AA0C-8FD66C00F307}" type="slidenum">
              <a:rPr lang="en-US" smtClean="0">
                <a:latin typeface="Arial" pitchFamily="34" charset="0"/>
                <a:cs typeface="Arial" pitchFamily="34" charset="0"/>
              </a:rPr>
              <a:pPr/>
              <a:t>95</a:t>
            </a:fld>
            <a:endParaRPr lang="en-US" smtClean="0">
              <a:latin typeface="Arial" pitchFamily="34" charset="0"/>
              <a:cs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pPr eaLnBrk="1" hangingPunct="1"/>
            <a:endParaRPr lang="en-US" smtClean="0">
              <a:latin typeface="Arial" charset="0"/>
            </a:endParaRPr>
          </a:p>
        </p:txBody>
      </p:sp>
      <p:sp>
        <p:nvSpPr>
          <p:cNvPr id="54276" name="Slide Number Placeholder 3"/>
          <p:cNvSpPr>
            <a:spLocks noGrp="1"/>
          </p:cNvSpPr>
          <p:nvPr>
            <p:ph type="sldNum" sz="quarter" idx="5"/>
          </p:nvPr>
        </p:nvSpPr>
        <p:spPr>
          <a:noFill/>
        </p:spPr>
        <p:txBody>
          <a:bodyPr/>
          <a:lstStyle/>
          <a:p>
            <a:fld id="{C3A28475-1C0C-46F9-836A-9D1C3DFDE851}" type="slidenum">
              <a:rPr lang="en-US">
                <a:latin typeface="Arial" charset="0"/>
              </a:rPr>
              <a:pPr/>
              <a:t>97</a:t>
            </a:fld>
            <a:endParaRPr lang="en-US">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6FCCFB1-29EE-4BE6-8836-F6FCA3B3405C}" type="slidenum">
              <a:rPr lang="en-US" smtClean="0"/>
              <a:pPr>
                <a:defRPr/>
              </a:pPr>
              <a:t>99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91843-4A53-42C1-999B-7B3BCB99B530}" type="slidenum">
              <a:rPr lang="en-US" altLang="en-US"/>
              <a:pPr/>
              <a:t>10</a:t>
            </a:fld>
            <a:endParaRPr lang="en-US" altLang="en-US"/>
          </a:p>
        </p:txBody>
      </p:sp>
      <p:sp>
        <p:nvSpPr>
          <p:cNvPr id="829442" name="Rectangle 2"/>
          <p:cNvSpPr>
            <a:spLocks noGrp="1" noRot="1" noChangeAspect="1" noChangeArrowheads="1" noTextEdit="1"/>
          </p:cNvSpPr>
          <p:nvPr>
            <p:ph type="sldImg"/>
          </p:nvPr>
        </p:nvSpPr>
        <p:spPr>
          <a:ln/>
        </p:spPr>
      </p:sp>
      <p:sp>
        <p:nvSpPr>
          <p:cNvPr id="82944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56832-C13C-44CC-ABFC-58257D16B263}" type="slidenum">
              <a:rPr lang="en-US" altLang="en-US"/>
              <a:pPr/>
              <a:t>11</a:t>
            </a:fld>
            <a:endParaRPr lang="en-US" altLang="en-US"/>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33DBE-9E62-474C-9DC7-01434236C75F}" type="slidenum">
              <a:rPr lang="en-US" altLang="en-US"/>
              <a:pPr/>
              <a:t>12</a:t>
            </a:fld>
            <a:endParaRPr lang="en-US" altLang="en-US"/>
          </a:p>
        </p:txBody>
      </p:sp>
      <p:sp>
        <p:nvSpPr>
          <p:cNvPr id="832514" name="Rectangle 2"/>
          <p:cNvSpPr>
            <a:spLocks noGrp="1" noRot="1" noChangeAspect="1" noChangeArrowheads="1" noTextEdit="1"/>
          </p:cNvSpPr>
          <p:nvPr>
            <p:ph type="sldImg"/>
          </p:nvPr>
        </p:nvSpPr>
        <p:spPr>
          <a:ln/>
        </p:spPr>
      </p:sp>
      <p:sp>
        <p:nvSpPr>
          <p:cNvPr id="8325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9EC25-6772-4D16-AD6D-D58C5933A34B}" type="slidenum">
              <a:rPr lang="en-US" altLang="en-US"/>
              <a:pPr/>
              <a:t>13</a:t>
            </a:fld>
            <a:endParaRPr lang="en-US" altLang="en-US"/>
          </a:p>
        </p:txBody>
      </p:sp>
      <p:sp>
        <p:nvSpPr>
          <p:cNvPr id="833538" name="Rectangle 2"/>
          <p:cNvSpPr>
            <a:spLocks noGrp="1" noRot="1" noChangeAspect="1" noChangeArrowheads="1" noTextEdit="1"/>
          </p:cNvSpPr>
          <p:nvPr>
            <p:ph type="sldImg"/>
          </p:nvPr>
        </p:nvSpPr>
        <p:spPr>
          <a:ln/>
        </p:spPr>
      </p:sp>
      <p:sp>
        <p:nvSpPr>
          <p:cNvPr id="833539"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216152" y="1267485"/>
            <a:ext cx="7235981" cy="5133316"/>
          </a:xfrm>
        </p:spPr>
        <p:txBody>
          <a:bodyPr/>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5CD79A2-3AA5-4534-ADEF-4FFC99519649}" type="datetime1">
              <a:rPr lang="en-US" smtClean="0"/>
              <a:pPr/>
              <a:t>7/6/2015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150469" y="236415"/>
            <a:ext cx="785301" cy="365125"/>
          </a:xfrm>
        </p:spPr>
        <p:txBody>
          <a:bodyPr/>
          <a:lstStyle>
            <a:lvl1pPr>
              <a:defRPr sz="1400"/>
            </a:lvl1pPr>
          </a:lstStyle>
          <a:p>
            <a:fld id="{9091B9A7-3FAE-41EE-8F79-68D35780CF90}" type="slidenum">
              <a:rPr lang="en-US" smtClean="0"/>
              <a:pPr/>
              <a:t>‹#›</a:t>
            </a:fld>
            <a:endParaRPr lang="en-US"/>
          </a:p>
        </p:txBody>
      </p:sp>
      <p:grpSp>
        <p:nvGrpSpPr>
          <p:cNvPr id="7" name="Group 6"/>
          <p:cNvGrpSpPr/>
          <p:nvPr/>
        </p:nvGrpSpPr>
        <p:grpSpPr>
          <a:xfrm>
            <a:off x="7467600" y="209550"/>
            <a:ext cx="657226"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E62BBC-91CA-4397-A186-E63DA17657B2}" type="datetime1">
              <a:rPr lang="en-US" smtClean="0"/>
              <a:pPr/>
              <a:t>7/6/2015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1B9A7-3FAE-41EE-8F79-68D35780CF9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13A41-334E-4F3E-A9FB-093A633B9E39}" type="datetime1">
              <a:rPr lang="en-US" smtClean="0"/>
              <a:pPr/>
              <a:t>7/6/2015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1B9A7-3FAE-41EE-8F79-68D35780CF9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885950"/>
            <a:ext cx="3695700" cy="4171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762500" y="1885950"/>
            <a:ext cx="3695700" cy="4171950"/>
          </a:xfrm>
        </p:spPr>
        <p:txBody>
          <a:bodyPr/>
          <a:lstStyle/>
          <a:p>
            <a:endParaRPr lang="en-US"/>
          </a:p>
        </p:txBody>
      </p:sp>
      <p:sp>
        <p:nvSpPr>
          <p:cNvPr id="5" name="Date Placeholder 4"/>
          <p:cNvSpPr>
            <a:spLocks noGrp="1"/>
          </p:cNvSpPr>
          <p:nvPr>
            <p:ph type="dt" sz="half" idx="10"/>
          </p:nvPr>
        </p:nvSpPr>
        <p:spPr>
          <a:xfrm>
            <a:off x="431800" y="6229350"/>
            <a:ext cx="2159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5F4E10A8-5778-4718-A853-7E699F6C02A0}" type="slidenum">
              <a:rPr lang="en-US"/>
              <a:pPr/>
              <a:t>‹#›</a:t>
            </a:fld>
            <a:endParaRPr lang="en-US"/>
          </a:p>
        </p:txBody>
      </p:sp>
    </p:spTree>
    <p:extLst>
      <p:ext uri="{BB962C8B-B14F-4D97-AF65-F5344CB8AC3E}">
        <p14:creationId xmlns:p14="http://schemas.microsoft.com/office/powerpoint/2010/main" val="3211667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914400" y="1885950"/>
            <a:ext cx="3695700" cy="4171950"/>
          </a:xfrm>
        </p:spPr>
        <p:txBody>
          <a:bodyPr/>
          <a:lstStyle/>
          <a:p>
            <a:endParaRPr lang="en-US"/>
          </a:p>
        </p:txBody>
      </p:sp>
      <p:sp>
        <p:nvSpPr>
          <p:cNvPr id="4" name="Text Placeholder 3"/>
          <p:cNvSpPr>
            <a:spLocks noGrp="1"/>
          </p:cNvSpPr>
          <p:nvPr>
            <p:ph type="body" sz="half" idx="2"/>
          </p:nvPr>
        </p:nvSpPr>
        <p:spPr>
          <a:xfrm>
            <a:off x="4762500" y="1885950"/>
            <a:ext cx="3695700" cy="4171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31800" y="6229350"/>
            <a:ext cx="2159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2935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731000" y="6229350"/>
            <a:ext cx="1905000" cy="457200"/>
          </a:xfrm>
        </p:spPr>
        <p:txBody>
          <a:bodyPr/>
          <a:lstStyle>
            <a:lvl1pPr>
              <a:defRPr/>
            </a:lvl1pPr>
          </a:lstStyle>
          <a:p>
            <a:fld id="{845BE05C-7B24-47C8-A848-DCD9ECC11B5E}" type="slidenum">
              <a:rPr lang="en-US"/>
              <a:pPr/>
              <a:t>‹#›</a:t>
            </a:fld>
            <a:endParaRPr lang="en-US"/>
          </a:p>
        </p:txBody>
      </p:sp>
    </p:spTree>
    <p:extLst>
      <p:ext uri="{BB962C8B-B14F-4D97-AF65-F5344CB8AC3E}">
        <p14:creationId xmlns:p14="http://schemas.microsoft.com/office/powerpoint/2010/main" val="68141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noAutofit/>
          </a:bodyPr>
          <a:lstStyle>
            <a:lvl1pPr algn="l">
              <a:defRPr sz="4400" baseline="0">
                <a:ln w="12700">
                  <a:solidFill>
                    <a:schemeClr val="tx2"/>
                  </a:solidFill>
                </a:ln>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51CEE3F-BF8C-482F-8B6C-14B42639AC49}" type="datetime1">
              <a:rPr lang="en-US" smtClean="0"/>
              <a:pPr/>
              <a:t>7/6/2015</a:t>
            </a:fld>
            <a:endParaRPr lang="en-US"/>
          </a:p>
        </p:txBody>
      </p:sp>
      <p:sp>
        <p:nvSpPr>
          <p:cNvPr id="10" name="Slide Number Placeholder 9"/>
          <p:cNvSpPr>
            <a:spLocks noGrp="1"/>
          </p:cNvSpPr>
          <p:nvPr>
            <p:ph type="sldNum" sz="quarter" idx="11"/>
          </p:nvPr>
        </p:nvSpPr>
        <p:spPr>
          <a:xfrm>
            <a:off x="8610600" y="5740400"/>
            <a:ext cx="457200" cy="365125"/>
          </a:xfrm>
        </p:spPr>
        <p:txBody>
          <a:bodyPr/>
          <a:lstStyle/>
          <a:p>
            <a:fld id="{9091B9A7-3FAE-41EE-8F79-68D35780CF90}"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3" name="Title 1"/>
          <p:cNvSpPr>
            <a:spLocks noGrp="1"/>
          </p:cNvSpPr>
          <p:nvPr>
            <p:ph type="title"/>
          </p:nvPr>
        </p:nvSpPr>
        <p:spPr>
          <a:xfrm>
            <a:off x="1219200" y="5257800"/>
            <a:ext cx="7239000" cy="1143000"/>
          </a:xfrm>
        </p:spPr>
        <p:txBody>
          <a:bodyPr>
            <a:noAutofit/>
          </a:bodyPr>
          <a:lstStyle>
            <a:lvl1pPr algn="l">
              <a:defRPr sz="4400" baseline="0">
                <a:ln w="12700">
                  <a:solidFill>
                    <a:schemeClr val="tx2"/>
                  </a:solidFill>
                </a:ln>
              </a:defRPr>
            </a:lvl1pPr>
          </a:lstStyle>
          <a:p>
            <a:r>
              <a:rPr lang="en-US" dirty="0" smtClean="0"/>
              <a:t>Click to edit Master title style</a:t>
            </a:r>
            <a:endParaRPr lang="en-US" dirty="0"/>
          </a:p>
        </p:txBody>
      </p:sp>
      <p:sp>
        <p:nvSpPr>
          <p:cNvPr id="19" name="Date Placeholder 18"/>
          <p:cNvSpPr>
            <a:spLocks noGrp="1"/>
          </p:cNvSpPr>
          <p:nvPr>
            <p:ph type="dt" sz="half" idx="10"/>
          </p:nvPr>
        </p:nvSpPr>
        <p:spPr/>
        <p:txBody>
          <a:bodyPr/>
          <a:lstStyle/>
          <a:p>
            <a:fld id="{6DBA880F-543A-4A2A-AD86-C8F32E1F8540}" type="datetime1">
              <a:rPr lang="en-US" smtClean="0"/>
              <a:pPr/>
              <a:t>7/6/2015</a:t>
            </a:fld>
            <a:endParaRPr lang="en-US"/>
          </a:p>
        </p:txBody>
      </p:sp>
      <p:sp>
        <p:nvSpPr>
          <p:cNvPr id="20" name="Slide Number Placeholder 19"/>
          <p:cNvSpPr>
            <a:spLocks noGrp="1"/>
          </p:cNvSpPr>
          <p:nvPr>
            <p:ph type="sldNum" sz="quarter" idx="11"/>
          </p:nvPr>
        </p:nvSpPr>
        <p:spPr/>
        <p:txBody>
          <a:bodyPr/>
          <a:lstStyle/>
          <a:p>
            <a:fld id="{9091B9A7-3FAE-41EE-8F79-68D35780CF90}" type="slidenum">
              <a:rPr lang="en-US" smtClean="0"/>
              <a:pPr/>
              <a:t>‹#›</a:t>
            </a:fld>
            <a:endParaRPr lang="en-US"/>
          </a:p>
        </p:txBody>
      </p:sp>
      <p:sp>
        <p:nvSpPr>
          <p:cNvPr id="21" name="Footer Placeholder 2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sp>
        <p:nvSpPr>
          <p:cNvPr id="5" name="Date Placeholder 4"/>
          <p:cNvSpPr>
            <a:spLocks noGrp="1"/>
          </p:cNvSpPr>
          <p:nvPr>
            <p:ph type="dt" sz="half" idx="10"/>
          </p:nvPr>
        </p:nvSpPr>
        <p:spPr/>
        <p:txBody>
          <a:bodyPr/>
          <a:lstStyle/>
          <a:p>
            <a:fld id="{2411BE63-503A-4A6C-B819-BAE26B92778A}" type="datetime1">
              <a:rPr lang="en-US" smtClean="0"/>
              <a:pPr/>
              <a:t>7/6/2015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1B9A7-3FAE-41EE-8F79-68D35780CF90}" type="slidenum">
              <a:rPr lang="en-US" smtClean="0"/>
              <a:pPr/>
              <a:t>‹#›</a:t>
            </a:fld>
            <a:endParaRPr lang="en-US"/>
          </a:p>
        </p:txBody>
      </p:sp>
      <p:sp>
        <p:nvSpPr>
          <p:cNvPr id="9" name="Content Placeholder 8"/>
          <p:cNvSpPr>
            <a:spLocks noGrp="1"/>
          </p:cNvSpPr>
          <p:nvPr>
            <p:ph sz="quarter" idx="13"/>
          </p:nvPr>
        </p:nvSpPr>
        <p:spPr>
          <a:xfrm>
            <a:off x="1216152" y="841248"/>
            <a:ext cx="3730752"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sp>
        <p:nvSpPr>
          <p:cNvPr id="3" name="Text Placeholder 2"/>
          <p:cNvSpPr>
            <a:spLocks noGrp="1"/>
          </p:cNvSpPr>
          <p:nvPr>
            <p:ph type="body" idx="1"/>
          </p:nvPr>
        </p:nvSpPr>
        <p:spPr>
          <a:xfrm>
            <a:off x="1219200" y="841248"/>
            <a:ext cx="3733800"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105400" y="841248"/>
            <a:ext cx="3735267"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4B38889-5941-4D1A-B90A-9790172DE43D}" type="datetime1">
              <a:rPr lang="en-US" smtClean="0"/>
              <a:pPr/>
              <a:t>7/6/2015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91B9A7-3FAE-41EE-8F79-68D35780CF90}" type="slidenum">
              <a:rPr lang="en-US" smtClean="0"/>
              <a:pPr/>
              <a:t>‹#›</a:t>
            </a:fld>
            <a:endParaRPr lang="en-US"/>
          </a:p>
        </p:txBody>
      </p:sp>
      <p:sp>
        <p:nvSpPr>
          <p:cNvPr id="11" name="Content Placeholder 10"/>
          <p:cNvSpPr>
            <a:spLocks noGrp="1"/>
          </p:cNvSpPr>
          <p:nvPr>
            <p:ph sz="quarter" idx="13"/>
          </p:nvPr>
        </p:nvSpPr>
        <p:spPr>
          <a:xfrm>
            <a:off x="1216152" y="1380744"/>
            <a:ext cx="3730752"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3F216767-B0F5-4F1C-BC68-EE2676392346}" type="datetime1">
              <a:rPr lang="en-US" smtClean="0"/>
              <a:pPr/>
              <a:t>7/6/2015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91B9A7-3FAE-41EE-8F79-68D35780CF9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34B79E-C35C-4F0B-83B4-FD52C86E7AB9}" type="datetime1">
              <a:rPr lang="en-US" smtClean="0"/>
              <a:pPr/>
              <a:t>7/6/2015</a:t>
            </a:fld>
            <a:endParaRPr lang="en-US"/>
          </a:p>
        </p:txBody>
      </p:sp>
      <p:sp>
        <p:nvSpPr>
          <p:cNvPr id="6" name="Slide Number Placeholder 5"/>
          <p:cNvSpPr>
            <a:spLocks noGrp="1"/>
          </p:cNvSpPr>
          <p:nvPr>
            <p:ph type="sldNum" sz="quarter" idx="11"/>
          </p:nvPr>
        </p:nvSpPr>
        <p:spPr/>
        <p:txBody>
          <a:bodyPr/>
          <a:lstStyle/>
          <a:p>
            <a:fld id="{9091B9A7-3FAE-41EE-8F79-68D35780CF90}"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nchor="b"/>
          <a:lstStyle>
            <a:lvl1pPr algn="l">
              <a:defRPr sz="2000" b="1">
                <a:ln>
                  <a:noFill/>
                </a:ln>
                <a:solidFill>
                  <a:srgbClr val="FF7605"/>
                </a:solidFill>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Content Placeholder 13"/>
          <p:cNvSpPr>
            <a:spLocks noGrp="1"/>
          </p:cNvSpPr>
          <p:nvPr>
            <p:ph sz="quarter" idx="13"/>
          </p:nvPr>
        </p:nvSpPr>
        <p:spPr>
          <a:xfrm>
            <a:off x="914400" y="381000"/>
            <a:ext cx="4800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8"/>
          <p:cNvSpPr>
            <a:spLocks noGrp="1"/>
          </p:cNvSpPr>
          <p:nvPr>
            <p:ph type="dt" sz="half" idx="14"/>
          </p:nvPr>
        </p:nvSpPr>
        <p:spPr/>
        <p:txBody>
          <a:bodyPr/>
          <a:lstStyle/>
          <a:p>
            <a:fld id="{F0EFAB18-CA47-4719-842D-BC3000FC3830}" type="datetime1">
              <a:rPr lang="en-US" smtClean="0"/>
              <a:pPr/>
              <a:t>7/6/2015</a:t>
            </a:fld>
            <a:endParaRPr lang="en-US"/>
          </a:p>
        </p:txBody>
      </p:sp>
      <p:sp>
        <p:nvSpPr>
          <p:cNvPr id="10" name="Slide Number Placeholder 9"/>
          <p:cNvSpPr>
            <a:spLocks noGrp="1"/>
          </p:cNvSpPr>
          <p:nvPr>
            <p:ph type="sldNum" sz="quarter" idx="15"/>
          </p:nvPr>
        </p:nvSpPr>
        <p:spPr/>
        <p:txBody>
          <a:bodyPr/>
          <a:lstStyle/>
          <a:p>
            <a:fld id="{9091B9A7-3FAE-41EE-8F79-68D35780CF90}" type="slidenum">
              <a:rPr lang="en-US" smtClean="0"/>
              <a:pPr/>
              <a:t>‹#›</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nchor="b"/>
          <a:lstStyle>
            <a:lvl1pPr algn="l">
              <a:defRPr sz="2000" b="1">
                <a:ln w="12700">
                  <a:noFill/>
                </a:ln>
                <a:solidFill>
                  <a:schemeClr val="tx1"/>
                </a:solidFill>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323975" y="381000"/>
            <a:ext cx="5867400" cy="40814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38AD9-33EB-4E29-935D-105C05C402A1}" type="datetime1">
              <a:rPr lang="en-US" smtClean="0"/>
              <a:pPr/>
              <a:t>7/6/2015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1B9A7-3FAE-41EE-8F79-68D35780CF90}"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219200" y="5257800"/>
            <a:ext cx="7239000"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219200" y="838200"/>
            <a:ext cx="7467600" cy="4419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259680" y="6553200"/>
            <a:ext cx="71628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9091B9A7-3FAE-41EE-8F79-68D35780CF90}" type="slidenum">
              <a:rPr lang="en-US" smtClean="0"/>
              <a:pPr/>
              <a:t>‹#›</a:t>
            </a:fld>
            <a:endParaRPr lang="en-US"/>
          </a:p>
        </p:txBody>
      </p:sp>
      <p:sp>
        <p:nvSpPr>
          <p:cNvPr id="16" name="Freeform 5"/>
          <p:cNvSpPr>
            <a:spLocks/>
          </p:cNvSpPr>
          <p:nvPr/>
        </p:nvSpPr>
        <p:spPr bwMode="auto">
          <a:xfrm>
            <a:off x="8382000"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98682" y="4821116"/>
            <a:ext cx="2625969" cy="228600"/>
          </a:xfrm>
          <a:prstGeom prst="rect">
            <a:avLst/>
          </a:prstGeom>
        </p:spPr>
        <p:txBody>
          <a:bodyPr vert="horz" lIns="91440" tIns="45720" rIns="91440" bIns="45720" rtlCol="0" anchor="ctr"/>
          <a:lstStyle>
            <a:lvl1pPr algn="l">
              <a:defRPr sz="1200">
                <a:solidFill>
                  <a:srgbClr val="FFFFFF"/>
                </a:solidFill>
              </a:defRPr>
            </a:lvl1pPr>
          </a:lstStyle>
          <a:p>
            <a:fld id="{956929E8-1902-44DC-9E0B-4B2C6F5B806A}" type="datetime1">
              <a:rPr lang="en-US" smtClean="0"/>
              <a:pPr/>
              <a:t>7/6/2015</a:t>
            </a:fld>
            <a:endParaRPr 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hf hdr="0" ftr="0" dt="0"/>
  <p:txStyles>
    <p:titleStyle>
      <a:lvl1pPr algn="l" defTabSz="914400" rtl="0" eaLnBrk="1" latinLnBrk="0" hangingPunct="1">
        <a:spcBef>
          <a:spcPct val="0"/>
        </a:spcBef>
        <a:buNone/>
        <a:defRPr sz="5400" b="1" kern="1200">
          <a:ln w="12700">
            <a:solidFill>
              <a:schemeClr val="tx2"/>
            </a:solidFill>
          </a:ln>
          <a:solidFill>
            <a:schemeClr val="bg1"/>
          </a:soli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www.podio.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www.knowledge-management-tools.net/knowledge-management-model.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5.jpeg"/><Relationship Id="rId5" Type="http://schemas.openxmlformats.org/officeDocument/2006/relationships/diagramQuickStyle" Target="../diagrams/quickStyle1.xml"/><Relationship Id="rId10" Type="http://schemas.openxmlformats.org/officeDocument/2006/relationships/image" Target="../media/image44.png"/><Relationship Id="rId4" Type="http://schemas.openxmlformats.org/officeDocument/2006/relationships/diagramLayout" Target="../diagrams/layout1.xml"/><Relationship Id="rId9"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9.w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png"/><Relationship Id="rId4" Type="http://schemas.openxmlformats.org/officeDocument/2006/relationships/image" Target="../media/image52.wmf"/></Relationships>
</file>

<file path=ppt/slides/_rels/slide6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png"/><Relationship Id="rId4" Type="http://schemas.openxmlformats.org/officeDocument/2006/relationships/image" Target="../media/image52.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7.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5.gif"/><Relationship Id="rId5" Type="http://schemas.openxmlformats.org/officeDocument/2006/relationships/image" Target="../media/image64.emf"/><Relationship Id="rId4" Type="http://schemas.openxmlformats.org/officeDocument/2006/relationships/hyperlink" Target="http://www.marketingcharts.com/interactive/top-10-social-networking-websites-forums-february-2010-12248/"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1"/>
                </a:solidFill>
                <a:effectLst>
                  <a:outerShdw blurRad="38100" dist="38100" dir="2700000" algn="tl">
                    <a:srgbClr val="000000">
                      <a:alpha val="43137"/>
                    </a:srgbClr>
                  </a:outerShdw>
                </a:effectLst>
              </a:rPr>
              <a:t>Collaboration Technologies, Knowledge Management and Social Enterprise</a:t>
            </a:r>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dirty="0" smtClean="0"/>
              <a:t>Module 7</a:t>
            </a:r>
            <a:endParaRPr lang="en-US" dirty="0"/>
          </a:p>
        </p:txBody>
      </p:sp>
      <p:sp>
        <p:nvSpPr>
          <p:cNvPr id="5" name="Slide Number Placeholder 4"/>
          <p:cNvSpPr>
            <a:spLocks noGrp="1"/>
          </p:cNvSpPr>
          <p:nvPr>
            <p:ph type="sldNum" sz="quarter" idx="12"/>
          </p:nvPr>
        </p:nvSpPr>
        <p:spPr/>
        <p:txBody>
          <a:bodyPr/>
          <a:lstStyle/>
          <a:p>
            <a:fld id="{9091B9A7-3FAE-41EE-8F79-68D35780CF90}"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p:cNvSpPr>
          <p:nvPr/>
        </p:nvSpPr>
        <p:spPr bwMode="auto">
          <a:xfrm>
            <a:off x="4127500" y="1219200"/>
            <a:ext cx="53848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altLang="en-US" sz="2800" u="sng" dirty="0">
                <a:solidFill>
                  <a:schemeClr val="tx1"/>
                </a:solidFill>
                <a:effectLst/>
              </a:rPr>
              <a:t>Level 1 Collected Work </a:t>
            </a:r>
            <a:r>
              <a:rPr lang="en-US" altLang="en-US" sz="2800" dirty="0">
                <a:solidFill>
                  <a:schemeClr val="tx1"/>
                </a:solidFill>
                <a:effectLst/>
              </a:rPr>
              <a:t>:</a:t>
            </a:r>
          </a:p>
          <a:p>
            <a:pPr algn="l"/>
            <a:r>
              <a:rPr lang="en-US" altLang="en-US" sz="2400" b="0" dirty="0">
                <a:solidFill>
                  <a:schemeClr val="tx1"/>
                </a:solidFill>
                <a:effectLst/>
              </a:rPr>
              <a:t>Uncoordinated Individual Efforts</a:t>
            </a:r>
          </a:p>
        </p:txBody>
      </p:sp>
      <p:sp>
        <p:nvSpPr>
          <p:cNvPr id="443395" name="Rectangle 3"/>
          <p:cNvSpPr>
            <a:spLocks noChangeArrowheads="1"/>
          </p:cNvSpPr>
          <p:nvPr/>
        </p:nvSpPr>
        <p:spPr bwMode="auto">
          <a:xfrm>
            <a:off x="4127500" y="3200400"/>
            <a:ext cx="57594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altLang="en-US" sz="2800" u="sng" dirty="0">
                <a:solidFill>
                  <a:schemeClr val="tx1"/>
                </a:solidFill>
                <a:effectLst/>
              </a:rPr>
              <a:t>Level 2 Coordinated Work</a:t>
            </a:r>
            <a:r>
              <a:rPr lang="en-US" altLang="en-US" sz="2800" dirty="0">
                <a:solidFill>
                  <a:schemeClr val="tx1"/>
                </a:solidFill>
                <a:effectLst/>
              </a:rPr>
              <a:t>:</a:t>
            </a:r>
            <a:endParaRPr lang="en-US" altLang="en-US" sz="2800" u="sng" dirty="0">
              <a:solidFill>
                <a:schemeClr val="tx1"/>
              </a:solidFill>
              <a:effectLst/>
            </a:endParaRPr>
          </a:p>
          <a:p>
            <a:pPr algn="l"/>
            <a:r>
              <a:rPr lang="en-US" altLang="en-US" sz="2400" b="0" dirty="0">
                <a:solidFill>
                  <a:schemeClr val="tx1"/>
                </a:solidFill>
                <a:effectLst/>
              </a:rPr>
              <a:t>Coordinated Individual Efforts</a:t>
            </a:r>
          </a:p>
        </p:txBody>
      </p:sp>
      <p:sp>
        <p:nvSpPr>
          <p:cNvPr id="443396" name="Rectangle 4"/>
          <p:cNvSpPr>
            <a:spLocks noChangeArrowheads="1"/>
          </p:cNvSpPr>
          <p:nvPr/>
        </p:nvSpPr>
        <p:spPr bwMode="auto">
          <a:xfrm>
            <a:off x="4127500" y="5410200"/>
            <a:ext cx="4546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altLang="en-US" sz="2800" u="sng">
                <a:solidFill>
                  <a:schemeClr val="tx1"/>
                </a:solidFill>
                <a:effectLst/>
              </a:rPr>
              <a:t>Level Concerted Work:</a:t>
            </a:r>
            <a:endParaRPr lang="en-US" altLang="en-US" sz="2800">
              <a:solidFill>
                <a:schemeClr val="tx1"/>
              </a:solidFill>
              <a:effectLst/>
            </a:endParaRPr>
          </a:p>
          <a:p>
            <a:pPr algn="l"/>
            <a:r>
              <a:rPr lang="en-US" altLang="en-US" sz="2400" b="0">
                <a:solidFill>
                  <a:schemeClr val="tx1"/>
                </a:solidFill>
                <a:effectLst/>
              </a:rPr>
              <a:t>Concerted Team Effort</a:t>
            </a:r>
            <a:r>
              <a:rPr lang="en-US" altLang="en-US" sz="2800" b="0">
                <a:solidFill>
                  <a:schemeClr val="tx1"/>
                </a:solidFill>
                <a:effectLst/>
              </a:rPr>
              <a:t>  </a:t>
            </a:r>
          </a:p>
        </p:txBody>
      </p:sp>
      <p:grpSp>
        <p:nvGrpSpPr>
          <p:cNvPr id="443582" name="Group 190"/>
          <p:cNvGrpSpPr>
            <a:grpSpLocks/>
          </p:cNvGrpSpPr>
          <p:nvPr/>
        </p:nvGrpSpPr>
        <p:grpSpPr bwMode="auto">
          <a:xfrm>
            <a:off x="2133600" y="1143000"/>
            <a:ext cx="1884363" cy="995363"/>
            <a:chOff x="1344" y="720"/>
            <a:chExt cx="1187" cy="627"/>
          </a:xfrm>
        </p:grpSpPr>
        <p:sp>
          <p:nvSpPr>
            <p:cNvPr id="443398" name="Rectangle 6"/>
            <p:cNvSpPr>
              <a:spLocks noChangeArrowheads="1"/>
            </p:cNvSpPr>
            <p:nvPr/>
          </p:nvSpPr>
          <p:spPr bwMode="auto">
            <a:xfrm>
              <a:off x="1344" y="720"/>
              <a:ext cx="1187" cy="627"/>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399" name="Oval 7"/>
            <p:cNvSpPr>
              <a:spLocks noChangeArrowheads="1"/>
            </p:cNvSpPr>
            <p:nvPr/>
          </p:nvSpPr>
          <p:spPr bwMode="auto">
            <a:xfrm>
              <a:off x="2121" y="778"/>
              <a:ext cx="63" cy="3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3400" name="Group 8"/>
            <p:cNvGrpSpPr>
              <a:grpSpLocks/>
            </p:cNvGrpSpPr>
            <p:nvPr/>
          </p:nvGrpSpPr>
          <p:grpSpPr bwMode="auto">
            <a:xfrm>
              <a:off x="1860" y="783"/>
              <a:ext cx="414" cy="228"/>
              <a:chOff x="1052" y="974"/>
              <a:chExt cx="533" cy="380"/>
            </a:xfrm>
          </p:grpSpPr>
          <p:grpSp>
            <p:nvGrpSpPr>
              <p:cNvPr id="443401" name="Group 9"/>
              <p:cNvGrpSpPr>
                <a:grpSpLocks/>
              </p:cNvGrpSpPr>
              <p:nvPr/>
            </p:nvGrpSpPr>
            <p:grpSpPr bwMode="auto">
              <a:xfrm>
                <a:off x="1052" y="1100"/>
                <a:ext cx="341" cy="254"/>
                <a:chOff x="1052" y="1100"/>
                <a:chExt cx="341" cy="254"/>
              </a:xfrm>
            </p:grpSpPr>
            <p:sp>
              <p:nvSpPr>
                <p:cNvPr id="443402" name="Freeform 10"/>
                <p:cNvSpPr>
                  <a:spLocks/>
                </p:cNvSpPr>
                <p:nvPr/>
              </p:nvSpPr>
              <p:spPr bwMode="auto">
                <a:xfrm>
                  <a:off x="1055" y="1106"/>
                  <a:ext cx="330" cy="245"/>
                </a:xfrm>
                <a:custGeom>
                  <a:avLst/>
                  <a:gdLst>
                    <a:gd name="T0" fmla="*/ 193 w 330"/>
                    <a:gd name="T1" fmla="*/ 0 h 245"/>
                    <a:gd name="T2" fmla="*/ 329 w 330"/>
                    <a:gd name="T3" fmla="*/ 71 h 245"/>
                    <a:gd name="T4" fmla="*/ 323 w 330"/>
                    <a:gd name="T5" fmla="*/ 102 h 245"/>
                    <a:gd name="T6" fmla="*/ 166 w 330"/>
                    <a:gd name="T7" fmla="*/ 139 h 245"/>
                    <a:gd name="T8" fmla="*/ 191 w 330"/>
                    <a:gd name="T9" fmla="*/ 91 h 245"/>
                    <a:gd name="T10" fmla="*/ 250 w 330"/>
                    <a:gd name="T11" fmla="*/ 77 h 245"/>
                    <a:gd name="T12" fmla="*/ 199 w 330"/>
                    <a:gd name="T13" fmla="*/ 50 h 245"/>
                    <a:gd name="T14" fmla="*/ 191 w 330"/>
                    <a:gd name="T15" fmla="*/ 91 h 245"/>
                    <a:gd name="T16" fmla="*/ 166 w 330"/>
                    <a:gd name="T17" fmla="*/ 139 h 245"/>
                    <a:gd name="T18" fmla="*/ 34 w 330"/>
                    <a:gd name="T19" fmla="*/ 244 h 245"/>
                    <a:gd name="T20" fmla="*/ 0 w 330"/>
                    <a:gd name="T21" fmla="*/ 220 h 245"/>
                    <a:gd name="T22" fmla="*/ 129 w 330"/>
                    <a:gd name="T23" fmla="*/ 116 h 245"/>
                    <a:gd name="T24" fmla="*/ 151 w 330"/>
                    <a:gd name="T25" fmla="*/ 8 h 245"/>
                    <a:gd name="T26" fmla="*/ 193 w 330"/>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45">
                      <a:moveTo>
                        <a:pt x="193" y="0"/>
                      </a:moveTo>
                      <a:lnTo>
                        <a:pt x="329" y="71"/>
                      </a:lnTo>
                      <a:lnTo>
                        <a:pt x="323" y="102"/>
                      </a:lnTo>
                      <a:lnTo>
                        <a:pt x="166" y="139"/>
                      </a:lnTo>
                      <a:lnTo>
                        <a:pt x="191" y="91"/>
                      </a:lnTo>
                      <a:lnTo>
                        <a:pt x="250" y="77"/>
                      </a:lnTo>
                      <a:lnTo>
                        <a:pt x="199" y="50"/>
                      </a:lnTo>
                      <a:lnTo>
                        <a:pt x="191" y="91"/>
                      </a:lnTo>
                      <a:lnTo>
                        <a:pt x="166" y="139"/>
                      </a:lnTo>
                      <a:lnTo>
                        <a:pt x="34" y="244"/>
                      </a:lnTo>
                      <a:lnTo>
                        <a:pt x="0" y="220"/>
                      </a:lnTo>
                      <a:lnTo>
                        <a:pt x="129" y="116"/>
                      </a:lnTo>
                      <a:lnTo>
                        <a:pt x="151" y="8"/>
                      </a:lnTo>
                      <a:lnTo>
                        <a:pt x="193"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03" name="Arc 11"/>
                <p:cNvSpPr>
                  <a:spLocks/>
                </p:cNvSpPr>
                <p:nvPr/>
              </p:nvSpPr>
              <p:spPr bwMode="auto">
                <a:xfrm>
                  <a:off x="1370" y="1175"/>
                  <a:ext cx="23" cy="34"/>
                </a:xfrm>
                <a:custGeom>
                  <a:avLst/>
                  <a:gdLst>
                    <a:gd name="G0" fmla="+- 7393 0 0"/>
                    <a:gd name="G1" fmla="+- 21057 0 0"/>
                    <a:gd name="G2" fmla="+- 21600 0 0"/>
                    <a:gd name="T0" fmla="*/ 12206 w 28993"/>
                    <a:gd name="T1" fmla="*/ 0 h 42657"/>
                    <a:gd name="T2" fmla="*/ 0 w 28993"/>
                    <a:gd name="T3" fmla="*/ 41352 h 42657"/>
                    <a:gd name="T4" fmla="*/ 7393 w 28993"/>
                    <a:gd name="T5" fmla="*/ 21057 h 42657"/>
                  </a:gdLst>
                  <a:ahLst/>
                  <a:cxnLst>
                    <a:cxn ang="0">
                      <a:pos x="T0" y="T1"/>
                    </a:cxn>
                    <a:cxn ang="0">
                      <a:pos x="T2" y="T3"/>
                    </a:cxn>
                    <a:cxn ang="0">
                      <a:pos x="T4" y="T5"/>
                    </a:cxn>
                  </a:cxnLst>
                  <a:rect l="0" t="0" r="r" b="b"/>
                  <a:pathLst>
                    <a:path w="28993" h="42657" fill="none" extrusionOk="0">
                      <a:moveTo>
                        <a:pt x="12205" y="0"/>
                      </a:moveTo>
                      <a:cubicBezTo>
                        <a:pt x="22027" y="2245"/>
                        <a:pt x="28993" y="10981"/>
                        <a:pt x="28993" y="21057"/>
                      </a:cubicBezTo>
                      <a:cubicBezTo>
                        <a:pt x="28993" y="32986"/>
                        <a:pt x="19322" y="42657"/>
                        <a:pt x="7393" y="42657"/>
                      </a:cubicBezTo>
                      <a:cubicBezTo>
                        <a:pt x="4871" y="42657"/>
                        <a:pt x="2369" y="42215"/>
                        <a:pt x="-1" y="41352"/>
                      </a:cubicBezTo>
                    </a:path>
                    <a:path w="28993" h="42657" stroke="0" extrusionOk="0">
                      <a:moveTo>
                        <a:pt x="12205" y="0"/>
                      </a:moveTo>
                      <a:cubicBezTo>
                        <a:pt x="22027" y="2245"/>
                        <a:pt x="28993" y="10981"/>
                        <a:pt x="28993" y="21057"/>
                      </a:cubicBezTo>
                      <a:cubicBezTo>
                        <a:pt x="28993" y="32986"/>
                        <a:pt x="19322" y="42657"/>
                        <a:pt x="7393" y="42657"/>
                      </a:cubicBezTo>
                      <a:cubicBezTo>
                        <a:pt x="4871" y="42657"/>
                        <a:pt x="2369" y="42215"/>
                        <a:pt x="-1" y="41352"/>
                      </a:cubicBezTo>
                      <a:lnTo>
                        <a:pt x="7393" y="21057"/>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04" name="Arc 12"/>
                <p:cNvSpPr>
                  <a:spLocks/>
                </p:cNvSpPr>
                <p:nvPr/>
              </p:nvSpPr>
              <p:spPr bwMode="auto">
                <a:xfrm>
                  <a:off x="1052" y="1327"/>
                  <a:ext cx="39" cy="27"/>
                </a:xfrm>
                <a:custGeom>
                  <a:avLst/>
                  <a:gdLst>
                    <a:gd name="G0" fmla="+- 21600 0 0"/>
                    <a:gd name="G1" fmla="+- 13288 0 0"/>
                    <a:gd name="G2" fmla="+- 21600 0 0"/>
                    <a:gd name="T0" fmla="*/ 41156 w 41156"/>
                    <a:gd name="T1" fmla="*/ 22459 h 34888"/>
                    <a:gd name="T2" fmla="*/ 4571 w 41156"/>
                    <a:gd name="T3" fmla="*/ 0 h 34888"/>
                    <a:gd name="T4" fmla="*/ 21600 w 41156"/>
                    <a:gd name="T5" fmla="*/ 13288 h 34888"/>
                  </a:gdLst>
                  <a:ahLst/>
                  <a:cxnLst>
                    <a:cxn ang="0">
                      <a:pos x="T0" y="T1"/>
                    </a:cxn>
                    <a:cxn ang="0">
                      <a:pos x="T2" y="T3"/>
                    </a:cxn>
                    <a:cxn ang="0">
                      <a:pos x="T4" y="T5"/>
                    </a:cxn>
                  </a:cxnLst>
                  <a:rect l="0" t="0" r="r" b="b"/>
                  <a:pathLst>
                    <a:path w="41156" h="34888" fill="none" extrusionOk="0">
                      <a:moveTo>
                        <a:pt x="41156" y="22459"/>
                      </a:moveTo>
                      <a:cubicBezTo>
                        <a:pt x="37599" y="30043"/>
                        <a:pt x="29977" y="34887"/>
                        <a:pt x="21600" y="34888"/>
                      </a:cubicBezTo>
                      <a:cubicBezTo>
                        <a:pt x="9670" y="34888"/>
                        <a:pt x="0" y="25217"/>
                        <a:pt x="0" y="13288"/>
                      </a:cubicBezTo>
                      <a:cubicBezTo>
                        <a:pt x="-1" y="8472"/>
                        <a:pt x="1608" y="3796"/>
                        <a:pt x="4570" y="-1"/>
                      </a:cubicBezTo>
                    </a:path>
                    <a:path w="41156" h="34888" stroke="0" extrusionOk="0">
                      <a:moveTo>
                        <a:pt x="41156" y="22459"/>
                      </a:moveTo>
                      <a:cubicBezTo>
                        <a:pt x="37599" y="30043"/>
                        <a:pt x="29977" y="34887"/>
                        <a:pt x="21600" y="34888"/>
                      </a:cubicBezTo>
                      <a:cubicBezTo>
                        <a:pt x="9670" y="34888"/>
                        <a:pt x="0" y="25217"/>
                        <a:pt x="0" y="13288"/>
                      </a:cubicBezTo>
                      <a:cubicBezTo>
                        <a:pt x="-1" y="8472"/>
                        <a:pt x="1608" y="3796"/>
                        <a:pt x="4570" y="-1"/>
                      </a:cubicBezTo>
                      <a:lnTo>
                        <a:pt x="21600" y="13288"/>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05" name="Arc 13"/>
                <p:cNvSpPr>
                  <a:spLocks/>
                </p:cNvSpPr>
                <p:nvPr/>
              </p:nvSpPr>
              <p:spPr bwMode="auto">
                <a:xfrm>
                  <a:off x="1207" y="1100"/>
                  <a:ext cx="42" cy="27"/>
                </a:xfrm>
                <a:custGeom>
                  <a:avLst/>
                  <a:gdLst>
                    <a:gd name="G0" fmla="+- 21600 0 0"/>
                    <a:gd name="G1" fmla="+- 21600 0 0"/>
                    <a:gd name="G2" fmla="+- 21600 0 0"/>
                    <a:gd name="T0" fmla="*/ 2846 w 37744"/>
                    <a:gd name="T1" fmla="*/ 32317 h 32317"/>
                    <a:gd name="T2" fmla="*/ 37744 w 37744"/>
                    <a:gd name="T3" fmla="*/ 7250 h 32317"/>
                    <a:gd name="T4" fmla="*/ 21600 w 37744"/>
                    <a:gd name="T5" fmla="*/ 21600 h 32317"/>
                  </a:gdLst>
                  <a:ahLst/>
                  <a:cxnLst>
                    <a:cxn ang="0">
                      <a:pos x="T0" y="T1"/>
                    </a:cxn>
                    <a:cxn ang="0">
                      <a:pos x="T2" y="T3"/>
                    </a:cxn>
                    <a:cxn ang="0">
                      <a:pos x="T4" y="T5"/>
                    </a:cxn>
                  </a:cxnLst>
                  <a:rect l="0" t="0" r="r" b="b"/>
                  <a:pathLst>
                    <a:path w="37744" h="32317" fill="none" extrusionOk="0">
                      <a:moveTo>
                        <a:pt x="2846" y="32316"/>
                      </a:moveTo>
                      <a:cubicBezTo>
                        <a:pt x="981" y="29053"/>
                        <a:pt x="0" y="25359"/>
                        <a:pt x="0" y="21600"/>
                      </a:cubicBezTo>
                      <a:cubicBezTo>
                        <a:pt x="0" y="9670"/>
                        <a:pt x="9670" y="0"/>
                        <a:pt x="21600" y="0"/>
                      </a:cubicBezTo>
                      <a:cubicBezTo>
                        <a:pt x="27769" y="-1"/>
                        <a:pt x="33645" y="2638"/>
                        <a:pt x="37744" y="7249"/>
                      </a:cubicBezTo>
                    </a:path>
                    <a:path w="37744" h="32317" stroke="0" extrusionOk="0">
                      <a:moveTo>
                        <a:pt x="2846" y="32316"/>
                      </a:moveTo>
                      <a:cubicBezTo>
                        <a:pt x="981" y="29053"/>
                        <a:pt x="0" y="25359"/>
                        <a:pt x="0" y="21600"/>
                      </a:cubicBezTo>
                      <a:cubicBezTo>
                        <a:pt x="0" y="9670"/>
                        <a:pt x="9670" y="0"/>
                        <a:pt x="21600" y="0"/>
                      </a:cubicBezTo>
                      <a:cubicBezTo>
                        <a:pt x="27769" y="-1"/>
                        <a:pt x="33645" y="2638"/>
                        <a:pt x="37744" y="7249"/>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3406" name="Group 14"/>
              <p:cNvGrpSpPr>
                <a:grpSpLocks/>
              </p:cNvGrpSpPr>
              <p:nvPr/>
            </p:nvGrpSpPr>
            <p:grpSpPr bwMode="auto">
              <a:xfrm>
                <a:off x="1149" y="974"/>
                <a:ext cx="436" cy="141"/>
                <a:chOff x="1149" y="974"/>
                <a:chExt cx="436" cy="141"/>
              </a:xfrm>
            </p:grpSpPr>
            <p:sp>
              <p:nvSpPr>
                <p:cNvPr id="443407" name="Freeform 15"/>
                <p:cNvSpPr>
                  <a:spLocks/>
                </p:cNvSpPr>
                <p:nvPr/>
              </p:nvSpPr>
              <p:spPr bwMode="auto">
                <a:xfrm>
                  <a:off x="1172" y="974"/>
                  <a:ext cx="407" cy="141"/>
                </a:xfrm>
                <a:custGeom>
                  <a:avLst/>
                  <a:gdLst>
                    <a:gd name="T0" fmla="*/ 243 w 407"/>
                    <a:gd name="T1" fmla="*/ 47 h 141"/>
                    <a:gd name="T2" fmla="*/ 124 w 407"/>
                    <a:gd name="T3" fmla="*/ 0 h 141"/>
                    <a:gd name="T4" fmla="*/ 0 w 407"/>
                    <a:gd name="T5" fmla="*/ 0 h 141"/>
                    <a:gd name="T6" fmla="*/ 0 w 407"/>
                    <a:gd name="T7" fmla="*/ 41 h 141"/>
                    <a:gd name="T8" fmla="*/ 111 w 407"/>
                    <a:gd name="T9" fmla="*/ 41 h 141"/>
                    <a:gd name="T10" fmla="*/ 163 w 407"/>
                    <a:gd name="T11" fmla="*/ 62 h 141"/>
                    <a:gd name="T12" fmla="*/ 16 w 407"/>
                    <a:gd name="T13" fmla="*/ 82 h 141"/>
                    <a:gd name="T14" fmla="*/ 126 w 407"/>
                    <a:gd name="T15" fmla="*/ 140 h 141"/>
                    <a:gd name="T16" fmla="*/ 280 w 407"/>
                    <a:gd name="T17" fmla="*/ 124 h 141"/>
                    <a:gd name="T18" fmla="*/ 287 w 407"/>
                    <a:gd name="T19" fmla="*/ 134 h 141"/>
                    <a:gd name="T20" fmla="*/ 323 w 407"/>
                    <a:gd name="T21" fmla="*/ 135 h 141"/>
                    <a:gd name="T22" fmla="*/ 406 w 407"/>
                    <a:gd name="T23" fmla="*/ 52 h 141"/>
                    <a:gd name="T24" fmla="*/ 366 w 407"/>
                    <a:gd name="T25" fmla="*/ 29 h 141"/>
                    <a:gd name="T26" fmla="*/ 303 w 407"/>
                    <a:gd name="T27" fmla="*/ 93 h 141"/>
                    <a:gd name="T28" fmla="*/ 243 w 407"/>
                    <a:gd name="T2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41">
                      <a:moveTo>
                        <a:pt x="243" y="47"/>
                      </a:moveTo>
                      <a:lnTo>
                        <a:pt x="124" y="0"/>
                      </a:lnTo>
                      <a:lnTo>
                        <a:pt x="0" y="0"/>
                      </a:lnTo>
                      <a:lnTo>
                        <a:pt x="0" y="41"/>
                      </a:lnTo>
                      <a:lnTo>
                        <a:pt x="111" y="41"/>
                      </a:lnTo>
                      <a:lnTo>
                        <a:pt x="163" y="62"/>
                      </a:lnTo>
                      <a:lnTo>
                        <a:pt x="16" y="82"/>
                      </a:lnTo>
                      <a:lnTo>
                        <a:pt x="126" y="140"/>
                      </a:lnTo>
                      <a:lnTo>
                        <a:pt x="280" y="124"/>
                      </a:lnTo>
                      <a:lnTo>
                        <a:pt x="287" y="134"/>
                      </a:lnTo>
                      <a:lnTo>
                        <a:pt x="323" y="135"/>
                      </a:lnTo>
                      <a:lnTo>
                        <a:pt x="406" y="52"/>
                      </a:lnTo>
                      <a:lnTo>
                        <a:pt x="366" y="29"/>
                      </a:lnTo>
                      <a:lnTo>
                        <a:pt x="303" y="93"/>
                      </a:lnTo>
                      <a:lnTo>
                        <a:pt x="243" y="4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08" name="Arc 16"/>
                <p:cNvSpPr>
                  <a:spLocks/>
                </p:cNvSpPr>
                <p:nvPr/>
              </p:nvSpPr>
              <p:spPr bwMode="auto">
                <a:xfrm>
                  <a:off x="1149" y="976"/>
                  <a:ext cx="28" cy="39"/>
                </a:xfrm>
                <a:custGeom>
                  <a:avLst/>
                  <a:gdLst>
                    <a:gd name="G0" fmla="+- 21600 0 0"/>
                    <a:gd name="G1" fmla="+- 21586 0 0"/>
                    <a:gd name="G2" fmla="+- 21600 0 0"/>
                    <a:gd name="T0" fmla="*/ 19903 w 21600"/>
                    <a:gd name="T1" fmla="*/ 43119 h 43119"/>
                    <a:gd name="T2" fmla="*/ 20835 w 21600"/>
                    <a:gd name="T3" fmla="*/ 0 h 43119"/>
                    <a:gd name="T4" fmla="*/ 21600 w 21600"/>
                    <a:gd name="T5" fmla="*/ 21586 h 43119"/>
                  </a:gdLst>
                  <a:ahLst/>
                  <a:cxnLst>
                    <a:cxn ang="0">
                      <a:pos x="T0" y="T1"/>
                    </a:cxn>
                    <a:cxn ang="0">
                      <a:pos x="T2" y="T3"/>
                    </a:cxn>
                    <a:cxn ang="0">
                      <a:pos x="T4" y="T5"/>
                    </a:cxn>
                  </a:cxnLst>
                  <a:rect l="0" t="0" r="r" b="b"/>
                  <a:pathLst>
                    <a:path w="21600" h="43119" fill="none" extrusionOk="0">
                      <a:moveTo>
                        <a:pt x="19902" y="43119"/>
                      </a:moveTo>
                      <a:cubicBezTo>
                        <a:pt x="8666" y="42233"/>
                        <a:pt x="0" y="32857"/>
                        <a:pt x="0" y="21586"/>
                      </a:cubicBezTo>
                      <a:cubicBezTo>
                        <a:pt x="-1" y="9954"/>
                        <a:pt x="9210" y="411"/>
                        <a:pt x="20834" y="-1"/>
                      </a:cubicBezTo>
                    </a:path>
                    <a:path w="21600" h="43119" stroke="0" extrusionOk="0">
                      <a:moveTo>
                        <a:pt x="19902" y="43119"/>
                      </a:moveTo>
                      <a:cubicBezTo>
                        <a:pt x="8666" y="42233"/>
                        <a:pt x="0" y="32857"/>
                        <a:pt x="0" y="21586"/>
                      </a:cubicBezTo>
                      <a:cubicBezTo>
                        <a:pt x="-1" y="9954"/>
                        <a:pt x="9210" y="411"/>
                        <a:pt x="20834" y="-1"/>
                      </a:cubicBezTo>
                      <a:lnTo>
                        <a:pt x="21600" y="2158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09" name="Arc 17"/>
                <p:cNvSpPr>
                  <a:spLocks/>
                </p:cNvSpPr>
                <p:nvPr/>
              </p:nvSpPr>
              <p:spPr bwMode="auto">
                <a:xfrm>
                  <a:off x="1463" y="1106"/>
                  <a:ext cx="36" cy="9"/>
                </a:xfrm>
                <a:custGeom>
                  <a:avLst/>
                  <a:gdLst>
                    <a:gd name="G0" fmla="+- 21600 0 0"/>
                    <a:gd name="G1" fmla="+- 2524 0 0"/>
                    <a:gd name="G2" fmla="+- 21600 0 0"/>
                    <a:gd name="T0" fmla="*/ 43052 w 43200"/>
                    <a:gd name="T1" fmla="*/ 0 h 24124"/>
                    <a:gd name="T2" fmla="*/ 148 w 43200"/>
                    <a:gd name="T3" fmla="*/ 0 h 24124"/>
                    <a:gd name="T4" fmla="*/ 21600 w 43200"/>
                    <a:gd name="T5" fmla="*/ 2524 h 24124"/>
                  </a:gdLst>
                  <a:ahLst/>
                  <a:cxnLst>
                    <a:cxn ang="0">
                      <a:pos x="T0" y="T1"/>
                    </a:cxn>
                    <a:cxn ang="0">
                      <a:pos x="T2" y="T3"/>
                    </a:cxn>
                    <a:cxn ang="0">
                      <a:pos x="T4" y="T5"/>
                    </a:cxn>
                  </a:cxnLst>
                  <a:rect l="0" t="0" r="r" b="b"/>
                  <a:pathLst>
                    <a:path w="43200" h="24124" fill="none" extrusionOk="0">
                      <a:moveTo>
                        <a:pt x="43052" y="-1"/>
                      </a:moveTo>
                      <a:cubicBezTo>
                        <a:pt x="43150" y="837"/>
                        <a:pt x="43200" y="1680"/>
                        <a:pt x="43200" y="2524"/>
                      </a:cubicBezTo>
                      <a:cubicBezTo>
                        <a:pt x="43200" y="14453"/>
                        <a:pt x="33529" y="24124"/>
                        <a:pt x="21600" y="24124"/>
                      </a:cubicBezTo>
                      <a:cubicBezTo>
                        <a:pt x="9670" y="24124"/>
                        <a:pt x="0" y="14453"/>
                        <a:pt x="0" y="2524"/>
                      </a:cubicBezTo>
                      <a:cubicBezTo>
                        <a:pt x="-1" y="1680"/>
                        <a:pt x="49" y="837"/>
                        <a:pt x="147" y="-1"/>
                      </a:cubicBezTo>
                    </a:path>
                    <a:path w="43200" h="24124" stroke="0" extrusionOk="0">
                      <a:moveTo>
                        <a:pt x="43052" y="-1"/>
                      </a:moveTo>
                      <a:cubicBezTo>
                        <a:pt x="43150" y="837"/>
                        <a:pt x="43200" y="1680"/>
                        <a:pt x="43200" y="2524"/>
                      </a:cubicBezTo>
                      <a:cubicBezTo>
                        <a:pt x="43200" y="14453"/>
                        <a:pt x="33529" y="24124"/>
                        <a:pt x="21600" y="24124"/>
                      </a:cubicBezTo>
                      <a:cubicBezTo>
                        <a:pt x="9670" y="24124"/>
                        <a:pt x="0" y="14453"/>
                        <a:pt x="0" y="2524"/>
                      </a:cubicBezTo>
                      <a:cubicBezTo>
                        <a:pt x="-1" y="1680"/>
                        <a:pt x="49" y="837"/>
                        <a:pt x="147" y="-1"/>
                      </a:cubicBezTo>
                      <a:lnTo>
                        <a:pt x="21600" y="252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10" name="Arc 18"/>
                <p:cNvSpPr>
                  <a:spLocks/>
                </p:cNvSpPr>
                <p:nvPr/>
              </p:nvSpPr>
              <p:spPr bwMode="auto">
                <a:xfrm>
                  <a:off x="1543" y="998"/>
                  <a:ext cx="42" cy="30"/>
                </a:xfrm>
                <a:custGeom>
                  <a:avLst/>
                  <a:gdLst>
                    <a:gd name="G0" fmla="+- 19040 0 0"/>
                    <a:gd name="G1" fmla="+- 21600 0 0"/>
                    <a:gd name="G2" fmla="+- 21600 0 0"/>
                    <a:gd name="T0" fmla="*/ 0 w 40640"/>
                    <a:gd name="T1" fmla="*/ 11400 h 36373"/>
                    <a:gd name="T2" fmla="*/ 34798 w 40640"/>
                    <a:gd name="T3" fmla="*/ 36373 h 36373"/>
                    <a:gd name="T4" fmla="*/ 19040 w 40640"/>
                    <a:gd name="T5" fmla="*/ 21600 h 36373"/>
                  </a:gdLst>
                  <a:ahLst/>
                  <a:cxnLst>
                    <a:cxn ang="0">
                      <a:pos x="T0" y="T1"/>
                    </a:cxn>
                    <a:cxn ang="0">
                      <a:pos x="T2" y="T3"/>
                    </a:cxn>
                    <a:cxn ang="0">
                      <a:pos x="T4" y="T5"/>
                    </a:cxn>
                  </a:cxnLst>
                  <a:rect l="0" t="0" r="r" b="b"/>
                  <a:pathLst>
                    <a:path w="40640" h="36373" fill="none" extrusionOk="0">
                      <a:moveTo>
                        <a:pt x="0" y="11400"/>
                      </a:moveTo>
                      <a:cubicBezTo>
                        <a:pt x="3760" y="4380"/>
                        <a:pt x="11077" y="-1"/>
                        <a:pt x="19040" y="0"/>
                      </a:cubicBezTo>
                      <a:cubicBezTo>
                        <a:pt x="30969" y="0"/>
                        <a:pt x="40640" y="9670"/>
                        <a:pt x="40640" y="21600"/>
                      </a:cubicBezTo>
                      <a:cubicBezTo>
                        <a:pt x="40640" y="27087"/>
                        <a:pt x="38551" y="32369"/>
                        <a:pt x="34798" y="36373"/>
                      </a:cubicBezTo>
                    </a:path>
                    <a:path w="40640" h="36373" stroke="0" extrusionOk="0">
                      <a:moveTo>
                        <a:pt x="0" y="11400"/>
                      </a:moveTo>
                      <a:cubicBezTo>
                        <a:pt x="3760" y="4380"/>
                        <a:pt x="11077" y="-1"/>
                        <a:pt x="19040" y="0"/>
                      </a:cubicBezTo>
                      <a:cubicBezTo>
                        <a:pt x="30969" y="0"/>
                        <a:pt x="40640" y="9670"/>
                        <a:pt x="40640" y="21600"/>
                      </a:cubicBezTo>
                      <a:cubicBezTo>
                        <a:pt x="40640" y="27087"/>
                        <a:pt x="38551" y="32369"/>
                        <a:pt x="34798" y="36373"/>
                      </a:cubicBezTo>
                      <a:lnTo>
                        <a:pt x="1904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3411" name="Oval 19"/>
            <p:cNvSpPr>
              <a:spLocks noChangeArrowheads="1"/>
            </p:cNvSpPr>
            <p:nvPr/>
          </p:nvSpPr>
          <p:spPr bwMode="auto">
            <a:xfrm>
              <a:off x="2335" y="942"/>
              <a:ext cx="63" cy="3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3412" name="Group 20"/>
            <p:cNvGrpSpPr>
              <a:grpSpLocks/>
            </p:cNvGrpSpPr>
            <p:nvPr/>
          </p:nvGrpSpPr>
          <p:grpSpPr bwMode="auto">
            <a:xfrm>
              <a:off x="2073" y="949"/>
              <a:ext cx="376" cy="207"/>
              <a:chOff x="1327" y="1251"/>
              <a:chExt cx="484" cy="345"/>
            </a:xfrm>
          </p:grpSpPr>
          <p:grpSp>
            <p:nvGrpSpPr>
              <p:cNvPr id="443413" name="Group 21"/>
              <p:cNvGrpSpPr>
                <a:grpSpLocks/>
              </p:cNvGrpSpPr>
              <p:nvPr/>
            </p:nvGrpSpPr>
            <p:grpSpPr bwMode="auto">
              <a:xfrm>
                <a:off x="1327" y="1366"/>
                <a:ext cx="310" cy="230"/>
                <a:chOff x="1327" y="1366"/>
                <a:chExt cx="310" cy="230"/>
              </a:xfrm>
            </p:grpSpPr>
            <p:sp>
              <p:nvSpPr>
                <p:cNvPr id="443414" name="Freeform 22"/>
                <p:cNvSpPr>
                  <a:spLocks/>
                </p:cNvSpPr>
                <p:nvPr/>
              </p:nvSpPr>
              <p:spPr bwMode="auto">
                <a:xfrm>
                  <a:off x="1329" y="1368"/>
                  <a:ext cx="302" cy="225"/>
                </a:xfrm>
                <a:custGeom>
                  <a:avLst/>
                  <a:gdLst>
                    <a:gd name="T0" fmla="*/ 177 w 302"/>
                    <a:gd name="T1" fmla="*/ 0 h 225"/>
                    <a:gd name="T2" fmla="*/ 301 w 302"/>
                    <a:gd name="T3" fmla="*/ 65 h 225"/>
                    <a:gd name="T4" fmla="*/ 296 w 302"/>
                    <a:gd name="T5" fmla="*/ 93 h 225"/>
                    <a:gd name="T6" fmla="*/ 151 w 302"/>
                    <a:gd name="T7" fmla="*/ 128 h 225"/>
                    <a:gd name="T8" fmla="*/ 175 w 302"/>
                    <a:gd name="T9" fmla="*/ 83 h 225"/>
                    <a:gd name="T10" fmla="*/ 229 w 302"/>
                    <a:gd name="T11" fmla="*/ 70 h 225"/>
                    <a:gd name="T12" fmla="*/ 182 w 302"/>
                    <a:gd name="T13" fmla="*/ 45 h 225"/>
                    <a:gd name="T14" fmla="*/ 175 w 302"/>
                    <a:gd name="T15" fmla="*/ 83 h 225"/>
                    <a:gd name="T16" fmla="*/ 151 w 302"/>
                    <a:gd name="T17" fmla="*/ 128 h 225"/>
                    <a:gd name="T18" fmla="*/ 31 w 302"/>
                    <a:gd name="T19" fmla="*/ 224 h 225"/>
                    <a:gd name="T20" fmla="*/ 0 w 302"/>
                    <a:gd name="T21" fmla="*/ 202 h 225"/>
                    <a:gd name="T22" fmla="*/ 119 w 302"/>
                    <a:gd name="T23" fmla="*/ 106 h 225"/>
                    <a:gd name="T24" fmla="*/ 139 w 302"/>
                    <a:gd name="T25" fmla="*/ 8 h 225"/>
                    <a:gd name="T26" fmla="*/ 177 w 302"/>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5">
                      <a:moveTo>
                        <a:pt x="177" y="0"/>
                      </a:moveTo>
                      <a:lnTo>
                        <a:pt x="301" y="65"/>
                      </a:lnTo>
                      <a:lnTo>
                        <a:pt x="296" y="93"/>
                      </a:lnTo>
                      <a:lnTo>
                        <a:pt x="151" y="128"/>
                      </a:lnTo>
                      <a:lnTo>
                        <a:pt x="175" y="83"/>
                      </a:lnTo>
                      <a:lnTo>
                        <a:pt x="229" y="70"/>
                      </a:lnTo>
                      <a:lnTo>
                        <a:pt x="182" y="45"/>
                      </a:lnTo>
                      <a:lnTo>
                        <a:pt x="175" y="83"/>
                      </a:lnTo>
                      <a:lnTo>
                        <a:pt x="151" y="128"/>
                      </a:lnTo>
                      <a:lnTo>
                        <a:pt x="31" y="224"/>
                      </a:lnTo>
                      <a:lnTo>
                        <a:pt x="0" y="202"/>
                      </a:lnTo>
                      <a:lnTo>
                        <a:pt x="119" y="106"/>
                      </a:lnTo>
                      <a:lnTo>
                        <a:pt x="139" y="8"/>
                      </a:lnTo>
                      <a:lnTo>
                        <a:pt x="177"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15" name="Arc 23"/>
                <p:cNvSpPr>
                  <a:spLocks/>
                </p:cNvSpPr>
                <p:nvPr/>
              </p:nvSpPr>
              <p:spPr bwMode="auto">
                <a:xfrm>
                  <a:off x="1616" y="1434"/>
                  <a:ext cx="21" cy="29"/>
                </a:xfrm>
                <a:custGeom>
                  <a:avLst/>
                  <a:gdLst>
                    <a:gd name="G0" fmla="+- 7109 0 0"/>
                    <a:gd name="G1" fmla="+- 21254 0 0"/>
                    <a:gd name="G2" fmla="+- 21600 0 0"/>
                    <a:gd name="T0" fmla="*/ 10961 w 28709"/>
                    <a:gd name="T1" fmla="*/ 0 h 42854"/>
                    <a:gd name="T2" fmla="*/ 0 w 28709"/>
                    <a:gd name="T3" fmla="*/ 41650 h 42854"/>
                    <a:gd name="T4" fmla="*/ 7109 w 28709"/>
                    <a:gd name="T5" fmla="*/ 21254 h 42854"/>
                  </a:gdLst>
                  <a:ahLst/>
                  <a:cxnLst>
                    <a:cxn ang="0">
                      <a:pos x="T0" y="T1"/>
                    </a:cxn>
                    <a:cxn ang="0">
                      <a:pos x="T2" y="T3"/>
                    </a:cxn>
                    <a:cxn ang="0">
                      <a:pos x="T4" y="T5"/>
                    </a:cxn>
                  </a:cxnLst>
                  <a:rect l="0" t="0" r="r" b="b"/>
                  <a:pathLst>
                    <a:path w="28709" h="42854" fill="none" extrusionOk="0">
                      <a:moveTo>
                        <a:pt x="10960" y="0"/>
                      </a:moveTo>
                      <a:cubicBezTo>
                        <a:pt x="21237" y="1862"/>
                        <a:pt x="28709" y="10810"/>
                        <a:pt x="28709" y="21254"/>
                      </a:cubicBezTo>
                      <a:cubicBezTo>
                        <a:pt x="28709" y="33183"/>
                        <a:pt x="19038" y="42854"/>
                        <a:pt x="7109" y="42854"/>
                      </a:cubicBezTo>
                      <a:cubicBezTo>
                        <a:pt x="4688" y="42854"/>
                        <a:pt x="2285" y="42447"/>
                        <a:pt x="-1" y="41650"/>
                      </a:cubicBezTo>
                    </a:path>
                    <a:path w="28709" h="42854" stroke="0" extrusionOk="0">
                      <a:moveTo>
                        <a:pt x="10960" y="0"/>
                      </a:moveTo>
                      <a:cubicBezTo>
                        <a:pt x="21237" y="1862"/>
                        <a:pt x="28709" y="10810"/>
                        <a:pt x="28709" y="21254"/>
                      </a:cubicBezTo>
                      <a:cubicBezTo>
                        <a:pt x="28709" y="33183"/>
                        <a:pt x="19038" y="42854"/>
                        <a:pt x="7109" y="42854"/>
                      </a:cubicBezTo>
                      <a:cubicBezTo>
                        <a:pt x="4688" y="42854"/>
                        <a:pt x="2285" y="42447"/>
                        <a:pt x="-1" y="41650"/>
                      </a:cubicBezTo>
                      <a:lnTo>
                        <a:pt x="7109" y="2125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16" name="Arc 24"/>
                <p:cNvSpPr>
                  <a:spLocks/>
                </p:cNvSpPr>
                <p:nvPr/>
              </p:nvSpPr>
              <p:spPr bwMode="auto">
                <a:xfrm>
                  <a:off x="1327" y="1571"/>
                  <a:ext cx="37" cy="25"/>
                </a:xfrm>
                <a:custGeom>
                  <a:avLst/>
                  <a:gdLst>
                    <a:gd name="G0" fmla="+- 21600 0 0"/>
                    <a:gd name="G1" fmla="+- 12585 0 0"/>
                    <a:gd name="G2" fmla="+- 21600 0 0"/>
                    <a:gd name="T0" fmla="*/ 41442 w 41442"/>
                    <a:gd name="T1" fmla="*/ 21120 h 34185"/>
                    <a:gd name="T2" fmla="*/ 4045 w 41442"/>
                    <a:gd name="T3" fmla="*/ 0 h 34185"/>
                    <a:gd name="T4" fmla="*/ 21600 w 41442"/>
                    <a:gd name="T5" fmla="*/ 12585 h 34185"/>
                  </a:gdLst>
                  <a:ahLst/>
                  <a:cxnLst>
                    <a:cxn ang="0">
                      <a:pos x="T0" y="T1"/>
                    </a:cxn>
                    <a:cxn ang="0">
                      <a:pos x="T2" y="T3"/>
                    </a:cxn>
                    <a:cxn ang="0">
                      <a:pos x="T4" y="T5"/>
                    </a:cxn>
                  </a:cxnLst>
                  <a:rect l="0" t="0" r="r" b="b"/>
                  <a:pathLst>
                    <a:path w="41442" h="34185" fill="none" extrusionOk="0">
                      <a:moveTo>
                        <a:pt x="41442" y="21120"/>
                      </a:moveTo>
                      <a:cubicBezTo>
                        <a:pt x="38032" y="29047"/>
                        <a:pt x="30230" y="34184"/>
                        <a:pt x="21600" y="34185"/>
                      </a:cubicBezTo>
                      <a:cubicBezTo>
                        <a:pt x="9670" y="34185"/>
                        <a:pt x="0" y="24514"/>
                        <a:pt x="0" y="12585"/>
                      </a:cubicBezTo>
                      <a:cubicBezTo>
                        <a:pt x="-1" y="8070"/>
                        <a:pt x="1414" y="3669"/>
                        <a:pt x="4045" y="0"/>
                      </a:cubicBezTo>
                    </a:path>
                    <a:path w="41442" h="34185" stroke="0" extrusionOk="0">
                      <a:moveTo>
                        <a:pt x="41442" y="21120"/>
                      </a:moveTo>
                      <a:cubicBezTo>
                        <a:pt x="38032" y="29047"/>
                        <a:pt x="30230" y="34184"/>
                        <a:pt x="21600" y="34185"/>
                      </a:cubicBezTo>
                      <a:cubicBezTo>
                        <a:pt x="9670" y="34185"/>
                        <a:pt x="0" y="24514"/>
                        <a:pt x="0" y="12585"/>
                      </a:cubicBezTo>
                      <a:cubicBezTo>
                        <a:pt x="-1" y="8070"/>
                        <a:pt x="1414" y="3669"/>
                        <a:pt x="4045" y="0"/>
                      </a:cubicBezTo>
                      <a:lnTo>
                        <a:pt x="21600" y="12585"/>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17" name="Arc 25"/>
                <p:cNvSpPr>
                  <a:spLocks/>
                </p:cNvSpPr>
                <p:nvPr/>
              </p:nvSpPr>
              <p:spPr bwMode="auto">
                <a:xfrm>
                  <a:off x="1469" y="1366"/>
                  <a:ext cx="39" cy="21"/>
                </a:xfrm>
                <a:custGeom>
                  <a:avLst/>
                  <a:gdLst>
                    <a:gd name="G0" fmla="+- 21600 0 0"/>
                    <a:gd name="G1" fmla="+- 21600 0 0"/>
                    <a:gd name="G2" fmla="+- 21600 0 0"/>
                    <a:gd name="T0" fmla="*/ 2619 w 37106"/>
                    <a:gd name="T1" fmla="*/ 31909 h 31909"/>
                    <a:gd name="T2" fmla="*/ 37106 w 37106"/>
                    <a:gd name="T3" fmla="*/ 6562 h 31909"/>
                    <a:gd name="T4" fmla="*/ 21600 w 37106"/>
                    <a:gd name="T5" fmla="*/ 21600 h 31909"/>
                  </a:gdLst>
                  <a:ahLst/>
                  <a:cxnLst>
                    <a:cxn ang="0">
                      <a:pos x="T0" y="T1"/>
                    </a:cxn>
                    <a:cxn ang="0">
                      <a:pos x="T2" y="T3"/>
                    </a:cxn>
                    <a:cxn ang="0">
                      <a:pos x="T4" y="T5"/>
                    </a:cxn>
                  </a:cxnLst>
                  <a:rect l="0" t="0" r="r" b="b"/>
                  <a:pathLst>
                    <a:path w="37106" h="31909" fill="none" extrusionOk="0">
                      <a:moveTo>
                        <a:pt x="2618" y="31909"/>
                      </a:moveTo>
                      <a:cubicBezTo>
                        <a:pt x="900" y="28744"/>
                        <a:pt x="0" y="25200"/>
                        <a:pt x="0" y="21600"/>
                      </a:cubicBezTo>
                      <a:cubicBezTo>
                        <a:pt x="0" y="9670"/>
                        <a:pt x="9670" y="0"/>
                        <a:pt x="21600" y="0"/>
                      </a:cubicBezTo>
                      <a:cubicBezTo>
                        <a:pt x="27443" y="-1"/>
                        <a:pt x="33037" y="2367"/>
                        <a:pt x="37105" y="6562"/>
                      </a:cubicBezTo>
                    </a:path>
                    <a:path w="37106" h="31909" stroke="0" extrusionOk="0">
                      <a:moveTo>
                        <a:pt x="2618" y="31909"/>
                      </a:moveTo>
                      <a:cubicBezTo>
                        <a:pt x="900" y="28744"/>
                        <a:pt x="0" y="25200"/>
                        <a:pt x="0" y="21600"/>
                      </a:cubicBezTo>
                      <a:cubicBezTo>
                        <a:pt x="0" y="9670"/>
                        <a:pt x="9670" y="0"/>
                        <a:pt x="21600" y="0"/>
                      </a:cubicBezTo>
                      <a:cubicBezTo>
                        <a:pt x="27443" y="-1"/>
                        <a:pt x="33037" y="2367"/>
                        <a:pt x="37105" y="6562"/>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3418" name="Group 26"/>
              <p:cNvGrpSpPr>
                <a:grpSpLocks/>
              </p:cNvGrpSpPr>
              <p:nvPr/>
            </p:nvGrpSpPr>
            <p:grpSpPr bwMode="auto">
              <a:xfrm>
                <a:off x="1416" y="1251"/>
                <a:ext cx="395" cy="126"/>
                <a:chOff x="1416" y="1251"/>
                <a:chExt cx="395" cy="126"/>
              </a:xfrm>
            </p:grpSpPr>
            <p:sp>
              <p:nvSpPr>
                <p:cNvPr id="443419" name="Freeform 27"/>
                <p:cNvSpPr>
                  <a:spLocks/>
                </p:cNvSpPr>
                <p:nvPr/>
              </p:nvSpPr>
              <p:spPr bwMode="auto">
                <a:xfrm>
                  <a:off x="1437" y="1251"/>
                  <a:ext cx="371" cy="126"/>
                </a:xfrm>
                <a:custGeom>
                  <a:avLst/>
                  <a:gdLst>
                    <a:gd name="T0" fmla="*/ 221 w 371"/>
                    <a:gd name="T1" fmla="*/ 42 h 126"/>
                    <a:gd name="T2" fmla="*/ 113 w 371"/>
                    <a:gd name="T3" fmla="*/ 0 h 126"/>
                    <a:gd name="T4" fmla="*/ 1 w 371"/>
                    <a:gd name="T5" fmla="*/ 0 h 126"/>
                    <a:gd name="T6" fmla="*/ 0 w 371"/>
                    <a:gd name="T7" fmla="*/ 37 h 126"/>
                    <a:gd name="T8" fmla="*/ 102 w 371"/>
                    <a:gd name="T9" fmla="*/ 37 h 126"/>
                    <a:gd name="T10" fmla="*/ 149 w 371"/>
                    <a:gd name="T11" fmla="*/ 56 h 126"/>
                    <a:gd name="T12" fmla="*/ 15 w 371"/>
                    <a:gd name="T13" fmla="*/ 73 h 126"/>
                    <a:gd name="T14" fmla="*/ 115 w 371"/>
                    <a:gd name="T15" fmla="*/ 125 h 126"/>
                    <a:gd name="T16" fmla="*/ 255 w 371"/>
                    <a:gd name="T17" fmla="*/ 111 h 126"/>
                    <a:gd name="T18" fmla="*/ 262 w 371"/>
                    <a:gd name="T19" fmla="*/ 119 h 126"/>
                    <a:gd name="T20" fmla="*/ 295 w 371"/>
                    <a:gd name="T21" fmla="*/ 121 h 126"/>
                    <a:gd name="T22" fmla="*/ 370 w 371"/>
                    <a:gd name="T23" fmla="*/ 46 h 126"/>
                    <a:gd name="T24" fmla="*/ 334 w 371"/>
                    <a:gd name="T25" fmla="*/ 26 h 126"/>
                    <a:gd name="T26" fmla="*/ 276 w 371"/>
                    <a:gd name="T27" fmla="*/ 83 h 126"/>
                    <a:gd name="T28" fmla="*/ 221 w 371"/>
                    <a:gd name="T29" fmla="*/ 4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1" h="126">
                      <a:moveTo>
                        <a:pt x="221" y="42"/>
                      </a:moveTo>
                      <a:lnTo>
                        <a:pt x="113" y="0"/>
                      </a:lnTo>
                      <a:lnTo>
                        <a:pt x="1" y="0"/>
                      </a:lnTo>
                      <a:lnTo>
                        <a:pt x="0" y="37"/>
                      </a:lnTo>
                      <a:lnTo>
                        <a:pt x="102" y="37"/>
                      </a:lnTo>
                      <a:lnTo>
                        <a:pt x="149" y="56"/>
                      </a:lnTo>
                      <a:lnTo>
                        <a:pt x="15" y="73"/>
                      </a:lnTo>
                      <a:lnTo>
                        <a:pt x="115" y="125"/>
                      </a:lnTo>
                      <a:lnTo>
                        <a:pt x="255" y="111"/>
                      </a:lnTo>
                      <a:lnTo>
                        <a:pt x="262" y="119"/>
                      </a:lnTo>
                      <a:lnTo>
                        <a:pt x="295" y="121"/>
                      </a:lnTo>
                      <a:lnTo>
                        <a:pt x="370" y="46"/>
                      </a:lnTo>
                      <a:lnTo>
                        <a:pt x="334" y="26"/>
                      </a:lnTo>
                      <a:lnTo>
                        <a:pt x="276" y="83"/>
                      </a:lnTo>
                      <a:lnTo>
                        <a:pt x="221" y="42"/>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20" name="Arc 28"/>
                <p:cNvSpPr>
                  <a:spLocks/>
                </p:cNvSpPr>
                <p:nvPr/>
              </p:nvSpPr>
              <p:spPr bwMode="auto">
                <a:xfrm>
                  <a:off x="1416" y="1251"/>
                  <a:ext cx="25" cy="34"/>
                </a:xfrm>
                <a:custGeom>
                  <a:avLst/>
                  <a:gdLst>
                    <a:gd name="G0" fmla="+- 21600 0 0"/>
                    <a:gd name="G1" fmla="+- 21582 0 0"/>
                    <a:gd name="G2" fmla="+- 21600 0 0"/>
                    <a:gd name="T0" fmla="*/ 19734 w 21600"/>
                    <a:gd name="T1" fmla="*/ 43101 h 43101"/>
                    <a:gd name="T2" fmla="*/ 20719 w 21600"/>
                    <a:gd name="T3" fmla="*/ 0 h 43101"/>
                    <a:gd name="T4" fmla="*/ 21600 w 21600"/>
                    <a:gd name="T5" fmla="*/ 21582 h 43101"/>
                  </a:gdLst>
                  <a:ahLst/>
                  <a:cxnLst>
                    <a:cxn ang="0">
                      <a:pos x="T0" y="T1"/>
                    </a:cxn>
                    <a:cxn ang="0">
                      <a:pos x="T2" y="T3"/>
                    </a:cxn>
                    <a:cxn ang="0">
                      <a:pos x="T4" y="T5"/>
                    </a:cxn>
                  </a:cxnLst>
                  <a:rect l="0" t="0" r="r" b="b"/>
                  <a:pathLst>
                    <a:path w="21600" h="43101" fill="none" extrusionOk="0">
                      <a:moveTo>
                        <a:pt x="19733" y="43101"/>
                      </a:moveTo>
                      <a:cubicBezTo>
                        <a:pt x="8569" y="42133"/>
                        <a:pt x="0" y="32788"/>
                        <a:pt x="0" y="21582"/>
                      </a:cubicBezTo>
                      <a:cubicBezTo>
                        <a:pt x="-1" y="9995"/>
                        <a:pt x="9142" y="472"/>
                        <a:pt x="20718" y="-1"/>
                      </a:cubicBezTo>
                    </a:path>
                    <a:path w="21600" h="43101" stroke="0" extrusionOk="0">
                      <a:moveTo>
                        <a:pt x="19733" y="43101"/>
                      </a:moveTo>
                      <a:cubicBezTo>
                        <a:pt x="8569" y="42133"/>
                        <a:pt x="0" y="32788"/>
                        <a:pt x="0" y="21582"/>
                      </a:cubicBezTo>
                      <a:cubicBezTo>
                        <a:pt x="-1" y="9995"/>
                        <a:pt x="9142" y="472"/>
                        <a:pt x="20718" y="-1"/>
                      </a:cubicBezTo>
                      <a:lnTo>
                        <a:pt x="21600" y="2158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21" name="Arc 29"/>
                <p:cNvSpPr>
                  <a:spLocks/>
                </p:cNvSpPr>
                <p:nvPr/>
              </p:nvSpPr>
              <p:spPr bwMode="auto">
                <a:xfrm>
                  <a:off x="1700" y="1368"/>
                  <a:ext cx="35" cy="8"/>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22" name="Arc 30"/>
                <p:cNvSpPr>
                  <a:spLocks/>
                </p:cNvSpPr>
                <p:nvPr/>
              </p:nvSpPr>
              <p:spPr bwMode="auto">
                <a:xfrm>
                  <a:off x="1773" y="1269"/>
                  <a:ext cx="38" cy="29"/>
                </a:xfrm>
                <a:custGeom>
                  <a:avLst/>
                  <a:gdLst>
                    <a:gd name="G0" fmla="+- 19141 0 0"/>
                    <a:gd name="G1" fmla="+- 21600 0 0"/>
                    <a:gd name="G2" fmla="+- 21600 0 0"/>
                    <a:gd name="T0" fmla="*/ 0 w 40741"/>
                    <a:gd name="T1" fmla="*/ 11591 h 36262"/>
                    <a:gd name="T2" fmla="*/ 35003 w 40741"/>
                    <a:gd name="T3" fmla="*/ 36262 h 36262"/>
                    <a:gd name="T4" fmla="*/ 19141 w 40741"/>
                    <a:gd name="T5" fmla="*/ 21600 h 36262"/>
                  </a:gdLst>
                  <a:ahLst/>
                  <a:cxnLst>
                    <a:cxn ang="0">
                      <a:pos x="T0" y="T1"/>
                    </a:cxn>
                    <a:cxn ang="0">
                      <a:pos x="T2" y="T3"/>
                    </a:cxn>
                    <a:cxn ang="0">
                      <a:pos x="T4" y="T5"/>
                    </a:cxn>
                  </a:cxnLst>
                  <a:rect l="0" t="0" r="r" b="b"/>
                  <a:pathLst>
                    <a:path w="40741" h="36262" fill="none" extrusionOk="0">
                      <a:moveTo>
                        <a:pt x="-1" y="11590"/>
                      </a:moveTo>
                      <a:cubicBezTo>
                        <a:pt x="3725" y="4465"/>
                        <a:pt x="11100" y="-1"/>
                        <a:pt x="19141" y="0"/>
                      </a:cubicBezTo>
                      <a:cubicBezTo>
                        <a:pt x="31070" y="0"/>
                        <a:pt x="40741" y="9670"/>
                        <a:pt x="40741" y="21600"/>
                      </a:cubicBezTo>
                      <a:cubicBezTo>
                        <a:pt x="40741" y="27035"/>
                        <a:pt x="38691" y="32270"/>
                        <a:pt x="35002" y="36261"/>
                      </a:cubicBezTo>
                    </a:path>
                    <a:path w="40741" h="36262" stroke="0" extrusionOk="0">
                      <a:moveTo>
                        <a:pt x="-1" y="11590"/>
                      </a:moveTo>
                      <a:cubicBezTo>
                        <a:pt x="3725" y="4465"/>
                        <a:pt x="11100" y="-1"/>
                        <a:pt x="19141" y="0"/>
                      </a:cubicBezTo>
                      <a:cubicBezTo>
                        <a:pt x="31070" y="0"/>
                        <a:pt x="40741" y="9670"/>
                        <a:pt x="40741" y="21600"/>
                      </a:cubicBezTo>
                      <a:cubicBezTo>
                        <a:pt x="40741" y="27035"/>
                        <a:pt x="38691" y="32270"/>
                        <a:pt x="35002" y="36261"/>
                      </a:cubicBezTo>
                      <a:lnTo>
                        <a:pt x="19141"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3423" name="Oval 31"/>
            <p:cNvSpPr>
              <a:spLocks noChangeArrowheads="1"/>
            </p:cNvSpPr>
            <p:nvPr/>
          </p:nvSpPr>
          <p:spPr bwMode="auto">
            <a:xfrm>
              <a:off x="1728" y="862"/>
              <a:ext cx="64" cy="3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3424" name="Group 32"/>
            <p:cNvGrpSpPr>
              <a:grpSpLocks/>
            </p:cNvGrpSpPr>
            <p:nvPr/>
          </p:nvGrpSpPr>
          <p:grpSpPr bwMode="auto">
            <a:xfrm>
              <a:off x="1467" y="869"/>
              <a:ext cx="413" cy="228"/>
              <a:chOff x="547" y="1116"/>
              <a:chExt cx="532" cy="382"/>
            </a:xfrm>
          </p:grpSpPr>
          <p:grpSp>
            <p:nvGrpSpPr>
              <p:cNvPr id="443425" name="Group 33"/>
              <p:cNvGrpSpPr>
                <a:grpSpLocks/>
              </p:cNvGrpSpPr>
              <p:nvPr/>
            </p:nvGrpSpPr>
            <p:grpSpPr bwMode="auto">
              <a:xfrm>
                <a:off x="547" y="1242"/>
                <a:ext cx="340" cy="256"/>
                <a:chOff x="547" y="1242"/>
                <a:chExt cx="340" cy="256"/>
              </a:xfrm>
            </p:grpSpPr>
            <p:sp>
              <p:nvSpPr>
                <p:cNvPr id="443426" name="Freeform 34"/>
                <p:cNvSpPr>
                  <a:spLocks/>
                </p:cNvSpPr>
                <p:nvPr/>
              </p:nvSpPr>
              <p:spPr bwMode="auto">
                <a:xfrm>
                  <a:off x="548" y="1246"/>
                  <a:ext cx="333" cy="245"/>
                </a:xfrm>
                <a:custGeom>
                  <a:avLst/>
                  <a:gdLst>
                    <a:gd name="T0" fmla="*/ 195 w 333"/>
                    <a:gd name="T1" fmla="*/ 0 h 245"/>
                    <a:gd name="T2" fmla="*/ 332 w 333"/>
                    <a:gd name="T3" fmla="*/ 71 h 245"/>
                    <a:gd name="T4" fmla="*/ 326 w 333"/>
                    <a:gd name="T5" fmla="*/ 102 h 245"/>
                    <a:gd name="T6" fmla="*/ 167 w 333"/>
                    <a:gd name="T7" fmla="*/ 139 h 245"/>
                    <a:gd name="T8" fmla="*/ 193 w 333"/>
                    <a:gd name="T9" fmla="*/ 91 h 245"/>
                    <a:gd name="T10" fmla="*/ 252 w 333"/>
                    <a:gd name="T11" fmla="*/ 77 h 245"/>
                    <a:gd name="T12" fmla="*/ 201 w 333"/>
                    <a:gd name="T13" fmla="*/ 50 h 245"/>
                    <a:gd name="T14" fmla="*/ 193 w 333"/>
                    <a:gd name="T15" fmla="*/ 91 h 245"/>
                    <a:gd name="T16" fmla="*/ 167 w 333"/>
                    <a:gd name="T17" fmla="*/ 139 h 245"/>
                    <a:gd name="T18" fmla="*/ 34 w 333"/>
                    <a:gd name="T19" fmla="*/ 244 h 245"/>
                    <a:gd name="T20" fmla="*/ 0 w 333"/>
                    <a:gd name="T21" fmla="*/ 220 h 245"/>
                    <a:gd name="T22" fmla="*/ 130 w 333"/>
                    <a:gd name="T23" fmla="*/ 116 h 245"/>
                    <a:gd name="T24" fmla="*/ 153 w 333"/>
                    <a:gd name="T25" fmla="*/ 8 h 245"/>
                    <a:gd name="T26" fmla="*/ 195 w 333"/>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3" h="245">
                      <a:moveTo>
                        <a:pt x="195" y="0"/>
                      </a:moveTo>
                      <a:lnTo>
                        <a:pt x="332" y="71"/>
                      </a:lnTo>
                      <a:lnTo>
                        <a:pt x="326" y="102"/>
                      </a:lnTo>
                      <a:lnTo>
                        <a:pt x="167" y="139"/>
                      </a:lnTo>
                      <a:lnTo>
                        <a:pt x="193" y="91"/>
                      </a:lnTo>
                      <a:lnTo>
                        <a:pt x="252" y="77"/>
                      </a:lnTo>
                      <a:lnTo>
                        <a:pt x="201" y="50"/>
                      </a:lnTo>
                      <a:lnTo>
                        <a:pt x="193" y="91"/>
                      </a:lnTo>
                      <a:lnTo>
                        <a:pt x="167" y="139"/>
                      </a:lnTo>
                      <a:lnTo>
                        <a:pt x="34" y="244"/>
                      </a:lnTo>
                      <a:lnTo>
                        <a:pt x="0" y="220"/>
                      </a:lnTo>
                      <a:lnTo>
                        <a:pt x="130" y="116"/>
                      </a:lnTo>
                      <a:lnTo>
                        <a:pt x="153" y="8"/>
                      </a:lnTo>
                      <a:lnTo>
                        <a:pt x="1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27" name="Arc 35"/>
                <p:cNvSpPr>
                  <a:spLocks/>
                </p:cNvSpPr>
                <p:nvPr/>
              </p:nvSpPr>
              <p:spPr bwMode="auto">
                <a:xfrm>
                  <a:off x="863" y="1317"/>
                  <a:ext cx="24" cy="31"/>
                </a:xfrm>
                <a:custGeom>
                  <a:avLst/>
                  <a:gdLst>
                    <a:gd name="G0" fmla="+- 7478 0 0"/>
                    <a:gd name="G1" fmla="+- 21116 0 0"/>
                    <a:gd name="G2" fmla="+- 21600 0 0"/>
                    <a:gd name="T0" fmla="*/ 12024 w 29078"/>
                    <a:gd name="T1" fmla="*/ 0 h 42716"/>
                    <a:gd name="T2" fmla="*/ 0 w 29078"/>
                    <a:gd name="T3" fmla="*/ 41380 h 42716"/>
                    <a:gd name="T4" fmla="*/ 7478 w 29078"/>
                    <a:gd name="T5" fmla="*/ 21116 h 42716"/>
                  </a:gdLst>
                  <a:ahLst/>
                  <a:cxnLst>
                    <a:cxn ang="0">
                      <a:pos x="T0" y="T1"/>
                    </a:cxn>
                    <a:cxn ang="0">
                      <a:pos x="T2" y="T3"/>
                    </a:cxn>
                    <a:cxn ang="0">
                      <a:pos x="T4" y="T5"/>
                    </a:cxn>
                  </a:cxnLst>
                  <a:rect l="0" t="0" r="r" b="b"/>
                  <a:pathLst>
                    <a:path w="29078" h="42716" fill="none" extrusionOk="0">
                      <a:moveTo>
                        <a:pt x="12024" y="-1"/>
                      </a:moveTo>
                      <a:cubicBezTo>
                        <a:pt x="21973" y="2141"/>
                        <a:pt x="29078" y="10938"/>
                        <a:pt x="29078" y="21116"/>
                      </a:cubicBezTo>
                      <a:cubicBezTo>
                        <a:pt x="29078" y="33045"/>
                        <a:pt x="19407" y="42716"/>
                        <a:pt x="7478" y="42716"/>
                      </a:cubicBezTo>
                      <a:cubicBezTo>
                        <a:pt x="4925" y="42716"/>
                        <a:pt x="2394" y="42263"/>
                        <a:pt x="-1" y="41380"/>
                      </a:cubicBezTo>
                    </a:path>
                    <a:path w="29078" h="42716" stroke="0" extrusionOk="0">
                      <a:moveTo>
                        <a:pt x="12024" y="-1"/>
                      </a:moveTo>
                      <a:cubicBezTo>
                        <a:pt x="21973" y="2141"/>
                        <a:pt x="29078" y="10938"/>
                        <a:pt x="29078" y="21116"/>
                      </a:cubicBezTo>
                      <a:cubicBezTo>
                        <a:pt x="29078" y="33045"/>
                        <a:pt x="19407" y="42716"/>
                        <a:pt x="7478" y="42716"/>
                      </a:cubicBezTo>
                      <a:cubicBezTo>
                        <a:pt x="4925" y="42716"/>
                        <a:pt x="2394" y="42263"/>
                        <a:pt x="-1" y="41380"/>
                      </a:cubicBezTo>
                      <a:lnTo>
                        <a:pt x="7478" y="2111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28" name="Arc 36"/>
                <p:cNvSpPr>
                  <a:spLocks/>
                </p:cNvSpPr>
                <p:nvPr/>
              </p:nvSpPr>
              <p:spPr bwMode="auto">
                <a:xfrm>
                  <a:off x="547" y="1469"/>
                  <a:ext cx="40" cy="29"/>
                </a:xfrm>
                <a:custGeom>
                  <a:avLst/>
                  <a:gdLst>
                    <a:gd name="G0" fmla="+- 21600 0 0"/>
                    <a:gd name="G1" fmla="+- 13014 0 0"/>
                    <a:gd name="G2" fmla="+- 21600 0 0"/>
                    <a:gd name="T0" fmla="*/ 41445 w 41445"/>
                    <a:gd name="T1" fmla="*/ 21544 h 34614"/>
                    <a:gd name="T2" fmla="*/ 4361 w 41445"/>
                    <a:gd name="T3" fmla="*/ 0 h 34614"/>
                    <a:gd name="T4" fmla="*/ 21600 w 41445"/>
                    <a:gd name="T5" fmla="*/ 13014 h 34614"/>
                  </a:gdLst>
                  <a:ahLst/>
                  <a:cxnLst>
                    <a:cxn ang="0">
                      <a:pos x="T0" y="T1"/>
                    </a:cxn>
                    <a:cxn ang="0">
                      <a:pos x="T2" y="T3"/>
                    </a:cxn>
                    <a:cxn ang="0">
                      <a:pos x="T4" y="T5"/>
                    </a:cxn>
                  </a:cxnLst>
                  <a:rect l="0" t="0" r="r" b="b"/>
                  <a:pathLst>
                    <a:path w="41445" h="34614" fill="none" extrusionOk="0">
                      <a:moveTo>
                        <a:pt x="41444" y="21543"/>
                      </a:moveTo>
                      <a:cubicBezTo>
                        <a:pt x="38035" y="29474"/>
                        <a:pt x="30232" y="34613"/>
                        <a:pt x="21600" y="34614"/>
                      </a:cubicBezTo>
                      <a:cubicBezTo>
                        <a:pt x="9670" y="34614"/>
                        <a:pt x="0" y="24943"/>
                        <a:pt x="0" y="13014"/>
                      </a:cubicBezTo>
                      <a:cubicBezTo>
                        <a:pt x="-1" y="8317"/>
                        <a:pt x="1530" y="3748"/>
                        <a:pt x="4360" y="-1"/>
                      </a:cubicBezTo>
                    </a:path>
                    <a:path w="41445" h="34614" stroke="0" extrusionOk="0">
                      <a:moveTo>
                        <a:pt x="41444" y="21543"/>
                      </a:moveTo>
                      <a:cubicBezTo>
                        <a:pt x="38035" y="29474"/>
                        <a:pt x="30232" y="34613"/>
                        <a:pt x="21600" y="34614"/>
                      </a:cubicBezTo>
                      <a:cubicBezTo>
                        <a:pt x="9670" y="34614"/>
                        <a:pt x="0" y="24943"/>
                        <a:pt x="0" y="13014"/>
                      </a:cubicBezTo>
                      <a:cubicBezTo>
                        <a:pt x="-1" y="8317"/>
                        <a:pt x="1530" y="3748"/>
                        <a:pt x="4360" y="-1"/>
                      </a:cubicBezTo>
                      <a:lnTo>
                        <a:pt x="21600" y="1301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29" name="Arc 37"/>
                <p:cNvSpPr>
                  <a:spLocks/>
                </p:cNvSpPr>
                <p:nvPr/>
              </p:nvSpPr>
              <p:spPr bwMode="auto">
                <a:xfrm>
                  <a:off x="702" y="1242"/>
                  <a:ext cx="41" cy="24"/>
                </a:xfrm>
                <a:custGeom>
                  <a:avLst/>
                  <a:gdLst>
                    <a:gd name="G0" fmla="+- 21600 0 0"/>
                    <a:gd name="G1" fmla="+- 21600 0 0"/>
                    <a:gd name="G2" fmla="+- 21600 0 0"/>
                    <a:gd name="T0" fmla="*/ 2594 w 36510"/>
                    <a:gd name="T1" fmla="*/ 31862 h 31862"/>
                    <a:gd name="T2" fmla="*/ 36510 w 36510"/>
                    <a:gd name="T3" fmla="*/ 5972 h 31862"/>
                    <a:gd name="T4" fmla="*/ 21600 w 36510"/>
                    <a:gd name="T5" fmla="*/ 21600 h 31862"/>
                  </a:gdLst>
                  <a:ahLst/>
                  <a:cxnLst>
                    <a:cxn ang="0">
                      <a:pos x="T0" y="T1"/>
                    </a:cxn>
                    <a:cxn ang="0">
                      <a:pos x="T2" y="T3"/>
                    </a:cxn>
                    <a:cxn ang="0">
                      <a:pos x="T4" y="T5"/>
                    </a:cxn>
                  </a:cxnLst>
                  <a:rect l="0" t="0" r="r" b="b"/>
                  <a:pathLst>
                    <a:path w="36510" h="31862" fill="none" extrusionOk="0">
                      <a:moveTo>
                        <a:pt x="2593" y="31862"/>
                      </a:moveTo>
                      <a:cubicBezTo>
                        <a:pt x="891" y="28709"/>
                        <a:pt x="0" y="25182"/>
                        <a:pt x="0" y="21600"/>
                      </a:cubicBezTo>
                      <a:cubicBezTo>
                        <a:pt x="0" y="9670"/>
                        <a:pt x="9670" y="0"/>
                        <a:pt x="21600" y="0"/>
                      </a:cubicBezTo>
                      <a:cubicBezTo>
                        <a:pt x="27152" y="-1"/>
                        <a:pt x="32492" y="2138"/>
                        <a:pt x="36510" y="5971"/>
                      </a:cubicBezTo>
                    </a:path>
                    <a:path w="36510" h="31862" stroke="0" extrusionOk="0">
                      <a:moveTo>
                        <a:pt x="2593" y="31862"/>
                      </a:moveTo>
                      <a:cubicBezTo>
                        <a:pt x="891" y="28709"/>
                        <a:pt x="0" y="25182"/>
                        <a:pt x="0" y="21600"/>
                      </a:cubicBezTo>
                      <a:cubicBezTo>
                        <a:pt x="0" y="9670"/>
                        <a:pt x="9670" y="0"/>
                        <a:pt x="21600" y="0"/>
                      </a:cubicBezTo>
                      <a:cubicBezTo>
                        <a:pt x="27152" y="-1"/>
                        <a:pt x="32492" y="2138"/>
                        <a:pt x="36510" y="5971"/>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3430" name="Group 38"/>
              <p:cNvGrpSpPr>
                <a:grpSpLocks/>
              </p:cNvGrpSpPr>
              <p:nvPr/>
            </p:nvGrpSpPr>
            <p:grpSpPr bwMode="auto">
              <a:xfrm>
                <a:off x="642" y="1116"/>
                <a:ext cx="437" cy="141"/>
                <a:chOff x="642" y="1116"/>
                <a:chExt cx="437" cy="141"/>
              </a:xfrm>
            </p:grpSpPr>
            <p:sp>
              <p:nvSpPr>
                <p:cNvPr id="443431" name="Freeform 39"/>
                <p:cNvSpPr>
                  <a:spLocks/>
                </p:cNvSpPr>
                <p:nvPr/>
              </p:nvSpPr>
              <p:spPr bwMode="auto">
                <a:xfrm>
                  <a:off x="668" y="1116"/>
                  <a:ext cx="407" cy="141"/>
                </a:xfrm>
                <a:custGeom>
                  <a:avLst/>
                  <a:gdLst>
                    <a:gd name="T0" fmla="*/ 243 w 407"/>
                    <a:gd name="T1" fmla="*/ 47 h 141"/>
                    <a:gd name="T2" fmla="*/ 123 w 407"/>
                    <a:gd name="T3" fmla="*/ 0 h 141"/>
                    <a:gd name="T4" fmla="*/ 0 w 407"/>
                    <a:gd name="T5" fmla="*/ 0 h 141"/>
                    <a:gd name="T6" fmla="*/ 0 w 407"/>
                    <a:gd name="T7" fmla="*/ 41 h 141"/>
                    <a:gd name="T8" fmla="*/ 111 w 407"/>
                    <a:gd name="T9" fmla="*/ 41 h 141"/>
                    <a:gd name="T10" fmla="*/ 163 w 407"/>
                    <a:gd name="T11" fmla="*/ 62 h 141"/>
                    <a:gd name="T12" fmla="*/ 16 w 407"/>
                    <a:gd name="T13" fmla="*/ 82 h 141"/>
                    <a:gd name="T14" fmla="*/ 126 w 407"/>
                    <a:gd name="T15" fmla="*/ 140 h 141"/>
                    <a:gd name="T16" fmla="*/ 279 w 407"/>
                    <a:gd name="T17" fmla="*/ 124 h 141"/>
                    <a:gd name="T18" fmla="*/ 287 w 407"/>
                    <a:gd name="T19" fmla="*/ 134 h 141"/>
                    <a:gd name="T20" fmla="*/ 323 w 407"/>
                    <a:gd name="T21" fmla="*/ 135 h 141"/>
                    <a:gd name="T22" fmla="*/ 406 w 407"/>
                    <a:gd name="T23" fmla="*/ 52 h 141"/>
                    <a:gd name="T24" fmla="*/ 366 w 407"/>
                    <a:gd name="T25" fmla="*/ 29 h 141"/>
                    <a:gd name="T26" fmla="*/ 303 w 407"/>
                    <a:gd name="T27" fmla="*/ 93 h 141"/>
                    <a:gd name="T28" fmla="*/ 243 w 407"/>
                    <a:gd name="T2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41">
                      <a:moveTo>
                        <a:pt x="243" y="47"/>
                      </a:moveTo>
                      <a:lnTo>
                        <a:pt x="123" y="0"/>
                      </a:lnTo>
                      <a:lnTo>
                        <a:pt x="0" y="0"/>
                      </a:lnTo>
                      <a:lnTo>
                        <a:pt x="0" y="41"/>
                      </a:lnTo>
                      <a:lnTo>
                        <a:pt x="111" y="41"/>
                      </a:lnTo>
                      <a:lnTo>
                        <a:pt x="163" y="62"/>
                      </a:lnTo>
                      <a:lnTo>
                        <a:pt x="16" y="82"/>
                      </a:lnTo>
                      <a:lnTo>
                        <a:pt x="126" y="140"/>
                      </a:lnTo>
                      <a:lnTo>
                        <a:pt x="279" y="124"/>
                      </a:lnTo>
                      <a:lnTo>
                        <a:pt x="287" y="134"/>
                      </a:lnTo>
                      <a:lnTo>
                        <a:pt x="323" y="135"/>
                      </a:lnTo>
                      <a:lnTo>
                        <a:pt x="406" y="52"/>
                      </a:lnTo>
                      <a:lnTo>
                        <a:pt x="366" y="29"/>
                      </a:lnTo>
                      <a:lnTo>
                        <a:pt x="303" y="93"/>
                      </a:lnTo>
                      <a:lnTo>
                        <a:pt x="243" y="4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32" name="Arc 40"/>
                <p:cNvSpPr>
                  <a:spLocks/>
                </p:cNvSpPr>
                <p:nvPr/>
              </p:nvSpPr>
              <p:spPr bwMode="auto">
                <a:xfrm>
                  <a:off x="642" y="1116"/>
                  <a:ext cx="28" cy="40"/>
                </a:xfrm>
                <a:custGeom>
                  <a:avLst/>
                  <a:gdLst>
                    <a:gd name="G0" fmla="+- 21600 0 0"/>
                    <a:gd name="G1" fmla="+- 21586 0 0"/>
                    <a:gd name="G2" fmla="+- 21600 0 0"/>
                    <a:gd name="T0" fmla="*/ 19981 w 21600"/>
                    <a:gd name="T1" fmla="*/ 43125 h 43125"/>
                    <a:gd name="T2" fmla="*/ 20829 w 21600"/>
                    <a:gd name="T3" fmla="*/ 0 h 43125"/>
                    <a:gd name="T4" fmla="*/ 21600 w 21600"/>
                    <a:gd name="T5" fmla="*/ 21586 h 43125"/>
                  </a:gdLst>
                  <a:ahLst/>
                  <a:cxnLst>
                    <a:cxn ang="0">
                      <a:pos x="T0" y="T1"/>
                    </a:cxn>
                    <a:cxn ang="0">
                      <a:pos x="T2" y="T3"/>
                    </a:cxn>
                    <a:cxn ang="0">
                      <a:pos x="T4" y="T5"/>
                    </a:cxn>
                  </a:cxnLst>
                  <a:rect l="0" t="0" r="r" b="b"/>
                  <a:pathLst>
                    <a:path w="21600" h="43125" fill="none" extrusionOk="0">
                      <a:moveTo>
                        <a:pt x="19980" y="43125"/>
                      </a:moveTo>
                      <a:cubicBezTo>
                        <a:pt x="8711" y="42278"/>
                        <a:pt x="0" y="32887"/>
                        <a:pt x="0" y="21586"/>
                      </a:cubicBezTo>
                      <a:cubicBezTo>
                        <a:pt x="-1" y="9956"/>
                        <a:pt x="9207" y="414"/>
                        <a:pt x="20828" y="-1"/>
                      </a:cubicBezTo>
                    </a:path>
                    <a:path w="21600" h="43125" stroke="0" extrusionOk="0">
                      <a:moveTo>
                        <a:pt x="19980" y="43125"/>
                      </a:moveTo>
                      <a:cubicBezTo>
                        <a:pt x="8711" y="42278"/>
                        <a:pt x="0" y="32887"/>
                        <a:pt x="0" y="21586"/>
                      </a:cubicBezTo>
                      <a:cubicBezTo>
                        <a:pt x="-1" y="9956"/>
                        <a:pt x="9207" y="414"/>
                        <a:pt x="20828" y="-1"/>
                      </a:cubicBezTo>
                      <a:lnTo>
                        <a:pt x="21600" y="2158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33" name="Arc 41"/>
                <p:cNvSpPr>
                  <a:spLocks/>
                </p:cNvSpPr>
                <p:nvPr/>
              </p:nvSpPr>
              <p:spPr bwMode="auto">
                <a:xfrm>
                  <a:off x="958" y="1247"/>
                  <a:ext cx="38" cy="10"/>
                </a:xfrm>
                <a:custGeom>
                  <a:avLst/>
                  <a:gdLst>
                    <a:gd name="G0" fmla="+- 21600 0 0"/>
                    <a:gd name="G1" fmla="+- 2261 0 0"/>
                    <a:gd name="G2" fmla="+- 21600 0 0"/>
                    <a:gd name="T0" fmla="*/ 43081 w 43200"/>
                    <a:gd name="T1" fmla="*/ 0 h 23861"/>
                    <a:gd name="T2" fmla="*/ 119 w 43200"/>
                    <a:gd name="T3" fmla="*/ 0 h 23861"/>
                    <a:gd name="T4" fmla="*/ 21600 w 43200"/>
                    <a:gd name="T5" fmla="*/ 2261 h 23861"/>
                  </a:gdLst>
                  <a:ahLst/>
                  <a:cxnLst>
                    <a:cxn ang="0">
                      <a:pos x="T0" y="T1"/>
                    </a:cxn>
                    <a:cxn ang="0">
                      <a:pos x="T2" y="T3"/>
                    </a:cxn>
                    <a:cxn ang="0">
                      <a:pos x="T4" y="T5"/>
                    </a:cxn>
                  </a:cxnLst>
                  <a:rect l="0" t="0" r="r" b="b"/>
                  <a:pathLst>
                    <a:path w="43200" h="23861" fill="none" extrusionOk="0">
                      <a:moveTo>
                        <a:pt x="43081" y="-1"/>
                      </a:moveTo>
                      <a:cubicBezTo>
                        <a:pt x="43160" y="751"/>
                        <a:pt x="43200" y="1505"/>
                        <a:pt x="43200" y="2261"/>
                      </a:cubicBezTo>
                      <a:cubicBezTo>
                        <a:pt x="43200" y="14190"/>
                        <a:pt x="33529" y="23861"/>
                        <a:pt x="21600" y="23861"/>
                      </a:cubicBezTo>
                      <a:cubicBezTo>
                        <a:pt x="9670" y="23861"/>
                        <a:pt x="0" y="14190"/>
                        <a:pt x="0" y="2261"/>
                      </a:cubicBezTo>
                      <a:cubicBezTo>
                        <a:pt x="-1" y="1505"/>
                        <a:pt x="39" y="751"/>
                        <a:pt x="118" y="-1"/>
                      </a:cubicBezTo>
                    </a:path>
                    <a:path w="43200" h="23861" stroke="0" extrusionOk="0">
                      <a:moveTo>
                        <a:pt x="43081" y="-1"/>
                      </a:moveTo>
                      <a:cubicBezTo>
                        <a:pt x="43160" y="751"/>
                        <a:pt x="43200" y="1505"/>
                        <a:pt x="43200" y="2261"/>
                      </a:cubicBezTo>
                      <a:cubicBezTo>
                        <a:pt x="43200" y="14190"/>
                        <a:pt x="33529" y="23861"/>
                        <a:pt x="21600" y="23861"/>
                      </a:cubicBezTo>
                      <a:cubicBezTo>
                        <a:pt x="9670" y="23861"/>
                        <a:pt x="0" y="14190"/>
                        <a:pt x="0" y="2261"/>
                      </a:cubicBezTo>
                      <a:cubicBezTo>
                        <a:pt x="-1" y="1505"/>
                        <a:pt x="39" y="751"/>
                        <a:pt x="118" y="-1"/>
                      </a:cubicBezTo>
                      <a:lnTo>
                        <a:pt x="21600" y="2261"/>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34" name="Arc 42"/>
                <p:cNvSpPr>
                  <a:spLocks/>
                </p:cNvSpPr>
                <p:nvPr/>
              </p:nvSpPr>
              <p:spPr bwMode="auto">
                <a:xfrm>
                  <a:off x="1036" y="1138"/>
                  <a:ext cx="43" cy="30"/>
                </a:xfrm>
                <a:custGeom>
                  <a:avLst/>
                  <a:gdLst>
                    <a:gd name="G0" fmla="+- 19502 0 0"/>
                    <a:gd name="G1" fmla="+- 21600 0 0"/>
                    <a:gd name="G2" fmla="+- 21600 0 0"/>
                    <a:gd name="T0" fmla="*/ 0 w 41102"/>
                    <a:gd name="T1" fmla="*/ 12313 h 35678"/>
                    <a:gd name="T2" fmla="*/ 35884 w 41102"/>
                    <a:gd name="T3" fmla="*/ 35678 h 35678"/>
                    <a:gd name="T4" fmla="*/ 19502 w 41102"/>
                    <a:gd name="T5" fmla="*/ 21600 h 35678"/>
                  </a:gdLst>
                  <a:ahLst/>
                  <a:cxnLst>
                    <a:cxn ang="0">
                      <a:pos x="T0" y="T1"/>
                    </a:cxn>
                    <a:cxn ang="0">
                      <a:pos x="T2" y="T3"/>
                    </a:cxn>
                    <a:cxn ang="0">
                      <a:pos x="T4" y="T5"/>
                    </a:cxn>
                  </a:cxnLst>
                  <a:rect l="0" t="0" r="r" b="b"/>
                  <a:pathLst>
                    <a:path w="41102" h="35678" fill="none" extrusionOk="0">
                      <a:moveTo>
                        <a:pt x="0" y="12313"/>
                      </a:moveTo>
                      <a:cubicBezTo>
                        <a:pt x="3582" y="4791"/>
                        <a:pt x="11170" y="-1"/>
                        <a:pt x="19502" y="0"/>
                      </a:cubicBezTo>
                      <a:cubicBezTo>
                        <a:pt x="31431" y="0"/>
                        <a:pt x="41102" y="9670"/>
                        <a:pt x="41102" y="21600"/>
                      </a:cubicBezTo>
                      <a:cubicBezTo>
                        <a:pt x="41102" y="26765"/>
                        <a:pt x="39250" y="31760"/>
                        <a:pt x="35883" y="35677"/>
                      </a:cubicBezTo>
                    </a:path>
                    <a:path w="41102" h="35678" stroke="0" extrusionOk="0">
                      <a:moveTo>
                        <a:pt x="0" y="12313"/>
                      </a:moveTo>
                      <a:cubicBezTo>
                        <a:pt x="3582" y="4791"/>
                        <a:pt x="11170" y="-1"/>
                        <a:pt x="19502" y="0"/>
                      </a:cubicBezTo>
                      <a:cubicBezTo>
                        <a:pt x="31431" y="0"/>
                        <a:pt x="41102" y="9670"/>
                        <a:pt x="41102" y="21600"/>
                      </a:cubicBezTo>
                      <a:cubicBezTo>
                        <a:pt x="41102" y="26765"/>
                        <a:pt x="39250" y="31760"/>
                        <a:pt x="35883" y="35677"/>
                      </a:cubicBezTo>
                      <a:lnTo>
                        <a:pt x="19502"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3435" name="Rectangle 43"/>
            <p:cNvSpPr>
              <a:spLocks noChangeArrowheads="1"/>
            </p:cNvSpPr>
            <p:nvPr/>
          </p:nvSpPr>
          <p:spPr bwMode="auto">
            <a:xfrm>
              <a:off x="1379" y="1134"/>
              <a:ext cx="678" cy="212"/>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1600">
                  <a:solidFill>
                    <a:schemeClr val="tx1"/>
                  </a:solidFill>
                  <a:effectLst/>
                  <a:latin typeface="Arial" charset="0"/>
                </a:rPr>
                <a:t>Sprinters</a:t>
              </a:r>
            </a:p>
          </p:txBody>
        </p:sp>
        <p:sp>
          <p:nvSpPr>
            <p:cNvPr id="443436" name="Line 44"/>
            <p:cNvSpPr>
              <a:spLocks noChangeShapeType="1"/>
            </p:cNvSpPr>
            <p:nvPr/>
          </p:nvSpPr>
          <p:spPr bwMode="auto">
            <a:xfrm flipH="1">
              <a:off x="1422" y="1171"/>
              <a:ext cx="100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37" name="Line 45"/>
            <p:cNvSpPr>
              <a:spLocks noChangeShapeType="1"/>
            </p:cNvSpPr>
            <p:nvPr/>
          </p:nvSpPr>
          <p:spPr bwMode="auto">
            <a:xfrm>
              <a:off x="1766" y="1006"/>
              <a:ext cx="2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38" name="Line 46"/>
            <p:cNvSpPr>
              <a:spLocks noChangeShapeType="1"/>
            </p:cNvSpPr>
            <p:nvPr/>
          </p:nvSpPr>
          <p:spPr bwMode="auto">
            <a:xfrm>
              <a:off x="1436" y="1084"/>
              <a:ext cx="19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3574" name="Group 182"/>
          <p:cNvGrpSpPr>
            <a:grpSpLocks/>
          </p:cNvGrpSpPr>
          <p:nvPr/>
        </p:nvGrpSpPr>
        <p:grpSpPr bwMode="auto">
          <a:xfrm>
            <a:off x="2133600" y="3213100"/>
            <a:ext cx="1863725" cy="876300"/>
            <a:chOff x="480" y="2544"/>
            <a:chExt cx="1388" cy="766"/>
          </a:xfrm>
        </p:grpSpPr>
        <p:sp>
          <p:nvSpPr>
            <p:cNvPr id="443440" name="Rectangle 48"/>
            <p:cNvSpPr>
              <a:spLocks noChangeArrowheads="1"/>
            </p:cNvSpPr>
            <p:nvPr/>
          </p:nvSpPr>
          <p:spPr bwMode="auto">
            <a:xfrm>
              <a:off x="480" y="2544"/>
              <a:ext cx="1388" cy="764"/>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1" name="Oval 49"/>
            <p:cNvSpPr>
              <a:spLocks noChangeArrowheads="1"/>
            </p:cNvSpPr>
            <p:nvPr/>
          </p:nvSpPr>
          <p:spPr bwMode="auto">
            <a:xfrm>
              <a:off x="1584" y="2613"/>
              <a:ext cx="98" cy="7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2" name="Freeform 50"/>
            <p:cNvSpPr>
              <a:spLocks/>
            </p:cNvSpPr>
            <p:nvPr/>
          </p:nvSpPr>
          <p:spPr bwMode="auto">
            <a:xfrm>
              <a:off x="1188" y="2765"/>
              <a:ext cx="358" cy="259"/>
            </a:xfrm>
            <a:custGeom>
              <a:avLst/>
              <a:gdLst>
                <a:gd name="T0" fmla="*/ 231 w 394"/>
                <a:gd name="T1" fmla="*/ 0 h 356"/>
                <a:gd name="T2" fmla="*/ 393 w 394"/>
                <a:gd name="T3" fmla="*/ 103 h 356"/>
                <a:gd name="T4" fmla="*/ 386 w 394"/>
                <a:gd name="T5" fmla="*/ 148 h 356"/>
                <a:gd name="T6" fmla="*/ 198 w 394"/>
                <a:gd name="T7" fmla="*/ 202 h 356"/>
                <a:gd name="T8" fmla="*/ 228 w 394"/>
                <a:gd name="T9" fmla="*/ 132 h 356"/>
                <a:gd name="T10" fmla="*/ 298 w 394"/>
                <a:gd name="T11" fmla="*/ 111 h 356"/>
                <a:gd name="T12" fmla="*/ 237 w 394"/>
                <a:gd name="T13" fmla="*/ 72 h 356"/>
                <a:gd name="T14" fmla="*/ 228 w 394"/>
                <a:gd name="T15" fmla="*/ 132 h 356"/>
                <a:gd name="T16" fmla="*/ 198 w 394"/>
                <a:gd name="T17" fmla="*/ 202 h 356"/>
                <a:gd name="T18" fmla="*/ 41 w 394"/>
                <a:gd name="T19" fmla="*/ 355 h 356"/>
                <a:gd name="T20" fmla="*/ 0 w 394"/>
                <a:gd name="T21" fmla="*/ 320 h 356"/>
                <a:gd name="T22" fmla="*/ 155 w 394"/>
                <a:gd name="T23" fmla="*/ 168 h 356"/>
                <a:gd name="T24" fmla="*/ 182 w 394"/>
                <a:gd name="T25" fmla="*/ 12 h 356"/>
                <a:gd name="T26" fmla="*/ 231 w 394"/>
                <a:gd name="T2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56">
                  <a:moveTo>
                    <a:pt x="231" y="0"/>
                  </a:moveTo>
                  <a:lnTo>
                    <a:pt x="393" y="103"/>
                  </a:lnTo>
                  <a:lnTo>
                    <a:pt x="386" y="148"/>
                  </a:lnTo>
                  <a:lnTo>
                    <a:pt x="198" y="202"/>
                  </a:lnTo>
                  <a:lnTo>
                    <a:pt x="228" y="132"/>
                  </a:lnTo>
                  <a:lnTo>
                    <a:pt x="298" y="111"/>
                  </a:lnTo>
                  <a:lnTo>
                    <a:pt x="237" y="72"/>
                  </a:lnTo>
                  <a:lnTo>
                    <a:pt x="228" y="132"/>
                  </a:lnTo>
                  <a:lnTo>
                    <a:pt x="198" y="202"/>
                  </a:lnTo>
                  <a:lnTo>
                    <a:pt x="41" y="355"/>
                  </a:lnTo>
                  <a:lnTo>
                    <a:pt x="0" y="320"/>
                  </a:lnTo>
                  <a:lnTo>
                    <a:pt x="155" y="168"/>
                  </a:lnTo>
                  <a:lnTo>
                    <a:pt x="182" y="12"/>
                  </a:lnTo>
                  <a:lnTo>
                    <a:pt x="23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43" name="Arc 51"/>
            <p:cNvSpPr>
              <a:spLocks/>
            </p:cNvSpPr>
            <p:nvPr/>
          </p:nvSpPr>
          <p:spPr bwMode="auto">
            <a:xfrm>
              <a:off x="1527" y="2839"/>
              <a:ext cx="26" cy="35"/>
            </a:xfrm>
            <a:custGeom>
              <a:avLst/>
              <a:gdLst>
                <a:gd name="G0" fmla="+- 5912 0 0"/>
                <a:gd name="G1" fmla="+- 21252 0 0"/>
                <a:gd name="G2" fmla="+- 21600 0 0"/>
                <a:gd name="T0" fmla="*/ 9776 w 27512"/>
                <a:gd name="T1" fmla="*/ 0 h 42852"/>
                <a:gd name="T2" fmla="*/ 0 w 27512"/>
                <a:gd name="T3" fmla="*/ 42027 h 42852"/>
                <a:gd name="T4" fmla="*/ 5912 w 27512"/>
                <a:gd name="T5" fmla="*/ 21252 h 42852"/>
              </a:gdLst>
              <a:ahLst/>
              <a:cxnLst>
                <a:cxn ang="0">
                  <a:pos x="T0" y="T1"/>
                </a:cxn>
                <a:cxn ang="0">
                  <a:pos x="T2" y="T3"/>
                </a:cxn>
                <a:cxn ang="0">
                  <a:pos x="T4" y="T5"/>
                </a:cxn>
              </a:cxnLst>
              <a:rect l="0" t="0" r="r" b="b"/>
              <a:pathLst>
                <a:path w="27512" h="42852" fill="none" extrusionOk="0">
                  <a:moveTo>
                    <a:pt x="9775" y="0"/>
                  </a:moveTo>
                  <a:cubicBezTo>
                    <a:pt x="20046" y="1867"/>
                    <a:pt x="27512" y="10813"/>
                    <a:pt x="27512" y="21252"/>
                  </a:cubicBezTo>
                  <a:cubicBezTo>
                    <a:pt x="27512" y="33181"/>
                    <a:pt x="17841" y="42852"/>
                    <a:pt x="5912" y="42852"/>
                  </a:cubicBezTo>
                  <a:cubicBezTo>
                    <a:pt x="3912" y="42852"/>
                    <a:pt x="1922" y="42574"/>
                    <a:pt x="-1" y="42027"/>
                  </a:cubicBezTo>
                </a:path>
                <a:path w="27512" h="42852" stroke="0" extrusionOk="0">
                  <a:moveTo>
                    <a:pt x="9775" y="0"/>
                  </a:moveTo>
                  <a:cubicBezTo>
                    <a:pt x="20046" y="1867"/>
                    <a:pt x="27512" y="10813"/>
                    <a:pt x="27512" y="21252"/>
                  </a:cubicBezTo>
                  <a:cubicBezTo>
                    <a:pt x="27512" y="33181"/>
                    <a:pt x="17841" y="42852"/>
                    <a:pt x="5912" y="42852"/>
                  </a:cubicBezTo>
                  <a:cubicBezTo>
                    <a:pt x="3912" y="42852"/>
                    <a:pt x="1922" y="42574"/>
                    <a:pt x="-1" y="42027"/>
                  </a:cubicBezTo>
                  <a:lnTo>
                    <a:pt x="5912" y="2125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4" name="Arc 52"/>
            <p:cNvSpPr>
              <a:spLocks/>
            </p:cNvSpPr>
            <p:nvPr/>
          </p:nvSpPr>
          <p:spPr bwMode="auto">
            <a:xfrm>
              <a:off x="1187" y="2993"/>
              <a:ext cx="42" cy="37"/>
            </a:xfrm>
            <a:custGeom>
              <a:avLst/>
              <a:gdLst>
                <a:gd name="G0" fmla="+- 21600 0 0"/>
                <a:gd name="G1" fmla="+- 13393 0 0"/>
                <a:gd name="G2" fmla="+- 21600 0 0"/>
                <a:gd name="T0" fmla="*/ 41002 w 41002"/>
                <a:gd name="T1" fmla="*/ 22886 h 34993"/>
                <a:gd name="T2" fmla="*/ 4654 w 41002"/>
                <a:gd name="T3" fmla="*/ 0 h 34993"/>
                <a:gd name="T4" fmla="*/ 21600 w 41002"/>
                <a:gd name="T5" fmla="*/ 13393 h 34993"/>
              </a:gdLst>
              <a:ahLst/>
              <a:cxnLst>
                <a:cxn ang="0">
                  <a:pos x="T0" y="T1"/>
                </a:cxn>
                <a:cxn ang="0">
                  <a:pos x="T2" y="T3"/>
                </a:cxn>
                <a:cxn ang="0">
                  <a:pos x="T4" y="T5"/>
                </a:cxn>
              </a:cxnLst>
              <a:rect l="0" t="0" r="r" b="b"/>
              <a:pathLst>
                <a:path w="41002" h="34993" fill="none" extrusionOk="0">
                  <a:moveTo>
                    <a:pt x="41002" y="22886"/>
                  </a:moveTo>
                  <a:cubicBezTo>
                    <a:pt x="37376" y="30295"/>
                    <a:pt x="29848" y="34992"/>
                    <a:pt x="21600" y="34993"/>
                  </a:cubicBezTo>
                  <a:cubicBezTo>
                    <a:pt x="9670" y="34993"/>
                    <a:pt x="0" y="25322"/>
                    <a:pt x="0" y="13393"/>
                  </a:cubicBezTo>
                  <a:cubicBezTo>
                    <a:pt x="-1" y="8532"/>
                    <a:pt x="1639" y="3813"/>
                    <a:pt x="4653" y="-1"/>
                  </a:cubicBezTo>
                </a:path>
                <a:path w="41002" h="34993" stroke="0" extrusionOk="0">
                  <a:moveTo>
                    <a:pt x="41002" y="22886"/>
                  </a:moveTo>
                  <a:cubicBezTo>
                    <a:pt x="37376" y="30295"/>
                    <a:pt x="29848" y="34992"/>
                    <a:pt x="21600" y="34993"/>
                  </a:cubicBezTo>
                  <a:cubicBezTo>
                    <a:pt x="9670" y="34993"/>
                    <a:pt x="0" y="25322"/>
                    <a:pt x="0" y="13393"/>
                  </a:cubicBezTo>
                  <a:cubicBezTo>
                    <a:pt x="-1" y="8532"/>
                    <a:pt x="1639" y="3813"/>
                    <a:pt x="4653" y="-1"/>
                  </a:cubicBezTo>
                  <a:lnTo>
                    <a:pt x="21600" y="13393"/>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5" name="Arc 53"/>
            <p:cNvSpPr>
              <a:spLocks/>
            </p:cNvSpPr>
            <p:nvPr/>
          </p:nvSpPr>
          <p:spPr bwMode="auto">
            <a:xfrm>
              <a:off x="1354" y="2761"/>
              <a:ext cx="45" cy="26"/>
            </a:xfrm>
            <a:custGeom>
              <a:avLst/>
              <a:gdLst>
                <a:gd name="G0" fmla="+- 21600 0 0"/>
                <a:gd name="G1" fmla="+- 21600 0 0"/>
                <a:gd name="G2" fmla="+- 21600 0 0"/>
                <a:gd name="T0" fmla="*/ 2834 w 37617"/>
                <a:gd name="T1" fmla="*/ 32296 h 32296"/>
                <a:gd name="T2" fmla="*/ 37617 w 37617"/>
                <a:gd name="T3" fmla="*/ 7108 h 32296"/>
                <a:gd name="T4" fmla="*/ 21600 w 37617"/>
                <a:gd name="T5" fmla="*/ 21600 h 32296"/>
              </a:gdLst>
              <a:ahLst/>
              <a:cxnLst>
                <a:cxn ang="0">
                  <a:pos x="T0" y="T1"/>
                </a:cxn>
                <a:cxn ang="0">
                  <a:pos x="T2" y="T3"/>
                </a:cxn>
                <a:cxn ang="0">
                  <a:pos x="T4" y="T5"/>
                </a:cxn>
              </a:cxnLst>
              <a:rect l="0" t="0" r="r" b="b"/>
              <a:pathLst>
                <a:path w="37617" h="32296" fill="none" extrusionOk="0">
                  <a:moveTo>
                    <a:pt x="2834" y="32295"/>
                  </a:moveTo>
                  <a:cubicBezTo>
                    <a:pt x="976" y="29037"/>
                    <a:pt x="0" y="25350"/>
                    <a:pt x="0" y="21600"/>
                  </a:cubicBezTo>
                  <a:cubicBezTo>
                    <a:pt x="0" y="9670"/>
                    <a:pt x="9670" y="0"/>
                    <a:pt x="21600" y="0"/>
                  </a:cubicBezTo>
                  <a:cubicBezTo>
                    <a:pt x="27703" y="-1"/>
                    <a:pt x="33522" y="2582"/>
                    <a:pt x="37616" y="7108"/>
                  </a:cubicBezTo>
                </a:path>
                <a:path w="37617" h="32296" stroke="0" extrusionOk="0">
                  <a:moveTo>
                    <a:pt x="2834" y="32295"/>
                  </a:moveTo>
                  <a:cubicBezTo>
                    <a:pt x="976" y="29037"/>
                    <a:pt x="0" y="25350"/>
                    <a:pt x="0" y="21600"/>
                  </a:cubicBezTo>
                  <a:cubicBezTo>
                    <a:pt x="0" y="9670"/>
                    <a:pt x="9670" y="0"/>
                    <a:pt x="21600" y="0"/>
                  </a:cubicBezTo>
                  <a:cubicBezTo>
                    <a:pt x="27703" y="-1"/>
                    <a:pt x="33522" y="2582"/>
                    <a:pt x="37616" y="7108"/>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6" name="Freeform 54"/>
            <p:cNvSpPr>
              <a:spLocks/>
            </p:cNvSpPr>
            <p:nvPr/>
          </p:nvSpPr>
          <p:spPr bwMode="auto">
            <a:xfrm>
              <a:off x="1316" y="2628"/>
              <a:ext cx="439" cy="147"/>
            </a:xfrm>
            <a:custGeom>
              <a:avLst/>
              <a:gdLst>
                <a:gd name="T0" fmla="*/ 289 w 484"/>
                <a:gd name="T1" fmla="*/ 67 h 202"/>
                <a:gd name="T2" fmla="*/ 147 w 484"/>
                <a:gd name="T3" fmla="*/ 0 h 202"/>
                <a:gd name="T4" fmla="*/ 0 w 484"/>
                <a:gd name="T5" fmla="*/ 0 h 202"/>
                <a:gd name="T6" fmla="*/ 0 w 484"/>
                <a:gd name="T7" fmla="*/ 59 h 202"/>
                <a:gd name="T8" fmla="*/ 132 w 484"/>
                <a:gd name="T9" fmla="*/ 59 h 202"/>
                <a:gd name="T10" fmla="*/ 194 w 484"/>
                <a:gd name="T11" fmla="*/ 90 h 202"/>
                <a:gd name="T12" fmla="*/ 19 w 484"/>
                <a:gd name="T13" fmla="*/ 118 h 202"/>
                <a:gd name="T14" fmla="*/ 150 w 484"/>
                <a:gd name="T15" fmla="*/ 201 h 202"/>
                <a:gd name="T16" fmla="*/ 332 w 484"/>
                <a:gd name="T17" fmla="*/ 178 h 202"/>
                <a:gd name="T18" fmla="*/ 341 w 484"/>
                <a:gd name="T19" fmla="*/ 192 h 202"/>
                <a:gd name="T20" fmla="*/ 385 w 484"/>
                <a:gd name="T21" fmla="*/ 194 h 202"/>
                <a:gd name="T22" fmla="*/ 483 w 484"/>
                <a:gd name="T23" fmla="*/ 74 h 202"/>
                <a:gd name="T24" fmla="*/ 436 w 484"/>
                <a:gd name="T25" fmla="*/ 42 h 202"/>
                <a:gd name="T26" fmla="*/ 360 w 484"/>
                <a:gd name="T27" fmla="*/ 133 h 202"/>
                <a:gd name="T28" fmla="*/ 289 w 484"/>
                <a:gd name="T29" fmla="*/ 6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4" h="202">
                  <a:moveTo>
                    <a:pt x="289" y="67"/>
                  </a:moveTo>
                  <a:lnTo>
                    <a:pt x="147" y="0"/>
                  </a:lnTo>
                  <a:lnTo>
                    <a:pt x="0" y="0"/>
                  </a:lnTo>
                  <a:lnTo>
                    <a:pt x="0" y="59"/>
                  </a:lnTo>
                  <a:lnTo>
                    <a:pt x="132" y="59"/>
                  </a:lnTo>
                  <a:lnTo>
                    <a:pt x="194" y="90"/>
                  </a:lnTo>
                  <a:lnTo>
                    <a:pt x="19" y="118"/>
                  </a:lnTo>
                  <a:lnTo>
                    <a:pt x="150" y="201"/>
                  </a:lnTo>
                  <a:lnTo>
                    <a:pt x="332" y="178"/>
                  </a:lnTo>
                  <a:lnTo>
                    <a:pt x="341" y="192"/>
                  </a:lnTo>
                  <a:lnTo>
                    <a:pt x="385" y="194"/>
                  </a:lnTo>
                  <a:lnTo>
                    <a:pt x="483" y="74"/>
                  </a:lnTo>
                  <a:lnTo>
                    <a:pt x="436" y="42"/>
                  </a:lnTo>
                  <a:lnTo>
                    <a:pt x="360" y="133"/>
                  </a:lnTo>
                  <a:lnTo>
                    <a:pt x="289" y="6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47" name="Arc 55"/>
            <p:cNvSpPr>
              <a:spLocks/>
            </p:cNvSpPr>
            <p:nvPr/>
          </p:nvSpPr>
          <p:spPr bwMode="auto">
            <a:xfrm>
              <a:off x="1287" y="2629"/>
              <a:ext cx="31" cy="42"/>
            </a:xfrm>
            <a:custGeom>
              <a:avLst/>
              <a:gdLst>
                <a:gd name="G0" fmla="+- 21600 0 0"/>
                <a:gd name="G1" fmla="+- 21591 0 0"/>
                <a:gd name="G2" fmla="+- 21600 0 0"/>
                <a:gd name="T0" fmla="*/ 20261 w 21600"/>
                <a:gd name="T1" fmla="*/ 43149 h 43149"/>
                <a:gd name="T2" fmla="*/ 20976 w 21600"/>
                <a:gd name="T3" fmla="*/ 0 h 43149"/>
                <a:gd name="T4" fmla="*/ 21600 w 21600"/>
                <a:gd name="T5" fmla="*/ 21591 h 43149"/>
              </a:gdLst>
              <a:ahLst/>
              <a:cxnLst>
                <a:cxn ang="0">
                  <a:pos x="T0" y="T1"/>
                </a:cxn>
                <a:cxn ang="0">
                  <a:pos x="T2" y="T3"/>
                </a:cxn>
                <a:cxn ang="0">
                  <a:pos x="T4" y="T5"/>
                </a:cxn>
              </a:cxnLst>
              <a:rect l="0" t="0" r="r" b="b"/>
              <a:pathLst>
                <a:path w="21600" h="43149" fill="none" extrusionOk="0">
                  <a:moveTo>
                    <a:pt x="20260" y="43149"/>
                  </a:moveTo>
                  <a:cubicBezTo>
                    <a:pt x="8873" y="42442"/>
                    <a:pt x="0" y="33000"/>
                    <a:pt x="0" y="21591"/>
                  </a:cubicBezTo>
                  <a:cubicBezTo>
                    <a:pt x="-1" y="9904"/>
                    <a:pt x="9294" y="337"/>
                    <a:pt x="20976" y="0"/>
                  </a:cubicBezTo>
                </a:path>
                <a:path w="21600" h="43149" stroke="0" extrusionOk="0">
                  <a:moveTo>
                    <a:pt x="20260" y="43149"/>
                  </a:moveTo>
                  <a:cubicBezTo>
                    <a:pt x="8873" y="42442"/>
                    <a:pt x="0" y="33000"/>
                    <a:pt x="0" y="21591"/>
                  </a:cubicBezTo>
                  <a:cubicBezTo>
                    <a:pt x="-1" y="9904"/>
                    <a:pt x="9294" y="337"/>
                    <a:pt x="20976" y="0"/>
                  </a:cubicBezTo>
                  <a:lnTo>
                    <a:pt x="21600" y="21591"/>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8" name="Arc 56"/>
            <p:cNvSpPr>
              <a:spLocks/>
            </p:cNvSpPr>
            <p:nvPr/>
          </p:nvSpPr>
          <p:spPr bwMode="auto">
            <a:xfrm>
              <a:off x="1629" y="2765"/>
              <a:ext cx="4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49" name="Arc 57"/>
            <p:cNvSpPr>
              <a:spLocks/>
            </p:cNvSpPr>
            <p:nvPr/>
          </p:nvSpPr>
          <p:spPr bwMode="auto">
            <a:xfrm>
              <a:off x="1709" y="2650"/>
              <a:ext cx="51" cy="33"/>
            </a:xfrm>
            <a:custGeom>
              <a:avLst/>
              <a:gdLst>
                <a:gd name="G0" fmla="+- 19038 0 0"/>
                <a:gd name="G1" fmla="+- 21600 0 0"/>
                <a:gd name="G2" fmla="+- 21600 0 0"/>
                <a:gd name="T0" fmla="*/ 0 w 40638"/>
                <a:gd name="T1" fmla="*/ 11396 h 36060"/>
                <a:gd name="T2" fmla="*/ 35084 w 40638"/>
                <a:gd name="T3" fmla="*/ 36060 h 36060"/>
                <a:gd name="T4" fmla="*/ 19038 w 40638"/>
                <a:gd name="T5" fmla="*/ 21600 h 36060"/>
              </a:gdLst>
              <a:ahLst/>
              <a:cxnLst>
                <a:cxn ang="0">
                  <a:pos x="T0" y="T1"/>
                </a:cxn>
                <a:cxn ang="0">
                  <a:pos x="T2" y="T3"/>
                </a:cxn>
                <a:cxn ang="0">
                  <a:pos x="T4" y="T5"/>
                </a:cxn>
              </a:cxnLst>
              <a:rect l="0" t="0" r="r" b="b"/>
              <a:pathLst>
                <a:path w="40638" h="36060" fill="none" extrusionOk="0">
                  <a:moveTo>
                    <a:pt x="0" y="11396"/>
                  </a:moveTo>
                  <a:cubicBezTo>
                    <a:pt x="3761" y="4379"/>
                    <a:pt x="11076" y="-1"/>
                    <a:pt x="19038" y="0"/>
                  </a:cubicBezTo>
                  <a:cubicBezTo>
                    <a:pt x="30967" y="0"/>
                    <a:pt x="40638" y="9670"/>
                    <a:pt x="40638" y="21600"/>
                  </a:cubicBezTo>
                  <a:cubicBezTo>
                    <a:pt x="40638" y="26940"/>
                    <a:pt x="38659" y="32092"/>
                    <a:pt x="35083" y="36059"/>
                  </a:cubicBezTo>
                </a:path>
                <a:path w="40638" h="36060" stroke="0" extrusionOk="0">
                  <a:moveTo>
                    <a:pt x="0" y="11396"/>
                  </a:moveTo>
                  <a:cubicBezTo>
                    <a:pt x="3761" y="4379"/>
                    <a:pt x="11076" y="-1"/>
                    <a:pt x="19038" y="0"/>
                  </a:cubicBezTo>
                  <a:cubicBezTo>
                    <a:pt x="30967" y="0"/>
                    <a:pt x="40638" y="9670"/>
                    <a:pt x="40638" y="21600"/>
                  </a:cubicBezTo>
                  <a:cubicBezTo>
                    <a:pt x="40638" y="26940"/>
                    <a:pt x="38659" y="32092"/>
                    <a:pt x="35083" y="36059"/>
                  </a:cubicBezTo>
                  <a:lnTo>
                    <a:pt x="19038"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0" name="Line 58"/>
            <p:cNvSpPr>
              <a:spLocks noChangeShapeType="1"/>
            </p:cNvSpPr>
            <p:nvPr/>
          </p:nvSpPr>
          <p:spPr bwMode="auto">
            <a:xfrm flipH="1">
              <a:off x="1148" y="2648"/>
              <a:ext cx="179" cy="6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1" name="Oval 59"/>
            <p:cNvSpPr>
              <a:spLocks noChangeArrowheads="1"/>
            </p:cNvSpPr>
            <p:nvPr/>
          </p:nvSpPr>
          <p:spPr bwMode="auto">
            <a:xfrm>
              <a:off x="985" y="2637"/>
              <a:ext cx="98" cy="7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2" name="Freeform 60"/>
            <p:cNvSpPr>
              <a:spLocks/>
            </p:cNvSpPr>
            <p:nvPr/>
          </p:nvSpPr>
          <p:spPr bwMode="auto">
            <a:xfrm>
              <a:off x="587" y="2790"/>
              <a:ext cx="358" cy="260"/>
            </a:xfrm>
            <a:custGeom>
              <a:avLst/>
              <a:gdLst>
                <a:gd name="T0" fmla="*/ 231 w 394"/>
                <a:gd name="T1" fmla="*/ 0 h 357"/>
                <a:gd name="T2" fmla="*/ 393 w 394"/>
                <a:gd name="T3" fmla="*/ 104 h 357"/>
                <a:gd name="T4" fmla="*/ 386 w 394"/>
                <a:gd name="T5" fmla="*/ 149 h 357"/>
                <a:gd name="T6" fmla="*/ 198 w 394"/>
                <a:gd name="T7" fmla="*/ 203 h 357"/>
                <a:gd name="T8" fmla="*/ 229 w 394"/>
                <a:gd name="T9" fmla="*/ 132 h 357"/>
                <a:gd name="T10" fmla="*/ 299 w 394"/>
                <a:gd name="T11" fmla="*/ 112 h 357"/>
                <a:gd name="T12" fmla="*/ 237 w 394"/>
                <a:gd name="T13" fmla="*/ 72 h 357"/>
                <a:gd name="T14" fmla="*/ 229 w 394"/>
                <a:gd name="T15" fmla="*/ 132 h 357"/>
                <a:gd name="T16" fmla="*/ 198 w 394"/>
                <a:gd name="T17" fmla="*/ 203 h 357"/>
                <a:gd name="T18" fmla="*/ 41 w 394"/>
                <a:gd name="T19" fmla="*/ 356 h 357"/>
                <a:gd name="T20" fmla="*/ 0 w 394"/>
                <a:gd name="T21" fmla="*/ 321 h 357"/>
                <a:gd name="T22" fmla="*/ 155 w 394"/>
                <a:gd name="T23" fmla="*/ 169 h 357"/>
                <a:gd name="T24" fmla="*/ 181 w 394"/>
                <a:gd name="T25" fmla="*/ 12 h 357"/>
                <a:gd name="T26" fmla="*/ 231 w 394"/>
                <a:gd name="T2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57">
                  <a:moveTo>
                    <a:pt x="231" y="0"/>
                  </a:moveTo>
                  <a:lnTo>
                    <a:pt x="393" y="104"/>
                  </a:lnTo>
                  <a:lnTo>
                    <a:pt x="386" y="149"/>
                  </a:lnTo>
                  <a:lnTo>
                    <a:pt x="198" y="203"/>
                  </a:lnTo>
                  <a:lnTo>
                    <a:pt x="229" y="132"/>
                  </a:lnTo>
                  <a:lnTo>
                    <a:pt x="299" y="112"/>
                  </a:lnTo>
                  <a:lnTo>
                    <a:pt x="237" y="72"/>
                  </a:lnTo>
                  <a:lnTo>
                    <a:pt x="229" y="132"/>
                  </a:lnTo>
                  <a:lnTo>
                    <a:pt x="198" y="203"/>
                  </a:lnTo>
                  <a:lnTo>
                    <a:pt x="41" y="356"/>
                  </a:lnTo>
                  <a:lnTo>
                    <a:pt x="0" y="321"/>
                  </a:lnTo>
                  <a:lnTo>
                    <a:pt x="155" y="169"/>
                  </a:lnTo>
                  <a:lnTo>
                    <a:pt x="181" y="12"/>
                  </a:lnTo>
                  <a:lnTo>
                    <a:pt x="23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53" name="Arc 61"/>
            <p:cNvSpPr>
              <a:spLocks/>
            </p:cNvSpPr>
            <p:nvPr/>
          </p:nvSpPr>
          <p:spPr bwMode="auto">
            <a:xfrm>
              <a:off x="929" y="2863"/>
              <a:ext cx="25" cy="35"/>
            </a:xfrm>
            <a:custGeom>
              <a:avLst/>
              <a:gdLst>
                <a:gd name="G0" fmla="+- 5912 0 0"/>
                <a:gd name="G1" fmla="+- 21252 0 0"/>
                <a:gd name="G2" fmla="+- 21600 0 0"/>
                <a:gd name="T0" fmla="*/ 9776 w 27512"/>
                <a:gd name="T1" fmla="*/ 0 h 42852"/>
                <a:gd name="T2" fmla="*/ 0 w 27512"/>
                <a:gd name="T3" fmla="*/ 42027 h 42852"/>
                <a:gd name="T4" fmla="*/ 5912 w 27512"/>
                <a:gd name="T5" fmla="*/ 21252 h 42852"/>
              </a:gdLst>
              <a:ahLst/>
              <a:cxnLst>
                <a:cxn ang="0">
                  <a:pos x="T0" y="T1"/>
                </a:cxn>
                <a:cxn ang="0">
                  <a:pos x="T2" y="T3"/>
                </a:cxn>
                <a:cxn ang="0">
                  <a:pos x="T4" y="T5"/>
                </a:cxn>
              </a:cxnLst>
              <a:rect l="0" t="0" r="r" b="b"/>
              <a:pathLst>
                <a:path w="27512" h="42852" fill="none" extrusionOk="0">
                  <a:moveTo>
                    <a:pt x="9775" y="0"/>
                  </a:moveTo>
                  <a:cubicBezTo>
                    <a:pt x="20046" y="1867"/>
                    <a:pt x="27512" y="10813"/>
                    <a:pt x="27512" y="21252"/>
                  </a:cubicBezTo>
                  <a:cubicBezTo>
                    <a:pt x="27512" y="33181"/>
                    <a:pt x="17841" y="42852"/>
                    <a:pt x="5912" y="42852"/>
                  </a:cubicBezTo>
                  <a:cubicBezTo>
                    <a:pt x="3912" y="42852"/>
                    <a:pt x="1922" y="42574"/>
                    <a:pt x="-1" y="42027"/>
                  </a:cubicBezTo>
                </a:path>
                <a:path w="27512" h="42852" stroke="0" extrusionOk="0">
                  <a:moveTo>
                    <a:pt x="9775" y="0"/>
                  </a:moveTo>
                  <a:cubicBezTo>
                    <a:pt x="20046" y="1867"/>
                    <a:pt x="27512" y="10813"/>
                    <a:pt x="27512" y="21252"/>
                  </a:cubicBezTo>
                  <a:cubicBezTo>
                    <a:pt x="27512" y="33181"/>
                    <a:pt x="17841" y="42852"/>
                    <a:pt x="5912" y="42852"/>
                  </a:cubicBezTo>
                  <a:cubicBezTo>
                    <a:pt x="3912" y="42852"/>
                    <a:pt x="1922" y="42574"/>
                    <a:pt x="-1" y="42027"/>
                  </a:cubicBezTo>
                  <a:lnTo>
                    <a:pt x="5912" y="2125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4" name="Arc 62"/>
            <p:cNvSpPr>
              <a:spLocks/>
            </p:cNvSpPr>
            <p:nvPr/>
          </p:nvSpPr>
          <p:spPr bwMode="auto">
            <a:xfrm>
              <a:off x="753" y="2786"/>
              <a:ext cx="46" cy="26"/>
            </a:xfrm>
            <a:custGeom>
              <a:avLst/>
              <a:gdLst>
                <a:gd name="G0" fmla="+- 21600 0 0"/>
                <a:gd name="G1" fmla="+- 21600 0 0"/>
                <a:gd name="G2" fmla="+- 21600 0 0"/>
                <a:gd name="T0" fmla="*/ 2915 w 37825"/>
                <a:gd name="T1" fmla="*/ 32437 h 32437"/>
                <a:gd name="T2" fmla="*/ 37825 w 37825"/>
                <a:gd name="T3" fmla="*/ 7342 h 32437"/>
                <a:gd name="T4" fmla="*/ 21600 w 37825"/>
                <a:gd name="T5" fmla="*/ 21600 h 32437"/>
              </a:gdLst>
              <a:ahLst/>
              <a:cxnLst>
                <a:cxn ang="0">
                  <a:pos x="T0" y="T1"/>
                </a:cxn>
                <a:cxn ang="0">
                  <a:pos x="T2" y="T3"/>
                </a:cxn>
                <a:cxn ang="0">
                  <a:pos x="T4" y="T5"/>
                </a:cxn>
              </a:cxnLst>
              <a:rect l="0" t="0" r="r" b="b"/>
              <a:pathLst>
                <a:path w="37825" h="32437" fill="none" extrusionOk="0">
                  <a:moveTo>
                    <a:pt x="2915" y="32436"/>
                  </a:moveTo>
                  <a:cubicBezTo>
                    <a:pt x="1005" y="29144"/>
                    <a:pt x="0" y="25406"/>
                    <a:pt x="0" y="21600"/>
                  </a:cubicBezTo>
                  <a:cubicBezTo>
                    <a:pt x="0" y="9670"/>
                    <a:pt x="9670" y="0"/>
                    <a:pt x="21600" y="0"/>
                  </a:cubicBezTo>
                  <a:cubicBezTo>
                    <a:pt x="27812" y="-1"/>
                    <a:pt x="33724" y="2674"/>
                    <a:pt x="37825" y="7341"/>
                  </a:cubicBezTo>
                </a:path>
                <a:path w="37825" h="32437" stroke="0" extrusionOk="0">
                  <a:moveTo>
                    <a:pt x="2915" y="32436"/>
                  </a:moveTo>
                  <a:cubicBezTo>
                    <a:pt x="1005" y="29144"/>
                    <a:pt x="0" y="25406"/>
                    <a:pt x="0" y="21600"/>
                  </a:cubicBezTo>
                  <a:cubicBezTo>
                    <a:pt x="0" y="9670"/>
                    <a:pt x="9670" y="0"/>
                    <a:pt x="21600" y="0"/>
                  </a:cubicBezTo>
                  <a:cubicBezTo>
                    <a:pt x="27812" y="-1"/>
                    <a:pt x="33724" y="2674"/>
                    <a:pt x="37825" y="7341"/>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5" name="Freeform 63"/>
            <p:cNvSpPr>
              <a:spLocks/>
            </p:cNvSpPr>
            <p:nvPr/>
          </p:nvSpPr>
          <p:spPr bwMode="auto">
            <a:xfrm>
              <a:off x="717" y="2652"/>
              <a:ext cx="481" cy="152"/>
            </a:xfrm>
            <a:custGeom>
              <a:avLst/>
              <a:gdLst>
                <a:gd name="T0" fmla="*/ 289 w 529"/>
                <a:gd name="T1" fmla="*/ 70 h 209"/>
                <a:gd name="T2" fmla="*/ 147 w 529"/>
                <a:gd name="T3" fmla="*/ 0 h 209"/>
                <a:gd name="T4" fmla="*/ 0 w 529"/>
                <a:gd name="T5" fmla="*/ 0 h 209"/>
                <a:gd name="T6" fmla="*/ 0 w 529"/>
                <a:gd name="T7" fmla="*/ 61 h 209"/>
                <a:gd name="T8" fmla="*/ 132 w 529"/>
                <a:gd name="T9" fmla="*/ 61 h 209"/>
                <a:gd name="T10" fmla="*/ 194 w 529"/>
                <a:gd name="T11" fmla="*/ 93 h 209"/>
                <a:gd name="T12" fmla="*/ 19 w 529"/>
                <a:gd name="T13" fmla="*/ 123 h 209"/>
                <a:gd name="T14" fmla="*/ 150 w 529"/>
                <a:gd name="T15" fmla="*/ 208 h 209"/>
                <a:gd name="T16" fmla="*/ 331 w 529"/>
                <a:gd name="T17" fmla="*/ 205 h 209"/>
                <a:gd name="T18" fmla="*/ 385 w 529"/>
                <a:gd name="T19" fmla="*/ 207 h 209"/>
                <a:gd name="T20" fmla="*/ 439 w 529"/>
                <a:gd name="T21" fmla="*/ 170 h 209"/>
                <a:gd name="T22" fmla="*/ 528 w 529"/>
                <a:gd name="T23" fmla="*/ 99 h 209"/>
                <a:gd name="T24" fmla="*/ 511 w 529"/>
                <a:gd name="T25" fmla="*/ 29 h 209"/>
                <a:gd name="T26" fmla="*/ 360 w 529"/>
                <a:gd name="T27" fmla="*/ 138 h 209"/>
                <a:gd name="T28" fmla="*/ 289 w 529"/>
                <a:gd name="T29"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209">
                  <a:moveTo>
                    <a:pt x="289" y="70"/>
                  </a:moveTo>
                  <a:lnTo>
                    <a:pt x="147" y="0"/>
                  </a:lnTo>
                  <a:lnTo>
                    <a:pt x="0" y="0"/>
                  </a:lnTo>
                  <a:lnTo>
                    <a:pt x="0" y="61"/>
                  </a:lnTo>
                  <a:lnTo>
                    <a:pt x="132" y="61"/>
                  </a:lnTo>
                  <a:lnTo>
                    <a:pt x="194" y="93"/>
                  </a:lnTo>
                  <a:lnTo>
                    <a:pt x="19" y="123"/>
                  </a:lnTo>
                  <a:lnTo>
                    <a:pt x="150" y="208"/>
                  </a:lnTo>
                  <a:lnTo>
                    <a:pt x="331" y="205"/>
                  </a:lnTo>
                  <a:lnTo>
                    <a:pt x="385" y="207"/>
                  </a:lnTo>
                  <a:lnTo>
                    <a:pt x="439" y="170"/>
                  </a:lnTo>
                  <a:lnTo>
                    <a:pt x="528" y="99"/>
                  </a:lnTo>
                  <a:lnTo>
                    <a:pt x="511" y="29"/>
                  </a:lnTo>
                  <a:lnTo>
                    <a:pt x="360" y="138"/>
                  </a:lnTo>
                  <a:lnTo>
                    <a:pt x="289" y="7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56" name="Arc 64"/>
            <p:cNvSpPr>
              <a:spLocks/>
            </p:cNvSpPr>
            <p:nvPr/>
          </p:nvSpPr>
          <p:spPr bwMode="auto">
            <a:xfrm>
              <a:off x="691" y="2652"/>
              <a:ext cx="32" cy="45"/>
            </a:xfrm>
            <a:custGeom>
              <a:avLst/>
              <a:gdLst>
                <a:gd name="G0" fmla="+- 21600 0 0"/>
                <a:gd name="G1" fmla="+- 21564 0 0"/>
                <a:gd name="G2" fmla="+- 21600 0 0"/>
                <a:gd name="T0" fmla="*/ 20308 w 21600"/>
                <a:gd name="T1" fmla="*/ 43125 h 43125"/>
                <a:gd name="T2" fmla="*/ 20350 w 21600"/>
                <a:gd name="T3" fmla="*/ 0 h 43125"/>
                <a:gd name="T4" fmla="*/ 21600 w 21600"/>
                <a:gd name="T5" fmla="*/ 21564 h 43125"/>
              </a:gdLst>
              <a:ahLst/>
              <a:cxnLst>
                <a:cxn ang="0">
                  <a:pos x="T0" y="T1"/>
                </a:cxn>
                <a:cxn ang="0">
                  <a:pos x="T2" y="T3"/>
                </a:cxn>
                <a:cxn ang="0">
                  <a:pos x="T4" y="T5"/>
                </a:cxn>
              </a:cxnLst>
              <a:rect l="0" t="0" r="r" b="b"/>
              <a:pathLst>
                <a:path w="21600" h="43125" fill="none" extrusionOk="0">
                  <a:moveTo>
                    <a:pt x="20307" y="43125"/>
                  </a:moveTo>
                  <a:cubicBezTo>
                    <a:pt x="8900" y="42441"/>
                    <a:pt x="0" y="32991"/>
                    <a:pt x="0" y="21564"/>
                  </a:cubicBezTo>
                  <a:cubicBezTo>
                    <a:pt x="-1" y="10120"/>
                    <a:pt x="8925" y="662"/>
                    <a:pt x="20350" y="0"/>
                  </a:cubicBezTo>
                </a:path>
                <a:path w="21600" h="43125" stroke="0" extrusionOk="0">
                  <a:moveTo>
                    <a:pt x="20307" y="43125"/>
                  </a:moveTo>
                  <a:cubicBezTo>
                    <a:pt x="8900" y="42441"/>
                    <a:pt x="0" y="32991"/>
                    <a:pt x="0" y="21564"/>
                  </a:cubicBezTo>
                  <a:cubicBezTo>
                    <a:pt x="-1" y="10120"/>
                    <a:pt x="8925" y="662"/>
                    <a:pt x="20350" y="0"/>
                  </a:cubicBezTo>
                  <a:lnTo>
                    <a:pt x="21600" y="2156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7" name="Arc 65"/>
            <p:cNvSpPr>
              <a:spLocks/>
            </p:cNvSpPr>
            <p:nvPr/>
          </p:nvSpPr>
          <p:spPr bwMode="auto">
            <a:xfrm>
              <a:off x="1181" y="2664"/>
              <a:ext cx="43" cy="58"/>
            </a:xfrm>
            <a:custGeom>
              <a:avLst/>
              <a:gdLst>
                <a:gd name="G0" fmla="+- 19193 0 0"/>
                <a:gd name="G1" fmla="+- 21600 0 0"/>
                <a:gd name="G2" fmla="+- 21600 0 0"/>
                <a:gd name="T0" fmla="*/ 0 w 40793"/>
                <a:gd name="T1" fmla="*/ 11691 h 43200"/>
                <a:gd name="T2" fmla="*/ 7062 w 40793"/>
                <a:gd name="T3" fmla="*/ 39472 h 43200"/>
                <a:gd name="T4" fmla="*/ 19193 w 40793"/>
                <a:gd name="T5" fmla="*/ 21600 h 43200"/>
              </a:gdLst>
              <a:ahLst/>
              <a:cxnLst>
                <a:cxn ang="0">
                  <a:pos x="T0" y="T1"/>
                </a:cxn>
                <a:cxn ang="0">
                  <a:pos x="T2" y="T3"/>
                </a:cxn>
                <a:cxn ang="0">
                  <a:pos x="T4" y="T5"/>
                </a:cxn>
              </a:cxnLst>
              <a:rect l="0" t="0" r="r" b="b"/>
              <a:pathLst>
                <a:path w="40793" h="43200" fill="none" extrusionOk="0">
                  <a:moveTo>
                    <a:pt x="-1" y="11690"/>
                  </a:moveTo>
                  <a:cubicBezTo>
                    <a:pt x="3707" y="4510"/>
                    <a:pt x="11112" y="-1"/>
                    <a:pt x="19193" y="0"/>
                  </a:cubicBezTo>
                  <a:cubicBezTo>
                    <a:pt x="31122" y="0"/>
                    <a:pt x="40793" y="9670"/>
                    <a:pt x="40793" y="21600"/>
                  </a:cubicBezTo>
                  <a:cubicBezTo>
                    <a:pt x="40793" y="33529"/>
                    <a:pt x="31122" y="43200"/>
                    <a:pt x="19193" y="43200"/>
                  </a:cubicBezTo>
                  <a:cubicBezTo>
                    <a:pt x="14867" y="43200"/>
                    <a:pt x="10641" y="41901"/>
                    <a:pt x="7062" y="39471"/>
                  </a:cubicBezTo>
                </a:path>
                <a:path w="40793" h="43200" stroke="0" extrusionOk="0">
                  <a:moveTo>
                    <a:pt x="-1" y="11690"/>
                  </a:moveTo>
                  <a:cubicBezTo>
                    <a:pt x="3707" y="4510"/>
                    <a:pt x="11112" y="-1"/>
                    <a:pt x="19193" y="0"/>
                  </a:cubicBezTo>
                  <a:cubicBezTo>
                    <a:pt x="31122" y="0"/>
                    <a:pt x="40793" y="9670"/>
                    <a:pt x="40793" y="21600"/>
                  </a:cubicBezTo>
                  <a:cubicBezTo>
                    <a:pt x="40793" y="33529"/>
                    <a:pt x="31122" y="43200"/>
                    <a:pt x="19193" y="43200"/>
                  </a:cubicBezTo>
                  <a:cubicBezTo>
                    <a:pt x="14867" y="43200"/>
                    <a:pt x="10641" y="41901"/>
                    <a:pt x="7062" y="39471"/>
                  </a:cubicBezTo>
                  <a:lnTo>
                    <a:pt x="19193"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58" name="Rectangle 66"/>
            <p:cNvSpPr>
              <a:spLocks noChangeArrowheads="1"/>
            </p:cNvSpPr>
            <p:nvPr/>
          </p:nvSpPr>
          <p:spPr bwMode="auto">
            <a:xfrm>
              <a:off x="515" y="3016"/>
              <a:ext cx="541" cy="294"/>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1600">
                  <a:solidFill>
                    <a:schemeClr val="tx1"/>
                  </a:solidFill>
                  <a:effectLst/>
                  <a:latin typeface="Arial" charset="0"/>
                </a:rPr>
                <a:t>Relay</a:t>
              </a:r>
            </a:p>
          </p:txBody>
        </p:sp>
        <p:sp>
          <p:nvSpPr>
            <p:cNvPr id="443459" name="Line 67"/>
            <p:cNvSpPr>
              <a:spLocks noChangeShapeType="1"/>
            </p:cNvSpPr>
            <p:nvPr/>
          </p:nvSpPr>
          <p:spPr bwMode="auto">
            <a:xfrm flipH="1">
              <a:off x="571" y="3052"/>
              <a:ext cx="11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60" name="Arc 68"/>
            <p:cNvSpPr>
              <a:spLocks/>
            </p:cNvSpPr>
            <p:nvPr/>
          </p:nvSpPr>
          <p:spPr bwMode="auto">
            <a:xfrm>
              <a:off x="587" y="3023"/>
              <a:ext cx="47" cy="31"/>
            </a:xfrm>
            <a:custGeom>
              <a:avLst/>
              <a:gdLst>
                <a:gd name="G0" fmla="+- 21600 0 0"/>
                <a:gd name="G1" fmla="+- 13365 0 0"/>
                <a:gd name="G2" fmla="+- 21600 0 0"/>
                <a:gd name="T0" fmla="*/ 41348 w 41348"/>
                <a:gd name="T1" fmla="*/ 22116 h 34965"/>
                <a:gd name="T2" fmla="*/ 4631 w 41348"/>
                <a:gd name="T3" fmla="*/ 0 h 34965"/>
                <a:gd name="T4" fmla="*/ 21600 w 41348"/>
                <a:gd name="T5" fmla="*/ 13365 h 34965"/>
              </a:gdLst>
              <a:ahLst/>
              <a:cxnLst>
                <a:cxn ang="0">
                  <a:pos x="T0" y="T1"/>
                </a:cxn>
                <a:cxn ang="0">
                  <a:pos x="T2" y="T3"/>
                </a:cxn>
                <a:cxn ang="0">
                  <a:pos x="T4" y="T5"/>
                </a:cxn>
              </a:cxnLst>
              <a:rect l="0" t="0" r="r" b="b"/>
              <a:pathLst>
                <a:path w="41348" h="34965" fill="none" extrusionOk="0">
                  <a:moveTo>
                    <a:pt x="41347" y="22115"/>
                  </a:moveTo>
                  <a:cubicBezTo>
                    <a:pt x="37886" y="29927"/>
                    <a:pt x="30144" y="34964"/>
                    <a:pt x="21600" y="34965"/>
                  </a:cubicBezTo>
                  <a:cubicBezTo>
                    <a:pt x="9670" y="34965"/>
                    <a:pt x="0" y="25294"/>
                    <a:pt x="0" y="13365"/>
                  </a:cubicBezTo>
                  <a:cubicBezTo>
                    <a:pt x="-1" y="8516"/>
                    <a:pt x="1631" y="3809"/>
                    <a:pt x="4631" y="0"/>
                  </a:cubicBezTo>
                </a:path>
                <a:path w="41348" h="34965" stroke="0" extrusionOk="0">
                  <a:moveTo>
                    <a:pt x="41347" y="22115"/>
                  </a:moveTo>
                  <a:cubicBezTo>
                    <a:pt x="37886" y="29927"/>
                    <a:pt x="30144" y="34964"/>
                    <a:pt x="21600" y="34965"/>
                  </a:cubicBezTo>
                  <a:cubicBezTo>
                    <a:pt x="9670" y="34965"/>
                    <a:pt x="0" y="25294"/>
                    <a:pt x="0" y="13365"/>
                  </a:cubicBezTo>
                  <a:cubicBezTo>
                    <a:pt x="-1" y="8516"/>
                    <a:pt x="1631" y="3809"/>
                    <a:pt x="4631" y="0"/>
                  </a:cubicBezTo>
                  <a:lnTo>
                    <a:pt x="21600" y="13365"/>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3583" name="Group 191"/>
          <p:cNvGrpSpPr>
            <a:grpSpLocks/>
          </p:cNvGrpSpPr>
          <p:nvPr/>
        </p:nvGrpSpPr>
        <p:grpSpPr bwMode="auto">
          <a:xfrm>
            <a:off x="2133600" y="5461000"/>
            <a:ext cx="1874838" cy="923925"/>
            <a:chOff x="1344" y="3440"/>
            <a:chExt cx="1181" cy="582"/>
          </a:xfrm>
        </p:grpSpPr>
        <p:sp>
          <p:nvSpPr>
            <p:cNvPr id="443463" name="Rectangle 71"/>
            <p:cNvSpPr>
              <a:spLocks noChangeArrowheads="1"/>
            </p:cNvSpPr>
            <p:nvPr/>
          </p:nvSpPr>
          <p:spPr bwMode="auto">
            <a:xfrm>
              <a:off x="1344" y="3440"/>
              <a:ext cx="1181" cy="581"/>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64" name="Rectangle 72"/>
            <p:cNvSpPr>
              <a:spLocks noChangeArrowheads="1"/>
            </p:cNvSpPr>
            <p:nvPr/>
          </p:nvSpPr>
          <p:spPr bwMode="auto">
            <a:xfrm>
              <a:off x="1365" y="3841"/>
              <a:ext cx="494" cy="181"/>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lnSpc>
                  <a:spcPct val="80000"/>
                </a:lnSpc>
              </a:pPr>
              <a:r>
                <a:rPr lang="en-US" altLang="en-US" sz="1600">
                  <a:solidFill>
                    <a:schemeClr val="tx1"/>
                  </a:solidFill>
                  <a:effectLst/>
                  <a:latin typeface="Arial" charset="0"/>
                </a:rPr>
                <a:t>Crew</a:t>
              </a:r>
            </a:p>
          </p:txBody>
        </p:sp>
        <p:sp>
          <p:nvSpPr>
            <p:cNvPr id="443466" name="Oval 74"/>
            <p:cNvSpPr>
              <a:spLocks noChangeArrowheads="1"/>
            </p:cNvSpPr>
            <p:nvPr/>
          </p:nvSpPr>
          <p:spPr bwMode="auto">
            <a:xfrm>
              <a:off x="1856" y="3533"/>
              <a:ext cx="91" cy="6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67" name="Freeform 75"/>
            <p:cNvSpPr>
              <a:spLocks/>
            </p:cNvSpPr>
            <p:nvPr/>
          </p:nvSpPr>
          <p:spPr bwMode="auto">
            <a:xfrm>
              <a:off x="1901" y="3587"/>
              <a:ext cx="124" cy="110"/>
            </a:xfrm>
            <a:custGeom>
              <a:avLst/>
              <a:gdLst>
                <a:gd name="T0" fmla="*/ 95 w 160"/>
                <a:gd name="T1" fmla="*/ 0 h 200"/>
                <a:gd name="T2" fmla="*/ 0 w 160"/>
                <a:gd name="T3" fmla="*/ 119 h 200"/>
                <a:gd name="T4" fmla="*/ 127 w 160"/>
                <a:gd name="T5" fmla="*/ 199 h 200"/>
                <a:gd name="T6" fmla="*/ 159 w 160"/>
                <a:gd name="T7" fmla="*/ 139 h 200"/>
                <a:gd name="T8" fmla="*/ 95 w 160"/>
                <a:gd name="T9" fmla="*/ 0 h 200"/>
              </a:gdLst>
              <a:ahLst/>
              <a:cxnLst>
                <a:cxn ang="0">
                  <a:pos x="T0" y="T1"/>
                </a:cxn>
                <a:cxn ang="0">
                  <a:pos x="T2" y="T3"/>
                </a:cxn>
                <a:cxn ang="0">
                  <a:pos x="T4" y="T5"/>
                </a:cxn>
                <a:cxn ang="0">
                  <a:pos x="T6" y="T7"/>
                </a:cxn>
                <a:cxn ang="0">
                  <a:pos x="T8" y="T9"/>
                </a:cxn>
              </a:cxnLst>
              <a:rect l="0" t="0" r="r" b="b"/>
              <a:pathLst>
                <a:path w="160" h="200">
                  <a:moveTo>
                    <a:pt x="95" y="0"/>
                  </a:moveTo>
                  <a:lnTo>
                    <a:pt x="0" y="119"/>
                  </a:lnTo>
                  <a:lnTo>
                    <a:pt x="127" y="199"/>
                  </a:lnTo>
                  <a:lnTo>
                    <a:pt x="159" y="139"/>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68" name="Freeform 76"/>
            <p:cNvSpPr>
              <a:spLocks/>
            </p:cNvSpPr>
            <p:nvPr/>
          </p:nvSpPr>
          <p:spPr bwMode="auto">
            <a:xfrm>
              <a:off x="1970" y="3630"/>
              <a:ext cx="410" cy="175"/>
            </a:xfrm>
            <a:custGeom>
              <a:avLst/>
              <a:gdLst>
                <a:gd name="T0" fmla="*/ 515 w 531"/>
                <a:gd name="T1" fmla="*/ 315 h 316"/>
                <a:gd name="T2" fmla="*/ 530 w 531"/>
                <a:gd name="T3" fmla="*/ 237 h 316"/>
                <a:gd name="T4" fmla="*/ 373 w 531"/>
                <a:gd name="T5" fmla="*/ 158 h 316"/>
                <a:gd name="T6" fmla="*/ 332 w 531"/>
                <a:gd name="T7" fmla="*/ 158 h 316"/>
                <a:gd name="T8" fmla="*/ 4 w 531"/>
                <a:gd name="T9" fmla="*/ 0 h 316"/>
                <a:gd name="T10" fmla="*/ 0 w 531"/>
                <a:gd name="T11" fmla="*/ 20 h 316"/>
                <a:gd name="T12" fmla="*/ 326 w 531"/>
                <a:gd name="T13" fmla="*/ 182 h 316"/>
                <a:gd name="T14" fmla="*/ 357 w 531"/>
                <a:gd name="T15" fmla="*/ 225 h 316"/>
                <a:gd name="T16" fmla="*/ 515 w 531"/>
                <a:gd name="T17"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316">
                  <a:moveTo>
                    <a:pt x="515" y="315"/>
                  </a:moveTo>
                  <a:lnTo>
                    <a:pt x="530" y="237"/>
                  </a:lnTo>
                  <a:lnTo>
                    <a:pt x="373" y="158"/>
                  </a:lnTo>
                  <a:lnTo>
                    <a:pt x="332" y="158"/>
                  </a:lnTo>
                  <a:lnTo>
                    <a:pt x="4" y="0"/>
                  </a:lnTo>
                  <a:lnTo>
                    <a:pt x="0" y="20"/>
                  </a:lnTo>
                  <a:lnTo>
                    <a:pt x="326" y="182"/>
                  </a:lnTo>
                  <a:lnTo>
                    <a:pt x="357" y="225"/>
                  </a:lnTo>
                  <a:lnTo>
                    <a:pt x="515" y="315"/>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69" name="Oval 77"/>
            <p:cNvSpPr>
              <a:spLocks noChangeArrowheads="1"/>
            </p:cNvSpPr>
            <p:nvPr/>
          </p:nvSpPr>
          <p:spPr bwMode="auto">
            <a:xfrm>
              <a:off x="1811" y="3565"/>
              <a:ext cx="89" cy="6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70" name="Freeform 78"/>
            <p:cNvSpPr>
              <a:spLocks/>
            </p:cNvSpPr>
            <p:nvPr/>
          </p:nvSpPr>
          <p:spPr bwMode="auto">
            <a:xfrm>
              <a:off x="1853" y="3619"/>
              <a:ext cx="124" cy="111"/>
            </a:xfrm>
            <a:custGeom>
              <a:avLst/>
              <a:gdLst>
                <a:gd name="T0" fmla="*/ 95 w 160"/>
                <a:gd name="T1" fmla="*/ 0 h 201"/>
                <a:gd name="T2" fmla="*/ 0 w 160"/>
                <a:gd name="T3" fmla="*/ 120 h 201"/>
                <a:gd name="T4" fmla="*/ 127 w 160"/>
                <a:gd name="T5" fmla="*/ 200 h 201"/>
                <a:gd name="T6" fmla="*/ 159 w 160"/>
                <a:gd name="T7" fmla="*/ 140 h 201"/>
                <a:gd name="T8" fmla="*/ 95 w 160"/>
                <a:gd name="T9" fmla="*/ 0 h 201"/>
              </a:gdLst>
              <a:ahLst/>
              <a:cxnLst>
                <a:cxn ang="0">
                  <a:pos x="T0" y="T1"/>
                </a:cxn>
                <a:cxn ang="0">
                  <a:pos x="T2" y="T3"/>
                </a:cxn>
                <a:cxn ang="0">
                  <a:pos x="T4" y="T5"/>
                </a:cxn>
                <a:cxn ang="0">
                  <a:pos x="T6" y="T7"/>
                </a:cxn>
                <a:cxn ang="0">
                  <a:pos x="T8" y="T9"/>
                </a:cxn>
              </a:cxnLst>
              <a:rect l="0" t="0" r="r" b="b"/>
              <a:pathLst>
                <a:path w="160" h="201">
                  <a:moveTo>
                    <a:pt x="95" y="0"/>
                  </a:moveTo>
                  <a:lnTo>
                    <a:pt x="0" y="120"/>
                  </a:lnTo>
                  <a:lnTo>
                    <a:pt x="127" y="200"/>
                  </a:lnTo>
                  <a:lnTo>
                    <a:pt x="159" y="140"/>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1" name="Freeform 79"/>
            <p:cNvSpPr>
              <a:spLocks/>
            </p:cNvSpPr>
            <p:nvPr/>
          </p:nvSpPr>
          <p:spPr bwMode="auto">
            <a:xfrm>
              <a:off x="1922" y="3662"/>
              <a:ext cx="412" cy="176"/>
            </a:xfrm>
            <a:custGeom>
              <a:avLst/>
              <a:gdLst>
                <a:gd name="T0" fmla="*/ 517 w 533"/>
                <a:gd name="T1" fmla="*/ 316 h 317"/>
                <a:gd name="T2" fmla="*/ 532 w 533"/>
                <a:gd name="T3" fmla="*/ 238 h 317"/>
                <a:gd name="T4" fmla="*/ 375 w 533"/>
                <a:gd name="T5" fmla="*/ 158 h 317"/>
                <a:gd name="T6" fmla="*/ 334 w 533"/>
                <a:gd name="T7" fmla="*/ 158 h 317"/>
                <a:gd name="T8" fmla="*/ 4 w 533"/>
                <a:gd name="T9" fmla="*/ 0 h 317"/>
                <a:gd name="T10" fmla="*/ 0 w 533"/>
                <a:gd name="T11" fmla="*/ 20 h 317"/>
                <a:gd name="T12" fmla="*/ 327 w 533"/>
                <a:gd name="T13" fmla="*/ 182 h 317"/>
                <a:gd name="T14" fmla="*/ 358 w 533"/>
                <a:gd name="T15" fmla="*/ 226 h 317"/>
                <a:gd name="T16" fmla="*/ 517 w 533"/>
                <a:gd name="T17"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317">
                  <a:moveTo>
                    <a:pt x="517" y="316"/>
                  </a:moveTo>
                  <a:lnTo>
                    <a:pt x="532" y="238"/>
                  </a:lnTo>
                  <a:lnTo>
                    <a:pt x="375" y="158"/>
                  </a:lnTo>
                  <a:lnTo>
                    <a:pt x="334" y="158"/>
                  </a:lnTo>
                  <a:lnTo>
                    <a:pt x="4" y="0"/>
                  </a:lnTo>
                  <a:lnTo>
                    <a:pt x="0" y="20"/>
                  </a:lnTo>
                  <a:lnTo>
                    <a:pt x="327" y="182"/>
                  </a:lnTo>
                  <a:lnTo>
                    <a:pt x="358" y="226"/>
                  </a:lnTo>
                  <a:lnTo>
                    <a:pt x="517" y="316"/>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2" name="Oval 80"/>
            <p:cNvSpPr>
              <a:spLocks noChangeArrowheads="1"/>
            </p:cNvSpPr>
            <p:nvPr/>
          </p:nvSpPr>
          <p:spPr bwMode="auto">
            <a:xfrm>
              <a:off x="1762" y="3598"/>
              <a:ext cx="90" cy="6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73" name="Freeform 81"/>
            <p:cNvSpPr>
              <a:spLocks/>
            </p:cNvSpPr>
            <p:nvPr/>
          </p:nvSpPr>
          <p:spPr bwMode="auto">
            <a:xfrm>
              <a:off x="1805" y="3651"/>
              <a:ext cx="125" cy="110"/>
            </a:xfrm>
            <a:custGeom>
              <a:avLst/>
              <a:gdLst>
                <a:gd name="T0" fmla="*/ 96 w 161"/>
                <a:gd name="T1" fmla="*/ 0 h 198"/>
                <a:gd name="T2" fmla="*/ 0 w 161"/>
                <a:gd name="T3" fmla="*/ 118 h 198"/>
                <a:gd name="T4" fmla="*/ 128 w 161"/>
                <a:gd name="T5" fmla="*/ 197 h 198"/>
                <a:gd name="T6" fmla="*/ 160 w 161"/>
                <a:gd name="T7" fmla="*/ 138 h 198"/>
                <a:gd name="T8" fmla="*/ 96 w 161"/>
                <a:gd name="T9" fmla="*/ 0 h 198"/>
              </a:gdLst>
              <a:ahLst/>
              <a:cxnLst>
                <a:cxn ang="0">
                  <a:pos x="T0" y="T1"/>
                </a:cxn>
                <a:cxn ang="0">
                  <a:pos x="T2" y="T3"/>
                </a:cxn>
                <a:cxn ang="0">
                  <a:pos x="T4" y="T5"/>
                </a:cxn>
                <a:cxn ang="0">
                  <a:pos x="T6" y="T7"/>
                </a:cxn>
                <a:cxn ang="0">
                  <a:pos x="T8" y="T9"/>
                </a:cxn>
              </a:cxnLst>
              <a:rect l="0" t="0" r="r" b="b"/>
              <a:pathLst>
                <a:path w="161" h="198">
                  <a:moveTo>
                    <a:pt x="96" y="0"/>
                  </a:moveTo>
                  <a:lnTo>
                    <a:pt x="0" y="118"/>
                  </a:lnTo>
                  <a:lnTo>
                    <a:pt x="128" y="197"/>
                  </a:lnTo>
                  <a:lnTo>
                    <a:pt x="160" y="138"/>
                  </a:lnTo>
                  <a:lnTo>
                    <a:pt x="96"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4" name="Freeform 82"/>
            <p:cNvSpPr>
              <a:spLocks/>
            </p:cNvSpPr>
            <p:nvPr/>
          </p:nvSpPr>
          <p:spPr bwMode="auto">
            <a:xfrm>
              <a:off x="1875" y="3695"/>
              <a:ext cx="410" cy="175"/>
            </a:xfrm>
            <a:custGeom>
              <a:avLst/>
              <a:gdLst>
                <a:gd name="T0" fmla="*/ 515 w 531"/>
                <a:gd name="T1" fmla="*/ 317 h 318"/>
                <a:gd name="T2" fmla="*/ 530 w 531"/>
                <a:gd name="T3" fmla="*/ 238 h 318"/>
                <a:gd name="T4" fmla="*/ 373 w 531"/>
                <a:gd name="T5" fmla="*/ 159 h 318"/>
                <a:gd name="T6" fmla="*/ 332 w 531"/>
                <a:gd name="T7" fmla="*/ 159 h 318"/>
                <a:gd name="T8" fmla="*/ 4 w 531"/>
                <a:gd name="T9" fmla="*/ 0 h 318"/>
                <a:gd name="T10" fmla="*/ 0 w 531"/>
                <a:gd name="T11" fmla="*/ 20 h 318"/>
                <a:gd name="T12" fmla="*/ 326 w 531"/>
                <a:gd name="T13" fmla="*/ 183 h 318"/>
                <a:gd name="T14" fmla="*/ 357 w 531"/>
                <a:gd name="T15" fmla="*/ 227 h 318"/>
                <a:gd name="T16" fmla="*/ 515 w 531"/>
                <a:gd name="T17"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318">
                  <a:moveTo>
                    <a:pt x="515" y="317"/>
                  </a:moveTo>
                  <a:lnTo>
                    <a:pt x="530" y="238"/>
                  </a:lnTo>
                  <a:lnTo>
                    <a:pt x="373" y="159"/>
                  </a:lnTo>
                  <a:lnTo>
                    <a:pt x="332" y="159"/>
                  </a:lnTo>
                  <a:lnTo>
                    <a:pt x="4" y="0"/>
                  </a:lnTo>
                  <a:lnTo>
                    <a:pt x="0" y="20"/>
                  </a:lnTo>
                  <a:lnTo>
                    <a:pt x="326" y="183"/>
                  </a:lnTo>
                  <a:lnTo>
                    <a:pt x="357" y="227"/>
                  </a:lnTo>
                  <a:lnTo>
                    <a:pt x="515" y="317"/>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5" name="Oval 83"/>
            <p:cNvSpPr>
              <a:spLocks noChangeArrowheads="1"/>
            </p:cNvSpPr>
            <p:nvPr/>
          </p:nvSpPr>
          <p:spPr bwMode="auto">
            <a:xfrm>
              <a:off x="1715" y="3630"/>
              <a:ext cx="89" cy="6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76" name="Freeform 84"/>
            <p:cNvSpPr>
              <a:spLocks/>
            </p:cNvSpPr>
            <p:nvPr/>
          </p:nvSpPr>
          <p:spPr bwMode="auto">
            <a:xfrm>
              <a:off x="1759" y="3684"/>
              <a:ext cx="124" cy="110"/>
            </a:xfrm>
            <a:custGeom>
              <a:avLst/>
              <a:gdLst>
                <a:gd name="T0" fmla="*/ 95 w 160"/>
                <a:gd name="T1" fmla="*/ 0 h 198"/>
                <a:gd name="T2" fmla="*/ 0 w 160"/>
                <a:gd name="T3" fmla="*/ 118 h 198"/>
                <a:gd name="T4" fmla="*/ 127 w 160"/>
                <a:gd name="T5" fmla="*/ 197 h 198"/>
                <a:gd name="T6" fmla="*/ 159 w 160"/>
                <a:gd name="T7" fmla="*/ 138 h 198"/>
                <a:gd name="T8" fmla="*/ 95 w 160"/>
                <a:gd name="T9" fmla="*/ 0 h 198"/>
              </a:gdLst>
              <a:ahLst/>
              <a:cxnLst>
                <a:cxn ang="0">
                  <a:pos x="T0" y="T1"/>
                </a:cxn>
                <a:cxn ang="0">
                  <a:pos x="T2" y="T3"/>
                </a:cxn>
                <a:cxn ang="0">
                  <a:pos x="T4" y="T5"/>
                </a:cxn>
                <a:cxn ang="0">
                  <a:pos x="T6" y="T7"/>
                </a:cxn>
                <a:cxn ang="0">
                  <a:pos x="T8" y="T9"/>
                </a:cxn>
              </a:cxnLst>
              <a:rect l="0" t="0" r="r" b="b"/>
              <a:pathLst>
                <a:path w="160" h="198">
                  <a:moveTo>
                    <a:pt x="95" y="0"/>
                  </a:moveTo>
                  <a:lnTo>
                    <a:pt x="0" y="118"/>
                  </a:lnTo>
                  <a:lnTo>
                    <a:pt x="127" y="197"/>
                  </a:lnTo>
                  <a:lnTo>
                    <a:pt x="159" y="138"/>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7" name="Freeform 85"/>
            <p:cNvSpPr>
              <a:spLocks/>
            </p:cNvSpPr>
            <p:nvPr/>
          </p:nvSpPr>
          <p:spPr bwMode="auto">
            <a:xfrm>
              <a:off x="1826" y="3728"/>
              <a:ext cx="414" cy="176"/>
            </a:xfrm>
            <a:custGeom>
              <a:avLst/>
              <a:gdLst>
                <a:gd name="T0" fmla="*/ 519 w 535"/>
                <a:gd name="T1" fmla="*/ 317 h 318"/>
                <a:gd name="T2" fmla="*/ 534 w 535"/>
                <a:gd name="T3" fmla="*/ 238 h 318"/>
                <a:gd name="T4" fmla="*/ 376 w 535"/>
                <a:gd name="T5" fmla="*/ 159 h 318"/>
                <a:gd name="T6" fmla="*/ 335 w 535"/>
                <a:gd name="T7" fmla="*/ 159 h 318"/>
                <a:gd name="T8" fmla="*/ 4 w 535"/>
                <a:gd name="T9" fmla="*/ 0 h 318"/>
                <a:gd name="T10" fmla="*/ 0 w 535"/>
                <a:gd name="T11" fmla="*/ 20 h 318"/>
                <a:gd name="T12" fmla="*/ 328 w 535"/>
                <a:gd name="T13" fmla="*/ 183 h 318"/>
                <a:gd name="T14" fmla="*/ 359 w 535"/>
                <a:gd name="T15" fmla="*/ 227 h 318"/>
                <a:gd name="T16" fmla="*/ 519 w 535"/>
                <a:gd name="T17"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318">
                  <a:moveTo>
                    <a:pt x="519" y="317"/>
                  </a:moveTo>
                  <a:lnTo>
                    <a:pt x="534" y="238"/>
                  </a:lnTo>
                  <a:lnTo>
                    <a:pt x="376" y="159"/>
                  </a:lnTo>
                  <a:lnTo>
                    <a:pt x="335" y="159"/>
                  </a:lnTo>
                  <a:lnTo>
                    <a:pt x="4" y="0"/>
                  </a:lnTo>
                  <a:lnTo>
                    <a:pt x="0" y="20"/>
                  </a:lnTo>
                  <a:lnTo>
                    <a:pt x="328" y="183"/>
                  </a:lnTo>
                  <a:lnTo>
                    <a:pt x="359" y="227"/>
                  </a:lnTo>
                  <a:lnTo>
                    <a:pt x="519" y="317"/>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478" name="Oval 86"/>
            <p:cNvSpPr>
              <a:spLocks noChangeArrowheads="1"/>
            </p:cNvSpPr>
            <p:nvPr/>
          </p:nvSpPr>
          <p:spPr bwMode="auto">
            <a:xfrm>
              <a:off x="2205" y="3463"/>
              <a:ext cx="92" cy="6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3479" name="Group 87"/>
            <p:cNvGrpSpPr>
              <a:grpSpLocks/>
            </p:cNvGrpSpPr>
            <p:nvPr/>
          </p:nvGrpSpPr>
          <p:grpSpPr bwMode="auto">
            <a:xfrm>
              <a:off x="2074" y="3524"/>
              <a:ext cx="127" cy="68"/>
              <a:chOff x="1332" y="3324"/>
              <a:chExt cx="165" cy="123"/>
            </a:xfrm>
          </p:grpSpPr>
          <p:sp>
            <p:nvSpPr>
              <p:cNvPr id="443480" name="Oval 88"/>
              <p:cNvSpPr>
                <a:spLocks noChangeArrowheads="1"/>
              </p:cNvSpPr>
              <p:nvPr/>
            </p:nvSpPr>
            <p:spPr bwMode="auto">
              <a:xfrm rot="20940000">
                <a:off x="1332" y="3350"/>
                <a:ext cx="77" cy="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81" name="Line 89"/>
              <p:cNvSpPr>
                <a:spLocks noChangeShapeType="1"/>
              </p:cNvSpPr>
              <p:nvPr/>
            </p:nvSpPr>
            <p:spPr bwMode="auto">
              <a:xfrm flipH="1">
                <a:off x="1353" y="3333"/>
                <a:ext cx="101"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82" name="Line 90"/>
              <p:cNvSpPr>
                <a:spLocks noChangeShapeType="1"/>
              </p:cNvSpPr>
              <p:nvPr/>
            </p:nvSpPr>
            <p:spPr bwMode="auto">
              <a:xfrm flipH="1">
                <a:off x="1411" y="3375"/>
                <a:ext cx="79"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483" name="Arc 91"/>
              <p:cNvSpPr>
                <a:spLocks/>
              </p:cNvSpPr>
              <p:nvPr/>
            </p:nvSpPr>
            <p:spPr bwMode="auto">
              <a:xfrm rot="20940000">
                <a:off x="1468" y="3324"/>
                <a:ext cx="29" cy="51"/>
              </a:xfrm>
              <a:custGeom>
                <a:avLst/>
                <a:gdLst>
                  <a:gd name="G0" fmla="+- 771 0 0"/>
                  <a:gd name="G1" fmla="+- 21600 0 0"/>
                  <a:gd name="G2" fmla="+- 21600 0 0"/>
                  <a:gd name="T0" fmla="*/ 0 w 22371"/>
                  <a:gd name="T1" fmla="*/ 14 h 37753"/>
                  <a:gd name="T2" fmla="*/ 15111 w 22371"/>
                  <a:gd name="T3" fmla="*/ 37753 h 37753"/>
                  <a:gd name="T4" fmla="*/ 771 w 22371"/>
                  <a:gd name="T5" fmla="*/ 21600 h 37753"/>
                </a:gdLst>
                <a:ahLst/>
                <a:cxnLst>
                  <a:cxn ang="0">
                    <a:pos x="T0" y="T1"/>
                  </a:cxn>
                  <a:cxn ang="0">
                    <a:pos x="T2" y="T3"/>
                  </a:cxn>
                  <a:cxn ang="0">
                    <a:pos x="T4" y="T5"/>
                  </a:cxn>
                </a:cxnLst>
                <a:rect l="0" t="0" r="r" b="b"/>
                <a:pathLst>
                  <a:path w="22371" h="37753" fill="none" extrusionOk="0">
                    <a:moveTo>
                      <a:pt x="-1" y="13"/>
                    </a:moveTo>
                    <a:cubicBezTo>
                      <a:pt x="256" y="4"/>
                      <a:pt x="513" y="-1"/>
                      <a:pt x="771" y="0"/>
                    </a:cubicBezTo>
                    <a:cubicBezTo>
                      <a:pt x="12700" y="0"/>
                      <a:pt x="22371" y="9670"/>
                      <a:pt x="22371" y="21600"/>
                    </a:cubicBezTo>
                    <a:cubicBezTo>
                      <a:pt x="22371" y="27774"/>
                      <a:pt x="19728" y="33653"/>
                      <a:pt x="15111" y="37753"/>
                    </a:cubicBezTo>
                  </a:path>
                  <a:path w="22371" h="37753" stroke="0" extrusionOk="0">
                    <a:moveTo>
                      <a:pt x="-1" y="13"/>
                    </a:moveTo>
                    <a:cubicBezTo>
                      <a:pt x="256" y="4"/>
                      <a:pt x="513" y="-1"/>
                      <a:pt x="771" y="0"/>
                    </a:cubicBezTo>
                    <a:cubicBezTo>
                      <a:pt x="12700" y="0"/>
                      <a:pt x="22371" y="9670"/>
                      <a:pt x="22371" y="21600"/>
                    </a:cubicBezTo>
                    <a:cubicBezTo>
                      <a:pt x="22371" y="27774"/>
                      <a:pt x="19728" y="33653"/>
                      <a:pt x="15111" y="37753"/>
                    </a:cubicBezTo>
                    <a:lnTo>
                      <a:pt x="771"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3484" name="Freeform 92"/>
            <p:cNvSpPr>
              <a:spLocks/>
            </p:cNvSpPr>
            <p:nvPr/>
          </p:nvSpPr>
          <p:spPr bwMode="auto">
            <a:xfrm>
              <a:off x="2192" y="3552"/>
              <a:ext cx="113" cy="72"/>
            </a:xfrm>
            <a:custGeom>
              <a:avLst/>
              <a:gdLst>
                <a:gd name="T0" fmla="*/ 146 w 147"/>
                <a:gd name="T1" fmla="*/ 0 h 130"/>
                <a:gd name="T2" fmla="*/ 142 w 147"/>
                <a:gd name="T3" fmla="*/ 15 h 130"/>
                <a:gd name="T4" fmla="*/ 138 w 147"/>
                <a:gd name="T5" fmla="*/ 65 h 130"/>
                <a:gd name="T6" fmla="*/ 98 w 147"/>
                <a:gd name="T7" fmla="*/ 129 h 130"/>
                <a:gd name="T8" fmla="*/ 0 w 147"/>
                <a:gd name="T9" fmla="*/ 36 h 130"/>
              </a:gdLst>
              <a:ahLst/>
              <a:cxnLst>
                <a:cxn ang="0">
                  <a:pos x="T0" y="T1"/>
                </a:cxn>
                <a:cxn ang="0">
                  <a:pos x="T2" y="T3"/>
                </a:cxn>
                <a:cxn ang="0">
                  <a:pos x="T4" y="T5"/>
                </a:cxn>
                <a:cxn ang="0">
                  <a:pos x="T6" y="T7"/>
                </a:cxn>
                <a:cxn ang="0">
                  <a:pos x="T8" y="T9"/>
                </a:cxn>
              </a:cxnLst>
              <a:rect l="0" t="0" r="r" b="b"/>
              <a:pathLst>
                <a:path w="147" h="130">
                  <a:moveTo>
                    <a:pt x="146" y="0"/>
                  </a:moveTo>
                  <a:lnTo>
                    <a:pt x="142" y="15"/>
                  </a:lnTo>
                  <a:lnTo>
                    <a:pt x="138" y="65"/>
                  </a:lnTo>
                  <a:lnTo>
                    <a:pt x="98" y="129"/>
                  </a:lnTo>
                  <a:lnTo>
                    <a:pt x="0" y="36"/>
                  </a:lnTo>
                </a:path>
              </a:pathLst>
            </a:custGeom>
            <a:solidFill>
              <a:schemeClr val="bg1"/>
            </a:solidFill>
            <a:ln w="762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532" name="Line 140"/>
            <p:cNvSpPr>
              <a:spLocks noChangeShapeType="1"/>
            </p:cNvSpPr>
            <p:nvPr/>
          </p:nvSpPr>
          <p:spPr bwMode="auto">
            <a:xfrm>
              <a:off x="1412" y="3839"/>
              <a:ext cx="102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3578" name="Line 186"/>
          <p:cNvSpPr>
            <a:spLocks noChangeShapeType="1"/>
          </p:cNvSpPr>
          <p:nvPr/>
        </p:nvSpPr>
        <p:spPr bwMode="auto">
          <a:xfrm flipH="1">
            <a:off x="850900" y="1358900"/>
            <a:ext cx="0" cy="47625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579" name="Rectangle 187"/>
          <p:cNvSpPr>
            <a:spLocks noChangeArrowheads="1"/>
          </p:cNvSpPr>
          <p:nvPr/>
        </p:nvSpPr>
        <p:spPr bwMode="auto">
          <a:xfrm>
            <a:off x="406400" y="6135688"/>
            <a:ext cx="935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u="sng">
                <a:solidFill>
                  <a:schemeClr val="tx1"/>
                </a:solidFill>
                <a:effectLst/>
              </a:rPr>
              <a:t>High</a:t>
            </a:r>
          </a:p>
        </p:txBody>
      </p:sp>
      <p:sp>
        <p:nvSpPr>
          <p:cNvPr id="443580" name="Rectangle 188"/>
          <p:cNvSpPr>
            <a:spLocks noChangeArrowheads="1"/>
          </p:cNvSpPr>
          <p:nvPr/>
        </p:nvSpPr>
        <p:spPr bwMode="auto">
          <a:xfrm>
            <a:off x="393700" y="801688"/>
            <a:ext cx="855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u="sng">
                <a:solidFill>
                  <a:schemeClr val="tx1"/>
                </a:solidFill>
                <a:effectLst/>
              </a:rPr>
              <a:t>Low</a:t>
            </a:r>
          </a:p>
        </p:txBody>
      </p:sp>
      <p:sp>
        <p:nvSpPr>
          <p:cNvPr id="443581" name="Rectangle 189"/>
          <p:cNvSpPr>
            <a:spLocks noChangeArrowheads="1"/>
          </p:cNvSpPr>
          <p:nvPr/>
        </p:nvSpPr>
        <p:spPr bwMode="auto">
          <a:xfrm>
            <a:off x="165100" y="2808288"/>
            <a:ext cx="1960563" cy="1187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dirty="0">
                <a:solidFill>
                  <a:schemeClr val="tx1"/>
                </a:solidFill>
                <a:effectLst/>
              </a:rPr>
              <a:t>Degree of</a:t>
            </a:r>
          </a:p>
          <a:p>
            <a:pPr algn="l"/>
            <a:r>
              <a:rPr lang="en-US" altLang="en-US" sz="2400" dirty="0">
                <a:solidFill>
                  <a:schemeClr val="tx1"/>
                </a:solidFill>
                <a:effectLst/>
              </a:rPr>
              <a:t>Collaborative</a:t>
            </a:r>
          </a:p>
          <a:p>
            <a:pPr algn="l"/>
            <a:r>
              <a:rPr lang="en-US" altLang="en-US" sz="2400" dirty="0">
                <a:solidFill>
                  <a:schemeClr val="tx1"/>
                </a:solidFill>
                <a:effectLst/>
              </a:rPr>
              <a:t>Effort</a:t>
            </a:r>
          </a:p>
        </p:txBody>
      </p:sp>
      <p:sp>
        <p:nvSpPr>
          <p:cNvPr id="97" name="Title 1"/>
          <p:cNvSpPr>
            <a:spLocks noGrp="1"/>
          </p:cNvSpPr>
          <p:nvPr>
            <p:ph type="title"/>
          </p:nvPr>
        </p:nvSpPr>
        <p:spPr>
          <a:xfrm>
            <a:off x="192809" y="35560"/>
            <a:ext cx="8951191" cy="1025684"/>
          </a:xfrm>
        </p:spPr>
        <p:txBody>
          <a:bodyPr/>
          <a:lstStyle/>
          <a:p>
            <a:pPr algn="ctr"/>
            <a:r>
              <a:rPr lang="en-US" sz="3600" dirty="0" smtClean="0">
                <a:solidFill>
                  <a:schemeClr val="tx2"/>
                </a:solidFill>
              </a:rPr>
              <a:t>Multiple levels of Collaboration Capability</a:t>
            </a:r>
            <a:br>
              <a:rPr lang="en-US" sz="3600" dirty="0" smtClean="0">
                <a:solidFill>
                  <a:schemeClr val="tx2"/>
                </a:solidFill>
              </a:rPr>
            </a:br>
            <a:r>
              <a:rPr lang="en-US" sz="2800" dirty="0" smtClean="0">
                <a:solidFill>
                  <a:schemeClr val="tx2"/>
                </a:solidFill>
              </a:rPr>
              <a:t>(in a team)</a:t>
            </a:r>
            <a:endParaRPr lang="en-US" sz="2800" dirty="0">
              <a:solidFill>
                <a:schemeClr val="tx2"/>
              </a:solidFill>
            </a:endParaRPr>
          </a:p>
        </p:txBody>
      </p:sp>
    </p:spTree>
    <p:extLst>
      <p:ext uri="{BB962C8B-B14F-4D97-AF65-F5344CB8AC3E}">
        <p14:creationId xmlns:p14="http://schemas.microsoft.com/office/powerpoint/2010/main" val="320243406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239000" cy="1143000"/>
          </a:xfrm>
        </p:spPr>
        <p:txBody>
          <a:bodyPr/>
          <a:lstStyle/>
          <a:p>
            <a:r>
              <a:rPr lang="en-US" dirty="0" smtClean="0">
                <a:solidFill>
                  <a:schemeClr val="accent1"/>
                </a:solidFill>
              </a:rPr>
              <a:t>How does all of this affect the Infrastructure?</a:t>
            </a:r>
            <a:endParaRPr lang="en-US" dirty="0">
              <a:solidFill>
                <a:schemeClr val="accent1"/>
              </a:solidFill>
            </a:endParaRPr>
          </a:p>
        </p:txBody>
      </p:sp>
      <p:sp>
        <p:nvSpPr>
          <p:cNvPr id="3" name="Content Placeholder 2"/>
          <p:cNvSpPr>
            <a:spLocks noGrp="1"/>
          </p:cNvSpPr>
          <p:nvPr>
            <p:ph idx="1"/>
          </p:nvPr>
        </p:nvSpPr>
        <p:spPr>
          <a:xfrm>
            <a:off x="1219200" y="1828800"/>
            <a:ext cx="7467600" cy="3429000"/>
          </a:xfrm>
        </p:spPr>
        <p:txBody>
          <a:bodyPr/>
          <a:lstStyle/>
          <a:p>
            <a:r>
              <a:rPr lang="en-US" dirty="0" smtClean="0"/>
              <a:t>Where does it put pressure?</a:t>
            </a:r>
          </a:p>
          <a:p>
            <a:r>
              <a:rPr lang="en-US" dirty="0" smtClean="0"/>
              <a:t>What can be done?</a:t>
            </a:r>
            <a:endParaRPr lang="en-US" dirty="0"/>
          </a:p>
        </p:txBody>
      </p:sp>
      <p:sp>
        <p:nvSpPr>
          <p:cNvPr id="6" name="Slide Number Placeholder 5"/>
          <p:cNvSpPr>
            <a:spLocks noGrp="1"/>
          </p:cNvSpPr>
          <p:nvPr>
            <p:ph type="sldNum" sz="quarter" idx="11"/>
          </p:nvPr>
        </p:nvSpPr>
        <p:spPr/>
        <p:txBody>
          <a:bodyPr/>
          <a:lstStyle/>
          <a:p>
            <a:fld id="{720C470E-7F18-42F4-B0EA-077641DC53DC}" type="slidenum">
              <a:rPr lang="en-US" smtClean="0"/>
              <a:pPr/>
              <a:t>100</a:t>
            </a:fld>
            <a:endParaRPr lang="en-US" dirty="0"/>
          </a:p>
        </p:txBody>
      </p:sp>
    </p:spTree>
    <p:extLst>
      <p:ext uri="{BB962C8B-B14F-4D97-AF65-F5344CB8AC3E}">
        <p14:creationId xmlns:p14="http://schemas.microsoft.com/office/powerpoint/2010/main" val="42404795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Readings</a:t>
            </a:r>
            <a:endParaRPr lang="en-US" dirty="0">
              <a:solidFill>
                <a:schemeClr val="accent1"/>
              </a:solidFill>
            </a:endParaRPr>
          </a:p>
        </p:txBody>
      </p:sp>
      <p:sp>
        <p:nvSpPr>
          <p:cNvPr id="3" name="Content Placeholder 2"/>
          <p:cNvSpPr>
            <a:spLocks noGrp="1"/>
          </p:cNvSpPr>
          <p:nvPr>
            <p:ph idx="1"/>
          </p:nvPr>
        </p:nvSpPr>
        <p:spPr>
          <a:xfrm>
            <a:off x="381000" y="381000"/>
            <a:ext cx="5291459" cy="914400"/>
          </a:xfrm>
        </p:spPr>
        <p:txBody>
          <a:bodyPr/>
          <a:lstStyle/>
          <a:p>
            <a:r>
              <a:rPr lang="en-US" dirty="0" smtClean="0"/>
              <a:t>Any comments on the readings?</a:t>
            </a:r>
            <a:endParaRPr lang="en-US" dirty="0"/>
          </a:p>
        </p:txBody>
      </p:sp>
      <p:sp>
        <p:nvSpPr>
          <p:cNvPr id="6" name="Slide Number Placeholder 5"/>
          <p:cNvSpPr>
            <a:spLocks noGrp="1"/>
          </p:cNvSpPr>
          <p:nvPr>
            <p:ph type="sldNum" sz="quarter" idx="11"/>
          </p:nvPr>
        </p:nvSpPr>
        <p:spPr/>
        <p:txBody>
          <a:bodyPr/>
          <a:lstStyle/>
          <a:p>
            <a:fld id="{720C470E-7F18-42F4-B0EA-077641DC53DC}" type="slidenum">
              <a:rPr lang="en-US" smtClean="0"/>
              <a:pPr/>
              <a:t>101</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066800"/>
            <a:ext cx="5514975" cy="47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9638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239000" cy="1143000"/>
          </a:xfrm>
        </p:spPr>
        <p:txBody>
          <a:bodyPr/>
          <a:lstStyle/>
          <a:p>
            <a:r>
              <a:rPr lang="en-US" dirty="0" smtClean="0">
                <a:solidFill>
                  <a:schemeClr val="accent1"/>
                </a:solidFill>
              </a:rPr>
              <a:t>Assignments </a:t>
            </a:r>
            <a:endParaRPr lang="en-US" dirty="0">
              <a:solidFill>
                <a:schemeClr val="accent1"/>
              </a:solidFill>
            </a:endParaRPr>
          </a:p>
        </p:txBody>
      </p:sp>
      <p:sp>
        <p:nvSpPr>
          <p:cNvPr id="3" name="Content Placeholder 2"/>
          <p:cNvSpPr>
            <a:spLocks noGrp="1"/>
          </p:cNvSpPr>
          <p:nvPr>
            <p:ph idx="1"/>
          </p:nvPr>
        </p:nvSpPr>
        <p:spPr>
          <a:xfrm>
            <a:off x="990600" y="1752600"/>
            <a:ext cx="7467600" cy="4419600"/>
          </a:xfrm>
        </p:spPr>
        <p:txBody>
          <a:bodyPr>
            <a:normAutofit lnSpcReduction="10000"/>
          </a:bodyPr>
          <a:lstStyle/>
          <a:p>
            <a:r>
              <a:rPr lang="en-US" dirty="0" smtClean="0"/>
              <a:t>Reflection Essay will be released on D2L </a:t>
            </a:r>
            <a:r>
              <a:rPr lang="en-US" dirty="0" smtClean="0"/>
              <a:t>on Thursday this</a:t>
            </a:r>
            <a:r>
              <a:rPr lang="en-US" dirty="0" smtClean="0"/>
              <a:t> </a:t>
            </a:r>
            <a:r>
              <a:rPr lang="en-US" dirty="0" smtClean="0"/>
              <a:t>week and will be due </a:t>
            </a:r>
            <a:r>
              <a:rPr lang="en-US" dirty="0" smtClean="0"/>
              <a:t>by next Thursday (July 16, 9 pm)</a:t>
            </a:r>
            <a:r>
              <a:rPr lang="en-US" dirty="0" smtClean="0"/>
              <a:t>.</a:t>
            </a:r>
            <a:endParaRPr lang="en-US" dirty="0" smtClean="0"/>
          </a:p>
          <a:p>
            <a:r>
              <a:rPr lang="en-US" dirty="0" smtClean="0"/>
              <a:t>The </a:t>
            </a:r>
            <a:r>
              <a:rPr lang="en-US" dirty="0"/>
              <a:t>final exam will be released to D2L </a:t>
            </a:r>
            <a:r>
              <a:rPr lang="en-US" dirty="0" smtClean="0"/>
              <a:t>ONLY after Reflection Essay is turned in and at the end of Module 10. </a:t>
            </a:r>
            <a:r>
              <a:rPr lang="en-US" dirty="0" smtClean="0"/>
              <a:t>(July 16, 9pm) It </a:t>
            </a:r>
            <a:r>
              <a:rPr lang="en-US" dirty="0" smtClean="0"/>
              <a:t>is due </a:t>
            </a:r>
            <a:r>
              <a:rPr lang="en-US" dirty="0" smtClean="0"/>
              <a:t>July 19, 11:30 pm (end of Summer I). </a:t>
            </a:r>
            <a:endParaRPr lang="en-US" dirty="0" smtClean="0"/>
          </a:p>
          <a:p>
            <a:r>
              <a:rPr lang="en-US" dirty="0" smtClean="0"/>
              <a:t>Check D2L for exact </a:t>
            </a:r>
            <a:r>
              <a:rPr lang="en-US" dirty="0" smtClean="0"/>
              <a:t>dates </a:t>
            </a:r>
            <a:r>
              <a:rPr lang="en-US" dirty="0" smtClean="0"/>
              <a:t>and times. </a:t>
            </a:r>
            <a:endParaRPr lang="en-US" dirty="0"/>
          </a:p>
          <a:p>
            <a:r>
              <a:rPr lang="en-US" dirty="0"/>
              <a:t>Do NOT miss </a:t>
            </a:r>
            <a:r>
              <a:rPr lang="en-US" dirty="0" smtClean="0"/>
              <a:t>these deadlines (</a:t>
            </a:r>
            <a:r>
              <a:rPr lang="en-US" dirty="0"/>
              <a:t>you cannot email it to me)</a:t>
            </a:r>
          </a:p>
          <a:p>
            <a:pPr marL="0" indent="0">
              <a:buNone/>
            </a:pPr>
            <a:endParaRPr lang="en-US" dirty="0"/>
          </a:p>
        </p:txBody>
      </p:sp>
      <p:sp>
        <p:nvSpPr>
          <p:cNvPr id="4" name="Slide Number Placeholder 3"/>
          <p:cNvSpPr>
            <a:spLocks noGrp="1"/>
          </p:cNvSpPr>
          <p:nvPr>
            <p:ph type="sldNum" sz="quarter" idx="12"/>
          </p:nvPr>
        </p:nvSpPr>
        <p:spPr/>
        <p:txBody>
          <a:bodyPr/>
          <a:lstStyle/>
          <a:p>
            <a:fld id="{4A0D0583-C838-4C32-8A4E-E270FEBC803D}" type="slidenum">
              <a:rPr lang="en-US" smtClean="0"/>
              <a:pPr/>
              <a:t>102</a:t>
            </a:fld>
            <a:endParaRPr lang="en-US"/>
          </a:p>
        </p:txBody>
      </p:sp>
    </p:spTree>
    <p:extLst>
      <p:ext uri="{BB962C8B-B14F-4D97-AF65-F5344CB8AC3E}">
        <p14:creationId xmlns:p14="http://schemas.microsoft.com/office/powerpoint/2010/main" val="14091400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294967295"/>
          </p:nvPr>
        </p:nvSpPr>
        <p:spPr>
          <a:xfrm>
            <a:off x="6934200" y="6486525"/>
            <a:ext cx="2133600" cy="346075"/>
          </a:xfrm>
          <a:prstGeom prst="rect">
            <a:avLst/>
          </a:prstGeom>
        </p:spPr>
        <p:txBody>
          <a:bodyPr/>
          <a:lstStyle/>
          <a:p>
            <a:fld id="{4A0D0583-C838-4C32-8A4E-E270FEBC803D}" type="slidenum">
              <a:rPr lang="en-US" smtClean="0"/>
              <a:pPr/>
              <a:t>103</a:t>
            </a:fld>
            <a:endParaRPr lang="en-US"/>
          </a:p>
        </p:txBody>
      </p:sp>
      <p:sp>
        <p:nvSpPr>
          <p:cNvPr id="5" name="Rectangle 4"/>
          <p:cNvSpPr/>
          <p:nvPr/>
        </p:nvSpPr>
        <p:spPr>
          <a:xfrm>
            <a:off x="197798" y="6343669"/>
            <a:ext cx="1436612" cy="184666"/>
          </a:xfrm>
          <a:prstGeom prst="rect">
            <a:avLst/>
          </a:prstGeom>
        </p:spPr>
        <p:txBody>
          <a:bodyPr wrap="none">
            <a:spAutoFit/>
          </a:bodyPr>
          <a:lstStyle/>
          <a:p>
            <a:r>
              <a:rPr lang="en-US" sz="600" dirty="0"/>
              <a:t>http://www.plinko.net/nevermore.htm</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104" y="3924319"/>
            <a:ext cx="75057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600"/>
            <a:ext cx="3338280" cy="349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4232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228600" y="0"/>
            <a:ext cx="8915400" cy="584200"/>
          </a:xfrm>
        </p:spPr>
        <p:txBody>
          <a:bodyPr/>
          <a:lstStyle/>
          <a:p>
            <a:r>
              <a:rPr lang="en-US" altLang="en-US" b="1" dirty="0">
                <a:solidFill>
                  <a:schemeClr val="tx2"/>
                </a:solidFill>
              </a:rPr>
              <a:t>Level 1 Collected Work</a:t>
            </a:r>
          </a:p>
        </p:txBody>
      </p:sp>
      <p:sp>
        <p:nvSpPr>
          <p:cNvPr id="444461" name="Rectangle 45"/>
          <p:cNvSpPr>
            <a:spLocks noGrp="1" noChangeArrowheads="1"/>
          </p:cNvSpPr>
          <p:nvPr>
            <p:ph type="body" idx="1"/>
          </p:nvPr>
        </p:nvSpPr>
        <p:spPr>
          <a:xfrm>
            <a:off x="228600" y="2590800"/>
            <a:ext cx="8991600" cy="4114800"/>
          </a:xfrm>
          <a:noFill/>
          <a:ln/>
        </p:spPr>
        <p:txBody>
          <a:bodyPr lIns="92075" tIns="46038" rIns="92075" bIns="46038">
            <a:normAutofit/>
          </a:bodyPr>
          <a:lstStyle/>
          <a:p>
            <a:pPr>
              <a:spcBef>
                <a:spcPct val="0"/>
              </a:spcBef>
            </a:pPr>
            <a:r>
              <a:rPr lang="en-US" altLang="en-US" sz="3200" dirty="0"/>
              <a:t>Individual, uncoordinated effort toward team goal</a:t>
            </a:r>
          </a:p>
          <a:p>
            <a:pPr>
              <a:spcBef>
                <a:spcPct val="0"/>
              </a:spcBef>
            </a:pPr>
            <a:r>
              <a:rPr lang="en-US" altLang="en-US" sz="3200" dirty="0"/>
              <a:t>Team productivity is </a:t>
            </a:r>
            <a:r>
              <a:rPr lang="en-US" altLang="en-US" sz="3200" dirty="0" smtClean="0"/>
              <a:t>sum </a:t>
            </a:r>
            <a:r>
              <a:rPr lang="en-US" altLang="en-US" sz="3200" dirty="0"/>
              <a:t>of individual performances</a:t>
            </a:r>
          </a:p>
          <a:p>
            <a:pPr>
              <a:spcBef>
                <a:spcPct val="0"/>
              </a:spcBef>
            </a:pPr>
            <a:r>
              <a:rPr lang="en-US" altLang="en-US" sz="3200" dirty="0"/>
              <a:t>Individualized Processes </a:t>
            </a:r>
            <a:r>
              <a:rPr lang="en-US" altLang="en-US" sz="3200" dirty="0" smtClean="0"/>
              <a:t>from </a:t>
            </a:r>
            <a:r>
              <a:rPr lang="en-US" altLang="en-US" sz="3200" dirty="0"/>
              <a:t>Start to Finish</a:t>
            </a:r>
          </a:p>
          <a:p>
            <a:pPr>
              <a:spcBef>
                <a:spcPct val="0"/>
              </a:spcBef>
            </a:pPr>
            <a:r>
              <a:rPr lang="en-US" altLang="en-US" sz="3200" dirty="0" smtClean="0"/>
              <a:t>Examples are: Office </a:t>
            </a:r>
            <a:r>
              <a:rPr lang="en-US" altLang="en-US" sz="3200" dirty="0"/>
              <a:t>Applications 			</a:t>
            </a:r>
          </a:p>
          <a:p>
            <a:pPr lvl="1">
              <a:spcBef>
                <a:spcPct val="0"/>
              </a:spcBef>
            </a:pPr>
            <a:r>
              <a:rPr lang="en-US" altLang="en-US" sz="3200" dirty="0">
                <a:solidFill>
                  <a:schemeClr val="tx2"/>
                </a:solidFill>
              </a:rPr>
              <a:t>MSWord </a:t>
            </a:r>
            <a:r>
              <a:rPr lang="en-US" altLang="en-US" sz="3200" dirty="0" smtClean="0">
                <a:solidFill>
                  <a:schemeClr val="tx2"/>
                </a:solidFill>
              </a:rPr>
              <a:t>group editing</a:t>
            </a:r>
            <a:r>
              <a:rPr lang="en-US" altLang="en-US" sz="3200" dirty="0">
                <a:solidFill>
                  <a:schemeClr val="tx2"/>
                </a:solidFill>
              </a:rPr>
              <a:t>	</a:t>
            </a:r>
          </a:p>
          <a:p>
            <a:pPr lvl="1">
              <a:spcBef>
                <a:spcPct val="0"/>
              </a:spcBef>
            </a:pPr>
            <a:r>
              <a:rPr lang="en-US" altLang="en-US" sz="3200" dirty="0">
                <a:solidFill>
                  <a:schemeClr val="tx2"/>
                </a:solidFill>
              </a:rPr>
              <a:t>Multiple </a:t>
            </a:r>
            <a:r>
              <a:rPr lang="en-US" altLang="en-US" sz="3200" dirty="0" smtClean="0">
                <a:solidFill>
                  <a:schemeClr val="tx2"/>
                </a:solidFill>
              </a:rPr>
              <a:t>spreadsheet editing</a:t>
            </a:r>
            <a:r>
              <a:rPr lang="en-US" altLang="en-US" sz="3200" dirty="0">
                <a:solidFill>
                  <a:schemeClr val="tx2"/>
                </a:solidFill>
              </a:rPr>
              <a:t>	</a:t>
            </a:r>
          </a:p>
          <a:p>
            <a:pPr lvl="1">
              <a:spcBef>
                <a:spcPct val="0"/>
              </a:spcBef>
            </a:pPr>
            <a:r>
              <a:rPr lang="en-US" altLang="en-US" sz="3200" dirty="0" err="1">
                <a:solidFill>
                  <a:schemeClr val="tx2"/>
                </a:solidFill>
              </a:rPr>
              <a:t>Powerpoint</a:t>
            </a:r>
            <a:r>
              <a:rPr lang="en-US" altLang="en-US" sz="3200" dirty="0">
                <a:solidFill>
                  <a:schemeClr val="tx2"/>
                </a:solidFill>
              </a:rPr>
              <a:t> </a:t>
            </a:r>
            <a:r>
              <a:rPr lang="en-US" altLang="en-US" sz="3200" dirty="0" smtClean="0">
                <a:solidFill>
                  <a:schemeClr val="tx2"/>
                </a:solidFill>
              </a:rPr>
              <a:t>presentation passing</a:t>
            </a:r>
            <a:endParaRPr lang="en-US" altLang="en-US" sz="3200" dirty="0">
              <a:solidFill>
                <a:schemeClr val="tx2"/>
              </a:solidFill>
            </a:endParaRPr>
          </a:p>
        </p:txBody>
      </p:sp>
      <p:grpSp>
        <p:nvGrpSpPr>
          <p:cNvPr id="444462" name="Group 46"/>
          <p:cNvGrpSpPr>
            <a:grpSpLocks/>
          </p:cNvGrpSpPr>
          <p:nvPr/>
        </p:nvGrpSpPr>
        <p:grpSpPr bwMode="auto">
          <a:xfrm>
            <a:off x="2895600" y="584200"/>
            <a:ext cx="2882900" cy="1892300"/>
            <a:chOff x="388" y="868"/>
            <a:chExt cx="1528" cy="1048"/>
          </a:xfrm>
        </p:grpSpPr>
        <p:sp>
          <p:nvSpPr>
            <p:cNvPr id="444463" name="Rectangle 47"/>
            <p:cNvSpPr>
              <a:spLocks noChangeArrowheads="1"/>
            </p:cNvSpPr>
            <p:nvPr/>
          </p:nvSpPr>
          <p:spPr bwMode="auto">
            <a:xfrm>
              <a:off x="388" y="868"/>
              <a:ext cx="1528" cy="1048"/>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64" name="Oval 48"/>
            <p:cNvSpPr>
              <a:spLocks noChangeArrowheads="1"/>
            </p:cNvSpPr>
            <p:nvPr/>
          </p:nvSpPr>
          <p:spPr bwMode="auto">
            <a:xfrm>
              <a:off x="1388" y="964"/>
              <a:ext cx="81" cy="62"/>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4465" name="Group 49"/>
            <p:cNvGrpSpPr>
              <a:grpSpLocks/>
            </p:cNvGrpSpPr>
            <p:nvPr/>
          </p:nvGrpSpPr>
          <p:grpSpPr bwMode="auto">
            <a:xfrm>
              <a:off x="1052" y="974"/>
              <a:ext cx="533" cy="380"/>
              <a:chOff x="1052" y="974"/>
              <a:chExt cx="533" cy="380"/>
            </a:xfrm>
          </p:grpSpPr>
          <p:grpSp>
            <p:nvGrpSpPr>
              <p:cNvPr id="444466" name="Group 50"/>
              <p:cNvGrpSpPr>
                <a:grpSpLocks/>
              </p:cNvGrpSpPr>
              <p:nvPr/>
            </p:nvGrpSpPr>
            <p:grpSpPr bwMode="auto">
              <a:xfrm>
                <a:off x="1052" y="1100"/>
                <a:ext cx="341" cy="254"/>
                <a:chOff x="1052" y="1100"/>
                <a:chExt cx="341" cy="254"/>
              </a:xfrm>
            </p:grpSpPr>
            <p:sp>
              <p:nvSpPr>
                <p:cNvPr id="444467" name="Freeform 51"/>
                <p:cNvSpPr>
                  <a:spLocks/>
                </p:cNvSpPr>
                <p:nvPr/>
              </p:nvSpPr>
              <p:spPr bwMode="auto">
                <a:xfrm>
                  <a:off x="1055" y="1106"/>
                  <a:ext cx="330" cy="245"/>
                </a:xfrm>
                <a:custGeom>
                  <a:avLst/>
                  <a:gdLst>
                    <a:gd name="T0" fmla="*/ 193 w 330"/>
                    <a:gd name="T1" fmla="*/ 0 h 245"/>
                    <a:gd name="T2" fmla="*/ 329 w 330"/>
                    <a:gd name="T3" fmla="*/ 71 h 245"/>
                    <a:gd name="T4" fmla="*/ 323 w 330"/>
                    <a:gd name="T5" fmla="*/ 102 h 245"/>
                    <a:gd name="T6" fmla="*/ 166 w 330"/>
                    <a:gd name="T7" fmla="*/ 139 h 245"/>
                    <a:gd name="T8" fmla="*/ 191 w 330"/>
                    <a:gd name="T9" fmla="*/ 91 h 245"/>
                    <a:gd name="T10" fmla="*/ 250 w 330"/>
                    <a:gd name="T11" fmla="*/ 77 h 245"/>
                    <a:gd name="T12" fmla="*/ 199 w 330"/>
                    <a:gd name="T13" fmla="*/ 50 h 245"/>
                    <a:gd name="T14" fmla="*/ 191 w 330"/>
                    <a:gd name="T15" fmla="*/ 91 h 245"/>
                    <a:gd name="T16" fmla="*/ 166 w 330"/>
                    <a:gd name="T17" fmla="*/ 139 h 245"/>
                    <a:gd name="T18" fmla="*/ 34 w 330"/>
                    <a:gd name="T19" fmla="*/ 244 h 245"/>
                    <a:gd name="T20" fmla="*/ 0 w 330"/>
                    <a:gd name="T21" fmla="*/ 220 h 245"/>
                    <a:gd name="T22" fmla="*/ 129 w 330"/>
                    <a:gd name="T23" fmla="*/ 116 h 245"/>
                    <a:gd name="T24" fmla="*/ 151 w 330"/>
                    <a:gd name="T25" fmla="*/ 8 h 245"/>
                    <a:gd name="T26" fmla="*/ 193 w 330"/>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45">
                      <a:moveTo>
                        <a:pt x="193" y="0"/>
                      </a:moveTo>
                      <a:lnTo>
                        <a:pt x="329" y="71"/>
                      </a:lnTo>
                      <a:lnTo>
                        <a:pt x="323" y="102"/>
                      </a:lnTo>
                      <a:lnTo>
                        <a:pt x="166" y="139"/>
                      </a:lnTo>
                      <a:lnTo>
                        <a:pt x="191" y="91"/>
                      </a:lnTo>
                      <a:lnTo>
                        <a:pt x="250" y="77"/>
                      </a:lnTo>
                      <a:lnTo>
                        <a:pt x="199" y="50"/>
                      </a:lnTo>
                      <a:lnTo>
                        <a:pt x="191" y="91"/>
                      </a:lnTo>
                      <a:lnTo>
                        <a:pt x="166" y="139"/>
                      </a:lnTo>
                      <a:lnTo>
                        <a:pt x="34" y="244"/>
                      </a:lnTo>
                      <a:lnTo>
                        <a:pt x="0" y="220"/>
                      </a:lnTo>
                      <a:lnTo>
                        <a:pt x="129" y="116"/>
                      </a:lnTo>
                      <a:lnTo>
                        <a:pt x="151" y="8"/>
                      </a:lnTo>
                      <a:lnTo>
                        <a:pt x="193"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68" name="Arc 52"/>
                <p:cNvSpPr>
                  <a:spLocks/>
                </p:cNvSpPr>
                <p:nvPr/>
              </p:nvSpPr>
              <p:spPr bwMode="auto">
                <a:xfrm>
                  <a:off x="1370" y="1175"/>
                  <a:ext cx="23" cy="34"/>
                </a:xfrm>
                <a:custGeom>
                  <a:avLst/>
                  <a:gdLst>
                    <a:gd name="G0" fmla="+- 7393 0 0"/>
                    <a:gd name="G1" fmla="+- 21057 0 0"/>
                    <a:gd name="G2" fmla="+- 21600 0 0"/>
                    <a:gd name="T0" fmla="*/ 12206 w 28993"/>
                    <a:gd name="T1" fmla="*/ 0 h 42657"/>
                    <a:gd name="T2" fmla="*/ 0 w 28993"/>
                    <a:gd name="T3" fmla="*/ 41352 h 42657"/>
                    <a:gd name="T4" fmla="*/ 7393 w 28993"/>
                    <a:gd name="T5" fmla="*/ 21057 h 42657"/>
                  </a:gdLst>
                  <a:ahLst/>
                  <a:cxnLst>
                    <a:cxn ang="0">
                      <a:pos x="T0" y="T1"/>
                    </a:cxn>
                    <a:cxn ang="0">
                      <a:pos x="T2" y="T3"/>
                    </a:cxn>
                    <a:cxn ang="0">
                      <a:pos x="T4" y="T5"/>
                    </a:cxn>
                  </a:cxnLst>
                  <a:rect l="0" t="0" r="r" b="b"/>
                  <a:pathLst>
                    <a:path w="28993" h="42657" fill="none" extrusionOk="0">
                      <a:moveTo>
                        <a:pt x="12205" y="0"/>
                      </a:moveTo>
                      <a:cubicBezTo>
                        <a:pt x="22027" y="2245"/>
                        <a:pt x="28993" y="10981"/>
                        <a:pt x="28993" y="21057"/>
                      </a:cubicBezTo>
                      <a:cubicBezTo>
                        <a:pt x="28993" y="32986"/>
                        <a:pt x="19322" y="42657"/>
                        <a:pt x="7393" y="42657"/>
                      </a:cubicBezTo>
                      <a:cubicBezTo>
                        <a:pt x="4871" y="42657"/>
                        <a:pt x="2369" y="42215"/>
                        <a:pt x="-1" y="41352"/>
                      </a:cubicBezTo>
                    </a:path>
                    <a:path w="28993" h="42657" stroke="0" extrusionOk="0">
                      <a:moveTo>
                        <a:pt x="12205" y="0"/>
                      </a:moveTo>
                      <a:cubicBezTo>
                        <a:pt x="22027" y="2245"/>
                        <a:pt x="28993" y="10981"/>
                        <a:pt x="28993" y="21057"/>
                      </a:cubicBezTo>
                      <a:cubicBezTo>
                        <a:pt x="28993" y="32986"/>
                        <a:pt x="19322" y="42657"/>
                        <a:pt x="7393" y="42657"/>
                      </a:cubicBezTo>
                      <a:cubicBezTo>
                        <a:pt x="4871" y="42657"/>
                        <a:pt x="2369" y="42215"/>
                        <a:pt x="-1" y="41352"/>
                      </a:cubicBezTo>
                      <a:lnTo>
                        <a:pt x="7393" y="21057"/>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69" name="Arc 53"/>
                <p:cNvSpPr>
                  <a:spLocks/>
                </p:cNvSpPr>
                <p:nvPr/>
              </p:nvSpPr>
              <p:spPr bwMode="auto">
                <a:xfrm>
                  <a:off x="1052" y="1327"/>
                  <a:ext cx="39" cy="27"/>
                </a:xfrm>
                <a:custGeom>
                  <a:avLst/>
                  <a:gdLst>
                    <a:gd name="G0" fmla="+- 21600 0 0"/>
                    <a:gd name="G1" fmla="+- 13288 0 0"/>
                    <a:gd name="G2" fmla="+- 21600 0 0"/>
                    <a:gd name="T0" fmla="*/ 41156 w 41156"/>
                    <a:gd name="T1" fmla="*/ 22459 h 34888"/>
                    <a:gd name="T2" fmla="*/ 4571 w 41156"/>
                    <a:gd name="T3" fmla="*/ 0 h 34888"/>
                    <a:gd name="T4" fmla="*/ 21600 w 41156"/>
                    <a:gd name="T5" fmla="*/ 13288 h 34888"/>
                  </a:gdLst>
                  <a:ahLst/>
                  <a:cxnLst>
                    <a:cxn ang="0">
                      <a:pos x="T0" y="T1"/>
                    </a:cxn>
                    <a:cxn ang="0">
                      <a:pos x="T2" y="T3"/>
                    </a:cxn>
                    <a:cxn ang="0">
                      <a:pos x="T4" y="T5"/>
                    </a:cxn>
                  </a:cxnLst>
                  <a:rect l="0" t="0" r="r" b="b"/>
                  <a:pathLst>
                    <a:path w="41156" h="34888" fill="none" extrusionOk="0">
                      <a:moveTo>
                        <a:pt x="41156" y="22459"/>
                      </a:moveTo>
                      <a:cubicBezTo>
                        <a:pt x="37599" y="30043"/>
                        <a:pt x="29977" y="34887"/>
                        <a:pt x="21600" y="34888"/>
                      </a:cubicBezTo>
                      <a:cubicBezTo>
                        <a:pt x="9670" y="34888"/>
                        <a:pt x="0" y="25217"/>
                        <a:pt x="0" y="13288"/>
                      </a:cubicBezTo>
                      <a:cubicBezTo>
                        <a:pt x="-1" y="8472"/>
                        <a:pt x="1608" y="3796"/>
                        <a:pt x="4570" y="-1"/>
                      </a:cubicBezTo>
                    </a:path>
                    <a:path w="41156" h="34888" stroke="0" extrusionOk="0">
                      <a:moveTo>
                        <a:pt x="41156" y="22459"/>
                      </a:moveTo>
                      <a:cubicBezTo>
                        <a:pt x="37599" y="30043"/>
                        <a:pt x="29977" y="34887"/>
                        <a:pt x="21600" y="34888"/>
                      </a:cubicBezTo>
                      <a:cubicBezTo>
                        <a:pt x="9670" y="34888"/>
                        <a:pt x="0" y="25217"/>
                        <a:pt x="0" y="13288"/>
                      </a:cubicBezTo>
                      <a:cubicBezTo>
                        <a:pt x="-1" y="8472"/>
                        <a:pt x="1608" y="3796"/>
                        <a:pt x="4570" y="-1"/>
                      </a:cubicBezTo>
                      <a:lnTo>
                        <a:pt x="21600" y="13288"/>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70" name="Arc 54"/>
                <p:cNvSpPr>
                  <a:spLocks/>
                </p:cNvSpPr>
                <p:nvPr/>
              </p:nvSpPr>
              <p:spPr bwMode="auto">
                <a:xfrm>
                  <a:off x="1207" y="1100"/>
                  <a:ext cx="42" cy="27"/>
                </a:xfrm>
                <a:custGeom>
                  <a:avLst/>
                  <a:gdLst>
                    <a:gd name="G0" fmla="+- 21600 0 0"/>
                    <a:gd name="G1" fmla="+- 21600 0 0"/>
                    <a:gd name="G2" fmla="+- 21600 0 0"/>
                    <a:gd name="T0" fmla="*/ 2846 w 37744"/>
                    <a:gd name="T1" fmla="*/ 32317 h 32317"/>
                    <a:gd name="T2" fmla="*/ 37744 w 37744"/>
                    <a:gd name="T3" fmla="*/ 7250 h 32317"/>
                    <a:gd name="T4" fmla="*/ 21600 w 37744"/>
                    <a:gd name="T5" fmla="*/ 21600 h 32317"/>
                  </a:gdLst>
                  <a:ahLst/>
                  <a:cxnLst>
                    <a:cxn ang="0">
                      <a:pos x="T0" y="T1"/>
                    </a:cxn>
                    <a:cxn ang="0">
                      <a:pos x="T2" y="T3"/>
                    </a:cxn>
                    <a:cxn ang="0">
                      <a:pos x="T4" y="T5"/>
                    </a:cxn>
                  </a:cxnLst>
                  <a:rect l="0" t="0" r="r" b="b"/>
                  <a:pathLst>
                    <a:path w="37744" h="32317" fill="none" extrusionOk="0">
                      <a:moveTo>
                        <a:pt x="2846" y="32316"/>
                      </a:moveTo>
                      <a:cubicBezTo>
                        <a:pt x="981" y="29053"/>
                        <a:pt x="0" y="25359"/>
                        <a:pt x="0" y="21600"/>
                      </a:cubicBezTo>
                      <a:cubicBezTo>
                        <a:pt x="0" y="9670"/>
                        <a:pt x="9670" y="0"/>
                        <a:pt x="21600" y="0"/>
                      </a:cubicBezTo>
                      <a:cubicBezTo>
                        <a:pt x="27769" y="-1"/>
                        <a:pt x="33645" y="2638"/>
                        <a:pt x="37744" y="7249"/>
                      </a:cubicBezTo>
                    </a:path>
                    <a:path w="37744" h="32317" stroke="0" extrusionOk="0">
                      <a:moveTo>
                        <a:pt x="2846" y="32316"/>
                      </a:moveTo>
                      <a:cubicBezTo>
                        <a:pt x="981" y="29053"/>
                        <a:pt x="0" y="25359"/>
                        <a:pt x="0" y="21600"/>
                      </a:cubicBezTo>
                      <a:cubicBezTo>
                        <a:pt x="0" y="9670"/>
                        <a:pt x="9670" y="0"/>
                        <a:pt x="21600" y="0"/>
                      </a:cubicBezTo>
                      <a:cubicBezTo>
                        <a:pt x="27769" y="-1"/>
                        <a:pt x="33645" y="2638"/>
                        <a:pt x="37744" y="7249"/>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4471" name="Group 55"/>
              <p:cNvGrpSpPr>
                <a:grpSpLocks/>
              </p:cNvGrpSpPr>
              <p:nvPr/>
            </p:nvGrpSpPr>
            <p:grpSpPr bwMode="auto">
              <a:xfrm>
                <a:off x="1149" y="974"/>
                <a:ext cx="436" cy="141"/>
                <a:chOff x="1149" y="974"/>
                <a:chExt cx="436" cy="141"/>
              </a:xfrm>
            </p:grpSpPr>
            <p:sp>
              <p:nvSpPr>
                <p:cNvPr id="444472" name="Freeform 56"/>
                <p:cNvSpPr>
                  <a:spLocks/>
                </p:cNvSpPr>
                <p:nvPr/>
              </p:nvSpPr>
              <p:spPr bwMode="auto">
                <a:xfrm>
                  <a:off x="1172" y="974"/>
                  <a:ext cx="407" cy="141"/>
                </a:xfrm>
                <a:custGeom>
                  <a:avLst/>
                  <a:gdLst>
                    <a:gd name="T0" fmla="*/ 243 w 407"/>
                    <a:gd name="T1" fmla="*/ 47 h 141"/>
                    <a:gd name="T2" fmla="*/ 124 w 407"/>
                    <a:gd name="T3" fmla="*/ 0 h 141"/>
                    <a:gd name="T4" fmla="*/ 0 w 407"/>
                    <a:gd name="T5" fmla="*/ 0 h 141"/>
                    <a:gd name="T6" fmla="*/ 0 w 407"/>
                    <a:gd name="T7" fmla="*/ 41 h 141"/>
                    <a:gd name="T8" fmla="*/ 111 w 407"/>
                    <a:gd name="T9" fmla="*/ 41 h 141"/>
                    <a:gd name="T10" fmla="*/ 163 w 407"/>
                    <a:gd name="T11" fmla="*/ 62 h 141"/>
                    <a:gd name="T12" fmla="*/ 16 w 407"/>
                    <a:gd name="T13" fmla="*/ 82 h 141"/>
                    <a:gd name="T14" fmla="*/ 126 w 407"/>
                    <a:gd name="T15" fmla="*/ 140 h 141"/>
                    <a:gd name="T16" fmla="*/ 280 w 407"/>
                    <a:gd name="T17" fmla="*/ 124 h 141"/>
                    <a:gd name="T18" fmla="*/ 287 w 407"/>
                    <a:gd name="T19" fmla="*/ 134 h 141"/>
                    <a:gd name="T20" fmla="*/ 323 w 407"/>
                    <a:gd name="T21" fmla="*/ 135 h 141"/>
                    <a:gd name="T22" fmla="*/ 406 w 407"/>
                    <a:gd name="T23" fmla="*/ 52 h 141"/>
                    <a:gd name="T24" fmla="*/ 366 w 407"/>
                    <a:gd name="T25" fmla="*/ 29 h 141"/>
                    <a:gd name="T26" fmla="*/ 303 w 407"/>
                    <a:gd name="T27" fmla="*/ 93 h 141"/>
                    <a:gd name="T28" fmla="*/ 243 w 407"/>
                    <a:gd name="T2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41">
                      <a:moveTo>
                        <a:pt x="243" y="47"/>
                      </a:moveTo>
                      <a:lnTo>
                        <a:pt x="124" y="0"/>
                      </a:lnTo>
                      <a:lnTo>
                        <a:pt x="0" y="0"/>
                      </a:lnTo>
                      <a:lnTo>
                        <a:pt x="0" y="41"/>
                      </a:lnTo>
                      <a:lnTo>
                        <a:pt x="111" y="41"/>
                      </a:lnTo>
                      <a:lnTo>
                        <a:pt x="163" y="62"/>
                      </a:lnTo>
                      <a:lnTo>
                        <a:pt x="16" y="82"/>
                      </a:lnTo>
                      <a:lnTo>
                        <a:pt x="126" y="140"/>
                      </a:lnTo>
                      <a:lnTo>
                        <a:pt x="280" y="124"/>
                      </a:lnTo>
                      <a:lnTo>
                        <a:pt x="287" y="134"/>
                      </a:lnTo>
                      <a:lnTo>
                        <a:pt x="323" y="135"/>
                      </a:lnTo>
                      <a:lnTo>
                        <a:pt x="406" y="52"/>
                      </a:lnTo>
                      <a:lnTo>
                        <a:pt x="366" y="29"/>
                      </a:lnTo>
                      <a:lnTo>
                        <a:pt x="303" y="93"/>
                      </a:lnTo>
                      <a:lnTo>
                        <a:pt x="243" y="4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73" name="Arc 57"/>
                <p:cNvSpPr>
                  <a:spLocks/>
                </p:cNvSpPr>
                <p:nvPr/>
              </p:nvSpPr>
              <p:spPr bwMode="auto">
                <a:xfrm>
                  <a:off x="1149" y="976"/>
                  <a:ext cx="28" cy="39"/>
                </a:xfrm>
                <a:custGeom>
                  <a:avLst/>
                  <a:gdLst>
                    <a:gd name="G0" fmla="+- 21600 0 0"/>
                    <a:gd name="G1" fmla="+- 21586 0 0"/>
                    <a:gd name="G2" fmla="+- 21600 0 0"/>
                    <a:gd name="T0" fmla="*/ 19903 w 21600"/>
                    <a:gd name="T1" fmla="*/ 43119 h 43119"/>
                    <a:gd name="T2" fmla="*/ 20835 w 21600"/>
                    <a:gd name="T3" fmla="*/ 0 h 43119"/>
                    <a:gd name="T4" fmla="*/ 21600 w 21600"/>
                    <a:gd name="T5" fmla="*/ 21586 h 43119"/>
                  </a:gdLst>
                  <a:ahLst/>
                  <a:cxnLst>
                    <a:cxn ang="0">
                      <a:pos x="T0" y="T1"/>
                    </a:cxn>
                    <a:cxn ang="0">
                      <a:pos x="T2" y="T3"/>
                    </a:cxn>
                    <a:cxn ang="0">
                      <a:pos x="T4" y="T5"/>
                    </a:cxn>
                  </a:cxnLst>
                  <a:rect l="0" t="0" r="r" b="b"/>
                  <a:pathLst>
                    <a:path w="21600" h="43119" fill="none" extrusionOk="0">
                      <a:moveTo>
                        <a:pt x="19902" y="43119"/>
                      </a:moveTo>
                      <a:cubicBezTo>
                        <a:pt x="8666" y="42233"/>
                        <a:pt x="0" y="32857"/>
                        <a:pt x="0" y="21586"/>
                      </a:cubicBezTo>
                      <a:cubicBezTo>
                        <a:pt x="-1" y="9954"/>
                        <a:pt x="9210" y="411"/>
                        <a:pt x="20834" y="-1"/>
                      </a:cubicBezTo>
                    </a:path>
                    <a:path w="21600" h="43119" stroke="0" extrusionOk="0">
                      <a:moveTo>
                        <a:pt x="19902" y="43119"/>
                      </a:moveTo>
                      <a:cubicBezTo>
                        <a:pt x="8666" y="42233"/>
                        <a:pt x="0" y="32857"/>
                        <a:pt x="0" y="21586"/>
                      </a:cubicBezTo>
                      <a:cubicBezTo>
                        <a:pt x="-1" y="9954"/>
                        <a:pt x="9210" y="411"/>
                        <a:pt x="20834" y="-1"/>
                      </a:cubicBezTo>
                      <a:lnTo>
                        <a:pt x="21600" y="2158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74" name="Arc 58"/>
                <p:cNvSpPr>
                  <a:spLocks/>
                </p:cNvSpPr>
                <p:nvPr/>
              </p:nvSpPr>
              <p:spPr bwMode="auto">
                <a:xfrm>
                  <a:off x="1463" y="1106"/>
                  <a:ext cx="36" cy="9"/>
                </a:xfrm>
                <a:custGeom>
                  <a:avLst/>
                  <a:gdLst>
                    <a:gd name="G0" fmla="+- 21600 0 0"/>
                    <a:gd name="G1" fmla="+- 2524 0 0"/>
                    <a:gd name="G2" fmla="+- 21600 0 0"/>
                    <a:gd name="T0" fmla="*/ 43052 w 43200"/>
                    <a:gd name="T1" fmla="*/ 0 h 24124"/>
                    <a:gd name="T2" fmla="*/ 148 w 43200"/>
                    <a:gd name="T3" fmla="*/ 0 h 24124"/>
                    <a:gd name="T4" fmla="*/ 21600 w 43200"/>
                    <a:gd name="T5" fmla="*/ 2524 h 24124"/>
                  </a:gdLst>
                  <a:ahLst/>
                  <a:cxnLst>
                    <a:cxn ang="0">
                      <a:pos x="T0" y="T1"/>
                    </a:cxn>
                    <a:cxn ang="0">
                      <a:pos x="T2" y="T3"/>
                    </a:cxn>
                    <a:cxn ang="0">
                      <a:pos x="T4" y="T5"/>
                    </a:cxn>
                  </a:cxnLst>
                  <a:rect l="0" t="0" r="r" b="b"/>
                  <a:pathLst>
                    <a:path w="43200" h="24124" fill="none" extrusionOk="0">
                      <a:moveTo>
                        <a:pt x="43052" y="-1"/>
                      </a:moveTo>
                      <a:cubicBezTo>
                        <a:pt x="43150" y="837"/>
                        <a:pt x="43200" y="1680"/>
                        <a:pt x="43200" y="2524"/>
                      </a:cubicBezTo>
                      <a:cubicBezTo>
                        <a:pt x="43200" y="14453"/>
                        <a:pt x="33529" y="24124"/>
                        <a:pt x="21600" y="24124"/>
                      </a:cubicBezTo>
                      <a:cubicBezTo>
                        <a:pt x="9670" y="24124"/>
                        <a:pt x="0" y="14453"/>
                        <a:pt x="0" y="2524"/>
                      </a:cubicBezTo>
                      <a:cubicBezTo>
                        <a:pt x="-1" y="1680"/>
                        <a:pt x="49" y="837"/>
                        <a:pt x="147" y="-1"/>
                      </a:cubicBezTo>
                    </a:path>
                    <a:path w="43200" h="24124" stroke="0" extrusionOk="0">
                      <a:moveTo>
                        <a:pt x="43052" y="-1"/>
                      </a:moveTo>
                      <a:cubicBezTo>
                        <a:pt x="43150" y="837"/>
                        <a:pt x="43200" y="1680"/>
                        <a:pt x="43200" y="2524"/>
                      </a:cubicBezTo>
                      <a:cubicBezTo>
                        <a:pt x="43200" y="14453"/>
                        <a:pt x="33529" y="24124"/>
                        <a:pt x="21600" y="24124"/>
                      </a:cubicBezTo>
                      <a:cubicBezTo>
                        <a:pt x="9670" y="24124"/>
                        <a:pt x="0" y="14453"/>
                        <a:pt x="0" y="2524"/>
                      </a:cubicBezTo>
                      <a:cubicBezTo>
                        <a:pt x="-1" y="1680"/>
                        <a:pt x="49" y="837"/>
                        <a:pt x="147" y="-1"/>
                      </a:cubicBezTo>
                      <a:lnTo>
                        <a:pt x="21600" y="252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75" name="Arc 59"/>
                <p:cNvSpPr>
                  <a:spLocks/>
                </p:cNvSpPr>
                <p:nvPr/>
              </p:nvSpPr>
              <p:spPr bwMode="auto">
                <a:xfrm>
                  <a:off x="1543" y="998"/>
                  <a:ext cx="42" cy="30"/>
                </a:xfrm>
                <a:custGeom>
                  <a:avLst/>
                  <a:gdLst>
                    <a:gd name="G0" fmla="+- 19040 0 0"/>
                    <a:gd name="G1" fmla="+- 21600 0 0"/>
                    <a:gd name="G2" fmla="+- 21600 0 0"/>
                    <a:gd name="T0" fmla="*/ 0 w 40640"/>
                    <a:gd name="T1" fmla="*/ 11400 h 36373"/>
                    <a:gd name="T2" fmla="*/ 34798 w 40640"/>
                    <a:gd name="T3" fmla="*/ 36373 h 36373"/>
                    <a:gd name="T4" fmla="*/ 19040 w 40640"/>
                    <a:gd name="T5" fmla="*/ 21600 h 36373"/>
                  </a:gdLst>
                  <a:ahLst/>
                  <a:cxnLst>
                    <a:cxn ang="0">
                      <a:pos x="T0" y="T1"/>
                    </a:cxn>
                    <a:cxn ang="0">
                      <a:pos x="T2" y="T3"/>
                    </a:cxn>
                    <a:cxn ang="0">
                      <a:pos x="T4" y="T5"/>
                    </a:cxn>
                  </a:cxnLst>
                  <a:rect l="0" t="0" r="r" b="b"/>
                  <a:pathLst>
                    <a:path w="40640" h="36373" fill="none" extrusionOk="0">
                      <a:moveTo>
                        <a:pt x="0" y="11400"/>
                      </a:moveTo>
                      <a:cubicBezTo>
                        <a:pt x="3760" y="4380"/>
                        <a:pt x="11077" y="-1"/>
                        <a:pt x="19040" y="0"/>
                      </a:cubicBezTo>
                      <a:cubicBezTo>
                        <a:pt x="30969" y="0"/>
                        <a:pt x="40640" y="9670"/>
                        <a:pt x="40640" y="21600"/>
                      </a:cubicBezTo>
                      <a:cubicBezTo>
                        <a:pt x="40640" y="27087"/>
                        <a:pt x="38551" y="32369"/>
                        <a:pt x="34798" y="36373"/>
                      </a:cubicBezTo>
                    </a:path>
                    <a:path w="40640" h="36373" stroke="0" extrusionOk="0">
                      <a:moveTo>
                        <a:pt x="0" y="11400"/>
                      </a:moveTo>
                      <a:cubicBezTo>
                        <a:pt x="3760" y="4380"/>
                        <a:pt x="11077" y="-1"/>
                        <a:pt x="19040" y="0"/>
                      </a:cubicBezTo>
                      <a:cubicBezTo>
                        <a:pt x="30969" y="0"/>
                        <a:pt x="40640" y="9670"/>
                        <a:pt x="40640" y="21600"/>
                      </a:cubicBezTo>
                      <a:cubicBezTo>
                        <a:pt x="40640" y="27087"/>
                        <a:pt x="38551" y="32369"/>
                        <a:pt x="34798" y="36373"/>
                      </a:cubicBezTo>
                      <a:lnTo>
                        <a:pt x="1904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4476" name="Oval 60"/>
            <p:cNvSpPr>
              <a:spLocks noChangeArrowheads="1"/>
            </p:cNvSpPr>
            <p:nvPr/>
          </p:nvSpPr>
          <p:spPr bwMode="auto">
            <a:xfrm>
              <a:off x="1664" y="1240"/>
              <a:ext cx="81" cy="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4477" name="Group 61"/>
            <p:cNvGrpSpPr>
              <a:grpSpLocks/>
            </p:cNvGrpSpPr>
            <p:nvPr/>
          </p:nvGrpSpPr>
          <p:grpSpPr bwMode="auto">
            <a:xfrm>
              <a:off x="1327" y="1251"/>
              <a:ext cx="484" cy="345"/>
              <a:chOff x="1327" y="1251"/>
              <a:chExt cx="484" cy="345"/>
            </a:xfrm>
          </p:grpSpPr>
          <p:grpSp>
            <p:nvGrpSpPr>
              <p:cNvPr id="444478" name="Group 62"/>
              <p:cNvGrpSpPr>
                <a:grpSpLocks/>
              </p:cNvGrpSpPr>
              <p:nvPr/>
            </p:nvGrpSpPr>
            <p:grpSpPr bwMode="auto">
              <a:xfrm>
                <a:off x="1327" y="1366"/>
                <a:ext cx="310" cy="230"/>
                <a:chOff x="1327" y="1366"/>
                <a:chExt cx="310" cy="230"/>
              </a:xfrm>
            </p:grpSpPr>
            <p:sp>
              <p:nvSpPr>
                <p:cNvPr id="444479" name="Freeform 63"/>
                <p:cNvSpPr>
                  <a:spLocks/>
                </p:cNvSpPr>
                <p:nvPr/>
              </p:nvSpPr>
              <p:spPr bwMode="auto">
                <a:xfrm>
                  <a:off x="1329" y="1368"/>
                  <a:ext cx="302" cy="225"/>
                </a:xfrm>
                <a:custGeom>
                  <a:avLst/>
                  <a:gdLst>
                    <a:gd name="T0" fmla="*/ 177 w 302"/>
                    <a:gd name="T1" fmla="*/ 0 h 225"/>
                    <a:gd name="T2" fmla="*/ 301 w 302"/>
                    <a:gd name="T3" fmla="*/ 65 h 225"/>
                    <a:gd name="T4" fmla="*/ 296 w 302"/>
                    <a:gd name="T5" fmla="*/ 93 h 225"/>
                    <a:gd name="T6" fmla="*/ 151 w 302"/>
                    <a:gd name="T7" fmla="*/ 128 h 225"/>
                    <a:gd name="T8" fmla="*/ 175 w 302"/>
                    <a:gd name="T9" fmla="*/ 83 h 225"/>
                    <a:gd name="T10" fmla="*/ 229 w 302"/>
                    <a:gd name="T11" fmla="*/ 70 h 225"/>
                    <a:gd name="T12" fmla="*/ 182 w 302"/>
                    <a:gd name="T13" fmla="*/ 45 h 225"/>
                    <a:gd name="T14" fmla="*/ 175 w 302"/>
                    <a:gd name="T15" fmla="*/ 83 h 225"/>
                    <a:gd name="T16" fmla="*/ 151 w 302"/>
                    <a:gd name="T17" fmla="*/ 128 h 225"/>
                    <a:gd name="T18" fmla="*/ 31 w 302"/>
                    <a:gd name="T19" fmla="*/ 224 h 225"/>
                    <a:gd name="T20" fmla="*/ 0 w 302"/>
                    <a:gd name="T21" fmla="*/ 202 h 225"/>
                    <a:gd name="T22" fmla="*/ 119 w 302"/>
                    <a:gd name="T23" fmla="*/ 106 h 225"/>
                    <a:gd name="T24" fmla="*/ 139 w 302"/>
                    <a:gd name="T25" fmla="*/ 8 h 225"/>
                    <a:gd name="T26" fmla="*/ 177 w 302"/>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5">
                      <a:moveTo>
                        <a:pt x="177" y="0"/>
                      </a:moveTo>
                      <a:lnTo>
                        <a:pt x="301" y="65"/>
                      </a:lnTo>
                      <a:lnTo>
                        <a:pt x="296" y="93"/>
                      </a:lnTo>
                      <a:lnTo>
                        <a:pt x="151" y="128"/>
                      </a:lnTo>
                      <a:lnTo>
                        <a:pt x="175" y="83"/>
                      </a:lnTo>
                      <a:lnTo>
                        <a:pt x="229" y="70"/>
                      </a:lnTo>
                      <a:lnTo>
                        <a:pt x="182" y="45"/>
                      </a:lnTo>
                      <a:lnTo>
                        <a:pt x="175" y="83"/>
                      </a:lnTo>
                      <a:lnTo>
                        <a:pt x="151" y="128"/>
                      </a:lnTo>
                      <a:lnTo>
                        <a:pt x="31" y="224"/>
                      </a:lnTo>
                      <a:lnTo>
                        <a:pt x="0" y="202"/>
                      </a:lnTo>
                      <a:lnTo>
                        <a:pt x="119" y="106"/>
                      </a:lnTo>
                      <a:lnTo>
                        <a:pt x="139" y="8"/>
                      </a:lnTo>
                      <a:lnTo>
                        <a:pt x="177"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80" name="Arc 64"/>
                <p:cNvSpPr>
                  <a:spLocks/>
                </p:cNvSpPr>
                <p:nvPr/>
              </p:nvSpPr>
              <p:spPr bwMode="auto">
                <a:xfrm>
                  <a:off x="1616" y="1434"/>
                  <a:ext cx="21" cy="29"/>
                </a:xfrm>
                <a:custGeom>
                  <a:avLst/>
                  <a:gdLst>
                    <a:gd name="G0" fmla="+- 7109 0 0"/>
                    <a:gd name="G1" fmla="+- 21254 0 0"/>
                    <a:gd name="G2" fmla="+- 21600 0 0"/>
                    <a:gd name="T0" fmla="*/ 10961 w 28709"/>
                    <a:gd name="T1" fmla="*/ 0 h 42854"/>
                    <a:gd name="T2" fmla="*/ 0 w 28709"/>
                    <a:gd name="T3" fmla="*/ 41650 h 42854"/>
                    <a:gd name="T4" fmla="*/ 7109 w 28709"/>
                    <a:gd name="T5" fmla="*/ 21254 h 42854"/>
                  </a:gdLst>
                  <a:ahLst/>
                  <a:cxnLst>
                    <a:cxn ang="0">
                      <a:pos x="T0" y="T1"/>
                    </a:cxn>
                    <a:cxn ang="0">
                      <a:pos x="T2" y="T3"/>
                    </a:cxn>
                    <a:cxn ang="0">
                      <a:pos x="T4" y="T5"/>
                    </a:cxn>
                  </a:cxnLst>
                  <a:rect l="0" t="0" r="r" b="b"/>
                  <a:pathLst>
                    <a:path w="28709" h="42854" fill="none" extrusionOk="0">
                      <a:moveTo>
                        <a:pt x="10960" y="0"/>
                      </a:moveTo>
                      <a:cubicBezTo>
                        <a:pt x="21237" y="1862"/>
                        <a:pt x="28709" y="10810"/>
                        <a:pt x="28709" y="21254"/>
                      </a:cubicBezTo>
                      <a:cubicBezTo>
                        <a:pt x="28709" y="33183"/>
                        <a:pt x="19038" y="42854"/>
                        <a:pt x="7109" y="42854"/>
                      </a:cubicBezTo>
                      <a:cubicBezTo>
                        <a:pt x="4688" y="42854"/>
                        <a:pt x="2285" y="42447"/>
                        <a:pt x="-1" y="41650"/>
                      </a:cubicBezTo>
                    </a:path>
                    <a:path w="28709" h="42854" stroke="0" extrusionOk="0">
                      <a:moveTo>
                        <a:pt x="10960" y="0"/>
                      </a:moveTo>
                      <a:cubicBezTo>
                        <a:pt x="21237" y="1862"/>
                        <a:pt x="28709" y="10810"/>
                        <a:pt x="28709" y="21254"/>
                      </a:cubicBezTo>
                      <a:cubicBezTo>
                        <a:pt x="28709" y="33183"/>
                        <a:pt x="19038" y="42854"/>
                        <a:pt x="7109" y="42854"/>
                      </a:cubicBezTo>
                      <a:cubicBezTo>
                        <a:pt x="4688" y="42854"/>
                        <a:pt x="2285" y="42447"/>
                        <a:pt x="-1" y="41650"/>
                      </a:cubicBezTo>
                      <a:lnTo>
                        <a:pt x="7109" y="2125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81" name="Arc 65"/>
                <p:cNvSpPr>
                  <a:spLocks/>
                </p:cNvSpPr>
                <p:nvPr/>
              </p:nvSpPr>
              <p:spPr bwMode="auto">
                <a:xfrm>
                  <a:off x="1327" y="1571"/>
                  <a:ext cx="37" cy="25"/>
                </a:xfrm>
                <a:custGeom>
                  <a:avLst/>
                  <a:gdLst>
                    <a:gd name="G0" fmla="+- 21600 0 0"/>
                    <a:gd name="G1" fmla="+- 12585 0 0"/>
                    <a:gd name="G2" fmla="+- 21600 0 0"/>
                    <a:gd name="T0" fmla="*/ 41442 w 41442"/>
                    <a:gd name="T1" fmla="*/ 21120 h 34185"/>
                    <a:gd name="T2" fmla="*/ 4045 w 41442"/>
                    <a:gd name="T3" fmla="*/ 0 h 34185"/>
                    <a:gd name="T4" fmla="*/ 21600 w 41442"/>
                    <a:gd name="T5" fmla="*/ 12585 h 34185"/>
                  </a:gdLst>
                  <a:ahLst/>
                  <a:cxnLst>
                    <a:cxn ang="0">
                      <a:pos x="T0" y="T1"/>
                    </a:cxn>
                    <a:cxn ang="0">
                      <a:pos x="T2" y="T3"/>
                    </a:cxn>
                    <a:cxn ang="0">
                      <a:pos x="T4" y="T5"/>
                    </a:cxn>
                  </a:cxnLst>
                  <a:rect l="0" t="0" r="r" b="b"/>
                  <a:pathLst>
                    <a:path w="41442" h="34185" fill="none" extrusionOk="0">
                      <a:moveTo>
                        <a:pt x="41442" y="21120"/>
                      </a:moveTo>
                      <a:cubicBezTo>
                        <a:pt x="38032" y="29047"/>
                        <a:pt x="30230" y="34184"/>
                        <a:pt x="21600" y="34185"/>
                      </a:cubicBezTo>
                      <a:cubicBezTo>
                        <a:pt x="9670" y="34185"/>
                        <a:pt x="0" y="24514"/>
                        <a:pt x="0" y="12585"/>
                      </a:cubicBezTo>
                      <a:cubicBezTo>
                        <a:pt x="-1" y="8070"/>
                        <a:pt x="1414" y="3669"/>
                        <a:pt x="4045" y="0"/>
                      </a:cubicBezTo>
                    </a:path>
                    <a:path w="41442" h="34185" stroke="0" extrusionOk="0">
                      <a:moveTo>
                        <a:pt x="41442" y="21120"/>
                      </a:moveTo>
                      <a:cubicBezTo>
                        <a:pt x="38032" y="29047"/>
                        <a:pt x="30230" y="34184"/>
                        <a:pt x="21600" y="34185"/>
                      </a:cubicBezTo>
                      <a:cubicBezTo>
                        <a:pt x="9670" y="34185"/>
                        <a:pt x="0" y="24514"/>
                        <a:pt x="0" y="12585"/>
                      </a:cubicBezTo>
                      <a:cubicBezTo>
                        <a:pt x="-1" y="8070"/>
                        <a:pt x="1414" y="3669"/>
                        <a:pt x="4045" y="0"/>
                      </a:cubicBezTo>
                      <a:lnTo>
                        <a:pt x="21600" y="12585"/>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82" name="Arc 66"/>
                <p:cNvSpPr>
                  <a:spLocks/>
                </p:cNvSpPr>
                <p:nvPr/>
              </p:nvSpPr>
              <p:spPr bwMode="auto">
                <a:xfrm>
                  <a:off x="1469" y="1366"/>
                  <a:ext cx="39" cy="21"/>
                </a:xfrm>
                <a:custGeom>
                  <a:avLst/>
                  <a:gdLst>
                    <a:gd name="G0" fmla="+- 21600 0 0"/>
                    <a:gd name="G1" fmla="+- 21600 0 0"/>
                    <a:gd name="G2" fmla="+- 21600 0 0"/>
                    <a:gd name="T0" fmla="*/ 2619 w 37106"/>
                    <a:gd name="T1" fmla="*/ 31909 h 31909"/>
                    <a:gd name="T2" fmla="*/ 37106 w 37106"/>
                    <a:gd name="T3" fmla="*/ 6562 h 31909"/>
                    <a:gd name="T4" fmla="*/ 21600 w 37106"/>
                    <a:gd name="T5" fmla="*/ 21600 h 31909"/>
                  </a:gdLst>
                  <a:ahLst/>
                  <a:cxnLst>
                    <a:cxn ang="0">
                      <a:pos x="T0" y="T1"/>
                    </a:cxn>
                    <a:cxn ang="0">
                      <a:pos x="T2" y="T3"/>
                    </a:cxn>
                    <a:cxn ang="0">
                      <a:pos x="T4" y="T5"/>
                    </a:cxn>
                  </a:cxnLst>
                  <a:rect l="0" t="0" r="r" b="b"/>
                  <a:pathLst>
                    <a:path w="37106" h="31909" fill="none" extrusionOk="0">
                      <a:moveTo>
                        <a:pt x="2618" y="31909"/>
                      </a:moveTo>
                      <a:cubicBezTo>
                        <a:pt x="900" y="28744"/>
                        <a:pt x="0" y="25200"/>
                        <a:pt x="0" y="21600"/>
                      </a:cubicBezTo>
                      <a:cubicBezTo>
                        <a:pt x="0" y="9670"/>
                        <a:pt x="9670" y="0"/>
                        <a:pt x="21600" y="0"/>
                      </a:cubicBezTo>
                      <a:cubicBezTo>
                        <a:pt x="27443" y="-1"/>
                        <a:pt x="33037" y="2367"/>
                        <a:pt x="37105" y="6562"/>
                      </a:cubicBezTo>
                    </a:path>
                    <a:path w="37106" h="31909" stroke="0" extrusionOk="0">
                      <a:moveTo>
                        <a:pt x="2618" y="31909"/>
                      </a:moveTo>
                      <a:cubicBezTo>
                        <a:pt x="900" y="28744"/>
                        <a:pt x="0" y="25200"/>
                        <a:pt x="0" y="21600"/>
                      </a:cubicBezTo>
                      <a:cubicBezTo>
                        <a:pt x="0" y="9670"/>
                        <a:pt x="9670" y="0"/>
                        <a:pt x="21600" y="0"/>
                      </a:cubicBezTo>
                      <a:cubicBezTo>
                        <a:pt x="27443" y="-1"/>
                        <a:pt x="33037" y="2367"/>
                        <a:pt x="37105" y="6562"/>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4483" name="Group 67"/>
              <p:cNvGrpSpPr>
                <a:grpSpLocks/>
              </p:cNvGrpSpPr>
              <p:nvPr/>
            </p:nvGrpSpPr>
            <p:grpSpPr bwMode="auto">
              <a:xfrm>
                <a:off x="1416" y="1251"/>
                <a:ext cx="395" cy="126"/>
                <a:chOff x="1416" y="1251"/>
                <a:chExt cx="395" cy="126"/>
              </a:xfrm>
            </p:grpSpPr>
            <p:sp>
              <p:nvSpPr>
                <p:cNvPr id="444484" name="Freeform 68"/>
                <p:cNvSpPr>
                  <a:spLocks/>
                </p:cNvSpPr>
                <p:nvPr/>
              </p:nvSpPr>
              <p:spPr bwMode="auto">
                <a:xfrm>
                  <a:off x="1437" y="1251"/>
                  <a:ext cx="371" cy="126"/>
                </a:xfrm>
                <a:custGeom>
                  <a:avLst/>
                  <a:gdLst>
                    <a:gd name="T0" fmla="*/ 221 w 371"/>
                    <a:gd name="T1" fmla="*/ 42 h 126"/>
                    <a:gd name="T2" fmla="*/ 113 w 371"/>
                    <a:gd name="T3" fmla="*/ 0 h 126"/>
                    <a:gd name="T4" fmla="*/ 1 w 371"/>
                    <a:gd name="T5" fmla="*/ 0 h 126"/>
                    <a:gd name="T6" fmla="*/ 0 w 371"/>
                    <a:gd name="T7" fmla="*/ 37 h 126"/>
                    <a:gd name="T8" fmla="*/ 102 w 371"/>
                    <a:gd name="T9" fmla="*/ 37 h 126"/>
                    <a:gd name="T10" fmla="*/ 149 w 371"/>
                    <a:gd name="T11" fmla="*/ 56 h 126"/>
                    <a:gd name="T12" fmla="*/ 15 w 371"/>
                    <a:gd name="T13" fmla="*/ 73 h 126"/>
                    <a:gd name="T14" fmla="*/ 115 w 371"/>
                    <a:gd name="T15" fmla="*/ 125 h 126"/>
                    <a:gd name="T16" fmla="*/ 255 w 371"/>
                    <a:gd name="T17" fmla="*/ 111 h 126"/>
                    <a:gd name="T18" fmla="*/ 262 w 371"/>
                    <a:gd name="T19" fmla="*/ 119 h 126"/>
                    <a:gd name="T20" fmla="*/ 295 w 371"/>
                    <a:gd name="T21" fmla="*/ 121 h 126"/>
                    <a:gd name="T22" fmla="*/ 370 w 371"/>
                    <a:gd name="T23" fmla="*/ 46 h 126"/>
                    <a:gd name="T24" fmla="*/ 334 w 371"/>
                    <a:gd name="T25" fmla="*/ 26 h 126"/>
                    <a:gd name="T26" fmla="*/ 276 w 371"/>
                    <a:gd name="T27" fmla="*/ 83 h 126"/>
                    <a:gd name="T28" fmla="*/ 221 w 371"/>
                    <a:gd name="T29" fmla="*/ 4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1" h="126">
                      <a:moveTo>
                        <a:pt x="221" y="42"/>
                      </a:moveTo>
                      <a:lnTo>
                        <a:pt x="113" y="0"/>
                      </a:lnTo>
                      <a:lnTo>
                        <a:pt x="1" y="0"/>
                      </a:lnTo>
                      <a:lnTo>
                        <a:pt x="0" y="37"/>
                      </a:lnTo>
                      <a:lnTo>
                        <a:pt x="102" y="37"/>
                      </a:lnTo>
                      <a:lnTo>
                        <a:pt x="149" y="56"/>
                      </a:lnTo>
                      <a:lnTo>
                        <a:pt x="15" y="73"/>
                      </a:lnTo>
                      <a:lnTo>
                        <a:pt x="115" y="125"/>
                      </a:lnTo>
                      <a:lnTo>
                        <a:pt x="255" y="111"/>
                      </a:lnTo>
                      <a:lnTo>
                        <a:pt x="262" y="119"/>
                      </a:lnTo>
                      <a:lnTo>
                        <a:pt x="295" y="121"/>
                      </a:lnTo>
                      <a:lnTo>
                        <a:pt x="370" y="46"/>
                      </a:lnTo>
                      <a:lnTo>
                        <a:pt x="334" y="26"/>
                      </a:lnTo>
                      <a:lnTo>
                        <a:pt x="276" y="83"/>
                      </a:lnTo>
                      <a:lnTo>
                        <a:pt x="221" y="42"/>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85" name="Arc 69"/>
                <p:cNvSpPr>
                  <a:spLocks/>
                </p:cNvSpPr>
                <p:nvPr/>
              </p:nvSpPr>
              <p:spPr bwMode="auto">
                <a:xfrm>
                  <a:off x="1416" y="1251"/>
                  <a:ext cx="25" cy="34"/>
                </a:xfrm>
                <a:custGeom>
                  <a:avLst/>
                  <a:gdLst>
                    <a:gd name="G0" fmla="+- 21600 0 0"/>
                    <a:gd name="G1" fmla="+- 21582 0 0"/>
                    <a:gd name="G2" fmla="+- 21600 0 0"/>
                    <a:gd name="T0" fmla="*/ 19734 w 21600"/>
                    <a:gd name="T1" fmla="*/ 43101 h 43101"/>
                    <a:gd name="T2" fmla="*/ 20719 w 21600"/>
                    <a:gd name="T3" fmla="*/ 0 h 43101"/>
                    <a:gd name="T4" fmla="*/ 21600 w 21600"/>
                    <a:gd name="T5" fmla="*/ 21582 h 43101"/>
                  </a:gdLst>
                  <a:ahLst/>
                  <a:cxnLst>
                    <a:cxn ang="0">
                      <a:pos x="T0" y="T1"/>
                    </a:cxn>
                    <a:cxn ang="0">
                      <a:pos x="T2" y="T3"/>
                    </a:cxn>
                    <a:cxn ang="0">
                      <a:pos x="T4" y="T5"/>
                    </a:cxn>
                  </a:cxnLst>
                  <a:rect l="0" t="0" r="r" b="b"/>
                  <a:pathLst>
                    <a:path w="21600" h="43101" fill="none" extrusionOk="0">
                      <a:moveTo>
                        <a:pt x="19733" y="43101"/>
                      </a:moveTo>
                      <a:cubicBezTo>
                        <a:pt x="8569" y="42133"/>
                        <a:pt x="0" y="32788"/>
                        <a:pt x="0" y="21582"/>
                      </a:cubicBezTo>
                      <a:cubicBezTo>
                        <a:pt x="-1" y="9995"/>
                        <a:pt x="9142" y="472"/>
                        <a:pt x="20718" y="-1"/>
                      </a:cubicBezTo>
                    </a:path>
                    <a:path w="21600" h="43101" stroke="0" extrusionOk="0">
                      <a:moveTo>
                        <a:pt x="19733" y="43101"/>
                      </a:moveTo>
                      <a:cubicBezTo>
                        <a:pt x="8569" y="42133"/>
                        <a:pt x="0" y="32788"/>
                        <a:pt x="0" y="21582"/>
                      </a:cubicBezTo>
                      <a:cubicBezTo>
                        <a:pt x="-1" y="9995"/>
                        <a:pt x="9142" y="472"/>
                        <a:pt x="20718" y="-1"/>
                      </a:cubicBezTo>
                      <a:lnTo>
                        <a:pt x="21600" y="2158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86" name="Arc 70"/>
                <p:cNvSpPr>
                  <a:spLocks/>
                </p:cNvSpPr>
                <p:nvPr/>
              </p:nvSpPr>
              <p:spPr bwMode="auto">
                <a:xfrm>
                  <a:off x="1700" y="1368"/>
                  <a:ext cx="35" cy="8"/>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87" name="Arc 71"/>
                <p:cNvSpPr>
                  <a:spLocks/>
                </p:cNvSpPr>
                <p:nvPr/>
              </p:nvSpPr>
              <p:spPr bwMode="auto">
                <a:xfrm>
                  <a:off x="1773" y="1269"/>
                  <a:ext cx="38" cy="29"/>
                </a:xfrm>
                <a:custGeom>
                  <a:avLst/>
                  <a:gdLst>
                    <a:gd name="G0" fmla="+- 19141 0 0"/>
                    <a:gd name="G1" fmla="+- 21600 0 0"/>
                    <a:gd name="G2" fmla="+- 21600 0 0"/>
                    <a:gd name="T0" fmla="*/ 0 w 40741"/>
                    <a:gd name="T1" fmla="*/ 11591 h 36262"/>
                    <a:gd name="T2" fmla="*/ 35003 w 40741"/>
                    <a:gd name="T3" fmla="*/ 36262 h 36262"/>
                    <a:gd name="T4" fmla="*/ 19141 w 40741"/>
                    <a:gd name="T5" fmla="*/ 21600 h 36262"/>
                  </a:gdLst>
                  <a:ahLst/>
                  <a:cxnLst>
                    <a:cxn ang="0">
                      <a:pos x="T0" y="T1"/>
                    </a:cxn>
                    <a:cxn ang="0">
                      <a:pos x="T2" y="T3"/>
                    </a:cxn>
                    <a:cxn ang="0">
                      <a:pos x="T4" y="T5"/>
                    </a:cxn>
                  </a:cxnLst>
                  <a:rect l="0" t="0" r="r" b="b"/>
                  <a:pathLst>
                    <a:path w="40741" h="36262" fill="none" extrusionOk="0">
                      <a:moveTo>
                        <a:pt x="-1" y="11590"/>
                      </a:moveTo>
                      <a:cubicBezTo>
                        <a:pt x="3725" y="4465"/>
                        <a:pt x="11100" y="-1"/>
                        <a:pt x="19141" y="0"/>
                      </a:cubicBezTo>
                      <a:cubicBezTo>
                        <a:pt x="31070" y="0"/>
                        <a:pt x="40741" y="9670"/>
                        <a:pt x="40741" y="21600"/>
                      </a:cubicBezTo>
                      <a:cubicBezTo>
                        <a:pt x="40741" y="27035"/>
                        <a:pt x="38691" y="32270"/>
                        <a:pt x="35002" y="36261"/>
                      </a:cubicBezTo>
                    </a:path>
                    <a:path w="40741" h="36262" stroke="0" extrusionOk="0">
                      <a:moveTo>
                        <a:pt x="-1" y="11590"/>
                      </a:moveTo>
                      <a:cubicBezTo>
                        <a:pt x="3725" y="4465"/>
                        <a:pt x="11100" y="-1"/>
                        <a:pt x="19141" y="0"/>
                      </a:cubicBezTo>
                      <a:cubicBezTo>
                        <a:pt x="31070" y="0"/>
                        <a:pt x="40741" y="9670"/>
                        <a:pt x="40741" y="21600"/>
                      </a:cubicBezTo>
                      <a:cubicBezTo>
                        <a:pt x="40741" y="27035"/>
                        <a:pt x="38691" y="32270"/>
                        <a:pt x="35002" y="36261"/>
                      </a:cubicBezTo>
                      <a:lnTo>
                        <a:pt x="19141"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4488" name="Oval 72"/>
            <p:cNvSpPr>
              <a:spLocks noChangeArrowheads="1"/>
            </p:cNvSpPr>
            <p:nvPr/>
          </p:nvSpPr>
          <p:spPr bwMode="auto">
            <a:xfrm>
              <a:off x="883" y="1105"/>
              <a:ext cx="82" cy="62"/>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4489" name="Group 73"/>
            <p:cNvGrpSpPr>
              <a:grpSpLocks/>
            </p:cNvGrpSpPr>
            <p:nvPr/>
          </p:nvGrpSpPr>
          <p:grpSpPr bwMode="auto">
            <a:xfrm>
              <a:off x="547" y="1116"/>
              <a:ext cx="532" cy="382"/>
              <a:chOff x="547" y="1116"/>
              <a:chExt cx="532" cy="382"/>
            </a:xfrm>
          </p:grpSpPr>
          <p:grpSp>
            <p:nvGrpSpPr>
              <p:cNvPr id="444490" name="Group 74"/>
              <p:cNvGrpSpPr>
                <a:grpSpLocks/>
              </p:cNvGrpSpPr>
              <p:nvPr/>
            </p:nvGrpSpPr>
            <p:grpSpPr bwMode="auto">
              <a:xfrm>
                <a:off x="547" y="1242"/>
                <a:ext cx="340" cy="256"/>
                <a:chOff x="547" y="1242"/>
                <a:chExt cx="340" cy="256"/>
              </a:xfrm>
            </p:grpSpPr>
            <p:sp>
              <p:nvSpPr>
                <p:cNvPr id="444491" name="Freeform 75"/>
                <p:cNvSpPr>
                  <a:spLocks/>
                </p:cNvSpPr>
                <p:nvPr/>
              </p:nvSpPr>
              <p:spPr bwMode="auto">
                <a:xfrm>
                  <a:off x="548" y="1246"/>
                  <a:ext cx="333" cy="245"/>
                </a:xfrm>
                <a:custGeom>
                  <a:avLst/>
                  <a:gdLst>
                    <a:gd name="T0" fmla="*/ 195 w 333"/>
                    <a:gd name="T1" fmla="*/ 0 h 245"/>
                    <a:gd name="T2" fmla="*/ 332 w 333"/>
                    <a:gd name="T3" fmla="*/ 71 h 245"/>
                    <a:gd name="T4" fmla="*/ 326 w 333"/>
                    <a:gd name="T5" fmla="*/ 102 h 245"/>
                    <a:gd name="T6" fmla="*/ 167 w 333"/>
                    <a:gd name="T7" fmla="*/ 139 h 245"/>
                    <a:gd name="T8" fmla="*/ 193 w 333"/>
                    <a:gd name="T9" fmla="*/ 91 h 245"/>
                    <a:gd name="T10" fmla="*/ 252 w 333"/>
                    <a:gd name="T11" fmla="*/ 77 h 245"/>
                    <a:gd name="T12" fmla="*/ 201 w 333"/>
                    <a:gd name="T13" fmla="*/ 50 h 245"/>
                    <a:gd name="T14" fmla="*/ 193 w 333"/>
                    <a:gd name="T15" fmla="*/ 91 h 245"/>
                    <a:gd name="T16" fmla="*/ 167 w 333"/>
                    <a:gd name="T17" fmla="*/ 139 h 245"/>
                    <a:gd name="T18" fmla="*/ 34 w 333"/>
                    <a:gd name="T19" fmla="*/ 244 h 245"/>
                    <a:gd name="T20" fmla="*/ 0 w 333"/>
                    <a:gd name="T21" fmla="*/ 220 h 245"/>
                    <a:gd name="T22" fmla="*/ 130 w 333"/>
                    <a:gd name="T23" fmla="*/ 116 h 245"/>
                    <a:gd name="T24" fmla="*/ 153 w 333"/>
                    <a:gd name="T25" fmla="*/ 8 h 245"/>
                    <a:gd name="T26" fmla="*/ 195 w 333"/>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3" h="245">
                      <a:moveTo>
                        <a:pt x="195" y="0"/>
                      </a:moveTo>
                      <a:lnTo>
                        <a:pt x="332" y="71"/>
                      </a:lnTo>
                      <a:lnTo>
                        <a:pt x="326" y="102"/>
                      </a:lnTo>
                      <a:lnTo>
                        <a:pt x="167" y="139"/>
                      </a:lnTo>
                      <a:lnTo>
                        <a:pt x="193" y="91"/>
                      </a:lnTo>
                      <a:lnTo>
                        <a:pt x="252" y="77"/>
                      </a:lnTo>
                      <a:lnTo>
                        <a:pt x="201" y="50"/>
                      </a:lnTo>
                      <a:lnTo>
                        <a:pt x="193" y="91"/>
                      </a:lnTo>
                      <a:lnTo>
                        <a:pt x="167" y="139"/>
                      </a:lnTo>
                      <a:lnTo>
                        <a:pt x="34" y="244"/>
                      </a:lnTo>
                      <a:lnTo>
                        <a:pt x="0" y="220"/>
                      </a:lnTo>
                      <a:lnTo>
                        <a:pt x="130" y="116"/>
                      </a:lnTo>
                      <a:lnTo>
                        <a:pt x="153" y="8"/>
                      </a:lnTo>
                      <a:lnTo>
                        <a:pt x="1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92" name="Arc 76"/>
                <p:cNvSpPr>
                  <a:spLocks/>
                </p:cNvSpPr>
                <p:nvPr/>
              </p:nvSpPr>
              <p:spPr bwMode="auto">
                <a:xfrm>
                  <a:off x="863" y="1317"/>
                  <a:ext cx="24" cy="31"/>
                </a:xfrm>
                <a:custGeom>
                  <a:avLst/>
                  <a:gdLst>
                    <a:gd name="G0" fmla="+- 7478 0 0"/>
                    <a:gd name="G1" fmla="+- 21116 0 0"/>
                    <a:gd name="G2" fmla="+- 21600 0 0"/>
                    <a:gd name="T0" fmla="*/ 12024 w 29078"/>
                    <a:gd name="T1" fmla="*/ 0 h 42716"/>
                    <a:gd name="T2" fmla="*/ 0 w 29078"/>
                    <a:gd name="T3" fmla="*/ 41380 h 42716"/>
                    <a:gd name="T4" fmla="*/ 7478 w 29078"/>
                    <a:gd name="T5" fmla="*/ 21116 h 42716"/>
                  </a:gdLst>
                  <a:ahLst/>
                  <a:cxnLst>
                    <a:cxn ang="0">
                      <a:pos x="T0" y="T1"/>
                    </a:cxn>
                    <a:cxn ang="0">
                      <a:pos x="T2" y="T3"/>
                    </a:cxn>
                    <a:cxn ang="0">
                      <a:pos x="T4" y="T5"/>
                    </a:cxn>
                  </a:cxnLst>
                  <a:rect l="0" t="0" r="r" b="b"/>
                  <a:pathLst>
                    <a:path w="29078" h="42716" fill="none" extrusionOk="0">
                      <a:moveTo>
                        <a:pt x="12024" y="-1"/>
                      </a:moveTo>
                      <a:cubicBezTo>
                        <a:pt x="21973" y="2141"/>
                        <a:pt x="29078" y="10938"/>
                        <a:pt x="29078" y="21116"/>
                      </a:cubicBezTo>
                      <a:cubicBezTo>
                        <a:pt x="29078" y="33045"/>
                        <a:pt x="19407" y="42716"/>
                        <a:pt x="7478" y="42716"/>
                      </a:cubicBezTo>
                      <a:cubicBezTo>
                        <a:pt x="4925" y="42716"/>
                        <a:pt x="2394" y="42263"/>
                        <a:pt x="-1" y="41380"/>
                      </a:cubicBezTo>
                    </a:path>
                    <a:path w="29078" h="42716" stroke="0" extrusionOk="0">
                      <a:moveTo>
                        <a:pt x="12024" y="-1"/>
                      </a:moveTo>
                      <a:cubicBezTo>
                        <a:pt x="21973" y="2141"/>
                        <a:pt x="29078" y="10938"/>
                        <a:pt x="29078" y="21116"/>
                      </a:cubicBezTo>
                      <a:cubicBezTo>
                        <a:pt x="29078" y="33045"/>
                        <a:pt x="19407" y="42716"/>
                        <a:pt x="7478" y="42716"/>
                      </a:cubicBezTo>
                      <a:cubicBezTo>
                        <a:pt x="4925" y="42716"/>
                        <a:pt x="2394" y="42263"/>
                        <a:pt x="-1" y="41380"/>
                      </a:cubicBezTo>
                      <a:lnTo>
                        <a:pt x="7478" y="2111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93" name="Arc 77"/>
                <p:cNvSpPr>
                  <a:spLocks/>
                </p:cNvSpPr>
                <p:nvPr/>
              </p:nvSpPr>
              <p:spPr bwMode="auto">
                <a:xfrm>
                  <a:off x="547" y="1469"/>
                  <a:ext cx="40" cy="29"/>
                </a:xfrm>
                <a:custGeom>
                  <a:avLst/>
                  <a:gdLst>
                    <a:gd name="G0" fmla="+- 21600 0 0"/>
                    <a:gd name="G1" fmla="+- 13014 0 0"/>
                    <a:gd name="G2" fmla="+- 21600 0 0"/>
                    <a:gd name="T0" fmla="*/ 41445 w 41445"/>
                    <a:gd name="T1" fmla="*/ 21544 h 34614"/>
                    <a:gd name="T2" fmla="*/ 4361 w 41445"/>
                    <a:gd name="T3" fmla="*/ 0 h 34614"/>
                    <a:gd name="T4" fmla="*/ 21600 w 41445"/>
                    <a:gd name="T5" fmla="*/ 13014 h 34614"/>
                  </a:gdLst>
                  <a:ahLst/>
                  <a:cxnLst>
                    <a:cxn ang="0">
                      <a:pos x="T0" y="T1"/>
                    </a:cxn>
                    <a:cxn ang="0">
                      <a:pos x="T2" y="T3"/>
                    </a:cxn>
                    <a:cxn ang="0">
                      <a:pos x="T4" y="T5"/>
                    </a:cxn>
                  </a:cxnLst>
                  <a:rect l="0" t="0" r="r" b="b"/>
                  <a:pathLst>
                    <a:path w="41445" h="34614" fill="none" extrusionOk="0">
                      <a:moveTo>
                        <a:pt x="41444" y="21543"/>
                      </a:moveTo>
                      <a:cubicBezTo>
                        <a:pt x="38035" y="29474"/>
                        <a:pt x="30232" y="34613"/>
                        <a:pt x="21600" y="34614"/>
                      </a:cubicBezTo>
                      <a:cubicBezTo>
                        <a:pt x="9670" y="34614"/>
                        <a:pt x="0" y="24943"/>
                        <a:pt x="0" y="13014"/>
                      </a:cubicBezTo>
                      <a:cubicBezTo>
                        <a:pt x="-1" y="8317"/>
                        <a:pt x="1530" y="3748"/>
                        <a:pt x="4360" y="-1"/>
                      </a:cubicBezTo>
                    </a:path>
                    <a:path w="41445" h="34614" stroke="0" extrusionOk="0">
                      <a:moveTo>
                        <a:pt x="41444" y="21543"/>
                      </a:moveTo>
                      <a:cubicBezTo>
                        <a:pt x="38035" y="29474"/>
                        <a:pt x="30232" y="34613"/>
                        <a:pt x="21600" y="34614"/>
                      </a:cubicBezTo>
                      <a:cubicBezTo>
                        <a:pt x="9670" y="34614"/>
                        <a:pt x="0" y="24943"/>
                        <a:pt x="0" y="13014"/>
                      </a:cubicBezTo>
                      <a:cubicBezTo>
                        <a:pt x="-1" y="8317"/>
                        <a:pt x="1530" y="3748"/>
                        <a:pt x="4360" y="-1"/>
                      </a:cubicBezTo>
                      <a:lnTo>
                        <a:pt x="21600" y="1301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94" name="Arc 78"/>
                <p:cNvSpPr>
                  <a:spLocks/>
                </p:cNvSpPr>
                <p:nvPr/>
              </p:nvSpPr>
              <p:spPr bwMode="auto">
                <a:xfrm>
                  <a:off x="702" y="1242"/>
                  <a:ext cx="41" cy="24"/>
                </a:xfrm>
                <a:custGeom>
                  <a:avLst/>
                  <a:gdLst>
                    <a:gd name="G0" fmla="+- 21600 0 0"/>
                    <a:gd name="G1" fmla="+- 21600 0 0"/>
                    <a:gd name="G2" fmla="+- 21600 0 0"/>
                    <a:gd name="T0" fmla="*/ 2594 w 36510"/>
                    <a:gd name="T1" fmla="*/ 31862 h 31862"/>
                    <a:gd name="T2" fmla="*/ 36510 w 36510"/>
                    <a:gd name="T3" fmla="*/ 5972 h 31862"/>
                    <a:gd name="T4" fmla="*/ 21600 w 36510"/>
                    <a:gd name="T5" fmla="*/ 21600 h 31862"/>
                  </a:gdLst>
                  <a:ahLst/>
                  <a:cxnLst>
                    <a:cxn ang="0">
                      <a:pos x="T0" y="T1"/>
                    </a:cxn>
                    <a:cxn ang="0">
                      <a:pos x="T2" y="T3"/>
                    </a:cxn>
                    <a:cxn ang="0">
                      <a:pos x="T4" y="T5"/>
                    </a:cxn>
                  </a:cxnLst>
                  <a:rect l="0" t="0" r="r" b="b"/>
                  <a:pathLst>
                    <a:path w="36510" h="31862" fill="none" extrusionOk="0">
                      <a:moveTo>
                        <a:pt x="2593" y="31862"/>
                      </a:moveTo>
                      <a:cubicBezTo>
                        <a:pt x="891" y="28709"/>
                        <a:pt x="0" y="25182"/>
                        <a:pt x="0" y="21600"/>
                      </a:cubicBezTo>
                      <a:cubicBezTo>
                        <a:pt x="0" y="9670"/>
                        <a:pt x="9670" y="0"/>
                        <a:pt x="21600" y="0"/>
                      </a:cubicBezTo>
                      <a:cubicBezTo>
                        <a:pt x="27152" y="-1"/>
                        <a:pt x="32492" y="2138"/>
                        <a:pt x="36510" y="5971"/>
                      </a:cubicBezTo>
                    </a:path>
                    <a:path w="36510" h="31862" stroke="0" extrusionOk="0">
                      <a:moveTo>
                        <a:pt x="2593" y="31862"/>
                      </a:moveTo>
                      <a:cubicBezTo>
                        <a:pt x="891" y="28709"/>
                        <a:pt x="0" y="25182"/>
                        <a:pt x="0" y="21600"/>
                      </a:cubicBezTo>
                      <a:cubicBezTo>
                        <a:pt x="0" y="9670"/>
                        <a:pt x="9670" y="0"/>
                        <a:pt x="21600" y="0"/>
                      </a:cubicBezTo>
                      <a:cubicBezTo>
                        <a:pt x="27152" y="-1"/>
                        <a:pt x="32492" y="2138"/>
                        <a:pt x="36510" y="5971"/>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4495" name="Group 79"/>
              <p:cNvGrpSpPr>
                <a:grpSpLocks/>
              </p:cNvGrpSpPr>
              <p:nvPr/>
            </p:nvGrpSpPr>
            <p:grpSpPr bwMode="auto">
              <a:xfrm>
                <a:off x="642" y="1116"/>
                <a:ext cx="437" cy="141"/>
                <a:chOff x="642" y="1116"/>
                <a:chExt cx="437" cy="141"/>
              </a:xfrm>
            </p:grpSpPr>
            <p:sp>
              <p:nvSpPr>
                <p:cNvPr id="444496" name="Freeform 80"/>
                <p:cNvSpPr>
                  <a:spLocks/>
                </p:cNvSpPr>
                <p:nvPr/>
              </p:nvSpPr>
              <p:spPr bwMode="auto">
                <a:xfrm>
                  <a:off x="668" y="1116"/>
                  <a:ext cx="407" cy="141"/>
                </a:xfrm>
                <a:custGeom>
                  <a:avLst/>
                  <a:gdLst>
                    <a:gd name="T0" fmla="*/ 243 w 407"/>
                    <a:gd name="T1" fmla="*/ 47 h 141"/>
                    <a:gd name="T2" fmla="*/ 123 w 407"/>
                    <a:gd name="T3" fmla="*/ 0 h 141"/>
                    <a:gd name="T4" fmla="*/ 0 w 407"/>
                    <a:gd name="T5" fmla="*/ 0 h 141"/>
                    <a:gd name="T6" fmla="*/ 0 w 407"/>
                    <a:gd name="T7" fmla="*/ 41 h 141"/>
                    <a:gd name="T8" fmla="*/ 111 w 407"/>
                    <a:gd name="T9" fmla="*/ 41 h 141"/>
                    <a:gd name="T10" fmla="*/ 163 w 407"/>
                    <a:gd name="T11" fmla="*/ 62 h 141"/>
                    <a:gd name="T12" fmla="*/ 16 w 407"/>
                    <a:gd name="T13" fmla="*/ 82 h 141"/>
                    <a:gd name="T14" fmla="*/ 126 w 407"/>
                    <a:gd name="T15" fmla="*/ 140 h 141"/>
                    <a:gd name="T16" fmla="*/ 279 w 407"/>
                    <a:gd name="T17" fmla="*/ 124 h 141"/>
                    <a:gd name="T18" fmla="*/ 287 w 407"/>
                    <a:gd name="T19" fmla="*/ 134 h 141"/>
                    <a:gd name="T20" fmla="*/ 323 w 407"/>
                    <a:gd name="T21" fmla="*/ 135 h 141"/>
                    <a:gd name="T22" fmla="*/ 406 w 407"/>
                    <a:gd name="T23" fmla="*/ 52 h 141"/>
                    <a:gd name="T24" fmla="*/ 366 w 407"/>
                    <a:gd name="T25" fmla="*/ 29 h 141"/>
                    <a:gd name="T26" fmla="*/ 303 w 407"/>
                    <a:gd name="T27" fmla="*/ 93 h 141"/>
                    <a:gd name="T28" fmla="*/ 243 w 407"/>
                    <a:gd name="T2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141">
                      <a:moveTo>
                        <a:pt x="243" y="47"/>
                      </a:moveTo>
                      <a:lnTo>
                        <a:pt x="123" y="0"/>
                      </a:lnTo>
                      <a:lnTo>
                        <a:pt x="0" y="0"/>
                      </a:lnTo>
                      <a:lnTo>
                        <a:pt x="0" y="41"/>
                      </a:lnTo>
                      <a:lnTo>
                        <a:pt x="111" y="41"/>
                      </a:lnTo>
                      <a:lnTo>
                        <a:pt x="163" y="62"/>
                      </a:lnTo>
                      <a:lnTo>
                        <a:pt x="16" y="82"/>
                      </a:lnTo>
                      <a:lnTo>
                        <a:pt x="126" y="140"/>
                      </a:lnTo>
                      <a:lnTo>
                        <a:pt x="279" y="124"/>
                      </a:lnTo>
                      <a:lnTo>
                        <a:pt x="287" y="134"/>
                      </a:lnTo>
                      <a:lnTo>
                        <a:pt x="323" y="135"/>
                      </a:lnTo>
                      <a:lnTo>
                        <a:pt x="406" y="52"/>
                      </a:lnTo>
                      <a:lnTo>
                        <a:pt x="366" y="29"/>
                      </a:lnTo>
                      <a:lnTo>
                        <a:pt x="303" y="93"/>
                      </a:lnTo>
                      <a:lnTo>
                        <a:pt x="243" y="4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97" name="Arc 81"/>
                <p:cNvSpPr>
                  <a:spLocks/>
                </p:cNvSpPr>
                <p:nvPr/>
              </p:nvSpPr>
              <p:spPr bwMode="auto">
                <a:xfrm>
                  <a:off x="642" y="1116"/>
                  <a:ext cx="28" cy="40"/>
                </a:xfrm>
                <a:custGeom>
                  <a:avLst/>
                  <a:gdLst>
                    <a:gd name="G0" fmla="+- 21600 0 0"/>
                    <a:gd name="G1" fmla="+- 21586 0 0"/>
                    <a:gd name="G2" fmla="+- 21600 0 0"/>
                    <a:gd name="T0" fmla="*/ 19981 w 21600"/>
                    <a:gd name="T1" fmla="*/ 43125 h 43125"/>
                    <a:gd name="T2" fmla="*/ 20829 w 21600"/>
                    <a:gd name="T3" fmla="*/ 0 h 43125"/>
                    <a:gd name="T4" fmla="*/ 21600 w 21600"/>
                    <a:gd name="T5" fmla="*/ 21586 h 43125"/>
                  </a:gdLst>
                  <a:ahLst/>
                  <a:cxnLst>
                    <a:cxn ang="0">
                      <a:pos x="T0" y="T1"/>
                    </a:cxn>
                    <a:cxn ang="0">
                      <a:pos x="T2" y="T3"/>
                    </a:cxn>
                    <a:cxn ang="0">
                      <a:pos x="T4" y="T5"/>
                    </a:cxn>
                  </a:cxnLst>
                  <a:rect l="0" t="0" r="r" b="b"/>
                  <a:pathLst>
                    <a:path w="21600" h="43125" fill="none" extrusionOk="0">
                      <a:moveTo>
                        <a:pt x="19980" y="43125"/>
                      </a:moveTo>
                      <a:cubicBezTo>
                        <a:pt x="8711" y="42278"/>
                        <a:pt x="0" y="32887"/>
                        <a:pt x="0" y="21586"/>
                      </a:cubicBezTo>
                      <a:cubicBezTo>
                        <a:pt x="-1" y="9956"/>
                        <a:pt x="9207" y="414"/>
                        <a:pt x="20828" y="-1"/>
                      </a:cubicBezTo>
                    </a:path>
                    <a:path w="21600" h="43125" stroke="0" extrusionOk="0">
                      <a:moveTo>
                        <a:pt x="19980" y="43125"/>
                      </a:moveTo>
                      <a:cubicBezTo>
                        <a:pt x="8711" y="42278"/>
                        <a:pt x="0" y="32887"/>
                        <a:pt x="0" y="21586"/>
                      </a:cubicBezTo>
                      <a:cubicBezTo>
                        <a:pt x="-1" y="9956"/>
                        <a:pt x="9207" y="414"/>
                        <a:pt x="20828" y="-1"/>
                      </a:cubicBezTo>
                      <a:lnTo>
                        <a:pt x="21600" y="21586"/>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98" name="Arc 82"/>
                <p:cNvSpPr>
                  <a:spLocks/>
                </p:cNvSpPr>
                <p:nvPr/>
              </p:nvSpPr>
              <p:spPr bwMode="auto">
                <a:xfrm>
                  <a:off x="958" y="1247"/>
                  <a:ext cx="38" cy="10"/>
                </a:xfrm>
                <a:custGeom>
                  <a:avLst/>
                  <a:gdLst>
                    <a:gd name="G0" fmla="+- 21600 0 0"/>
                    <a:gd name="G1" fmla="+- 2261 0 0"/>
                    <a:gd name="G2" fmla="+- 21600 0 0"/>
                    <a:gd name="T0" fmla="*/ 43081 w 43200"/>
                    <a:gd name="T1" fmla="*/ 0 h 23861"/>
                    <a:gd name="T2" fmla="*/ 119 w 43200"/>
                    <a:gd name="T3" fmla="*/ 0 h 23861"/>
                    <a:gd name="T4" fmla="*/ 21600 w 43200"/>
                    <a:gd name="T5" fmla="*/ 2261 h 23861"/>
                  </a:gdLst>
                  <a:ahLst/>
                  <a:cxnLst>
                    <a:cxn ang="0">
                      <a:pos x="T0" y="T1"/>
                    </a:cxn>
                    <a:cxn ang="0">
                      <a:pos x="T2" y="T3"/>
                    </a:cxn>
                    <a:cxn ang="0">
                      <a:pos x="T4" y="T5"/>
                    </a:cxn>
                  </a:cxnLst>
                  <a:rect l="0" t="0" r="r" b="b"/>
                  <a:pathLst>
                    <a:path w="43200" h="23861" fill="none" extrusionOk="0">
                      <a:moveTo>
                        <a:pt x="43081" y="-1"/>
                      </a:moveTo>
                      <a:cubicBezTo>
                        <a:pt x="43160" y="751"/>
                        <a:pt x="43200" y="1505"/>
                        <a:pt x="43200" y="2261"/>
                      </a:cubicBezTo>
                      <a:cubicBezTo>
                        <a:pt x="43200" y="14190"/>
                        <a:pt x="33529" y="23861"/>
                        <a:pt x="21600" y="23861"/>
                      </a:cubicBezTo>
                      <a:cubicBezTo>
                        <a:pt x="9670" y="23861"/>
                        <a:pt x="0" y="14190"/>
                        <a:pt x="0" y="2261"/>
                      </a:cubicBezTo>
                      <a:cubicBezTo>
                        <a:pt x="-1" y="1505"/>
                        <a:pt x="39" y="751"/>
                        <a:pt x="118" y="-1"/>
                      </a:cubicBezTo>
                    </a:path>
                    <a:path w="43200" h="23861" stroke="0" extrusionOk="0">
                      <a:moveTo>
                        <a:pt x="43081" y="-1"/>
                      </a:moveTo>
                      <a:cubicBezTo>
                        <a:pt x="43160" y="751"/>
                        <a:pt x="43200" y="1505"/>
                        <a:pt x="43200" y="2261"/>
                      </a:cubicBezTo>
                      <a:cubicBezTo>
                        <a:pt x="43200" y="14190"/>
                        <a:pt x="33529" y="23861"/>
                        <a:pt x="21600" y="23861"/>
                      </a:cubicBezTo>
                      <a:cubicBezTo>
                        <a:pt x="9670" y="23861"/>
                        <a:pt x="0" y="14190"/>
                        <a:pt x="0" y="2261"/>
                      </a:cubicBezTo>
                      <a:cubicBezTo>
                        <a:pt x="-1" y="1505"/>
                        <a:pt x="39" y="751"/>
                        <a:pt x="118" y="-1"/>
                      </a:cubicBezTo>
                      <a:lnTo>
                        <a:pt x="21600" y="2261"/>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99" name="Arc 83"/>
                <p:cNvSpPr>
                  <a:spLocks/>
                </p:cNvSpPr>
                <p:nvPr/>
              </p:nvSpPr>
              <p:spPr bwMode="auto">
                <a:xfrm>
                  <a:off x="1036" y="1138"/>
                  <a:ext cx="43" cy="30"/>
                </a:xfrm>
                <a:custGeom>
                  <a:avLst/>
                  <a:gdLst>
                    <a:gd name="G0" fmla="+- 19502 0 0"/>
                    <a:gd name="G1" fmla="+- 21600 0 0"/>
                    <a:gd name="G2" fmla="+- 21600 0 0"/>
                    <a:gd name="T0" fmla="*/ 0 w 41102"/>
                    <a:gd name="T1" fmla="*/ 12313 h 35678"/>
                    <a:gd name="T2" fmla="*/ 35884 w 41102"/>
                    <a:gd name="T3" fmla="*/ 35678 h 35678"/>
                    <a:gd name="T4" fmla="*/ 19502 w 41102"/>
                    <a:gd name="T5" fmla="*/ 21600 h 35678"/>
                  </a:gdLst>
                  <a:ahLst/>
                  <a:cxnLst>
                    <a:cxn ang="0">
                      <a:pos x="T0" y="T1"/>
                    </a:cxn>
                    <a:cxn ang="0">
                      <a:pos x="T2" y="T3"/>
                    </a:cxn>
                    <a:cxn ang="0">
                      <a:pos x="T4" y="T5"/>
                    </a:cxn>
                  </a:cxnLst>
                  <a:rect l="0" t="0" r="r" b="b"/>
                  <a:pathLst>
                    <a:path w="41102" h="35678" fill="none" extrusionOk="0">
                      <a:moveTo>
                        <a:pt x="0" y="12313"/>
                      </a:moveTo>
                      <a:cubicBezTo>
                        <a:pt x="3582" y="4791"/>
                        <a:pt x="11170" y="-1"/>
                        <a:pt x="19502" y="0"/>
                      </a:cubicBezTo>
                      <a:cubicBezTo>
                        <a:pt x="31431" y="0"/>
                        <a:pt x="41102" y="9670"/>
                        <a:pt x="41102" y="21600"/>
                      </a:cubicBezTo>
                      <a:cubicBezTo>
                        <a:pt x="41102" y="26765"/>
                        <a:pt x="39250" y="31760"/>
                        <a:pt x="35883" y="35677"/>
                      </a:cubicBezTo>
                    </a:path>
                    <a:path w="41102" h="35678" stroke="0" extrusionOk="0">
                      <a:moveTo>
                        <a:pt x="0" y="12313"/>
                      </a:moveTo>
                      <a:cubicBezTo>
                        <a:pt x="3582" y="4791"/>
                        <a:pt x="11170" y="-1"/>
                        <a:pt x="19502" y="0"/>
                      </a:cubicBezTo>
                      <a:cubicBezTo>
                        <a:pt x="31431" y="0"/>
                        <a:pt x="41102" y="9670"/>
                        <a:pt x="41102" y="21600"/>
                      </a:cubicBezTo>
                      <a:cubicBezTo>
                        <a:pt x="41102" y="26765"/>
                        <a:pt x="39250" y="31760"/>
                        <a:pt x="35883" y="35677"/>
                      </a:cubicBezTo>
                      <a:lnTo>
                        <a:pt x="19502"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4500" name="Rectangle 84"/>
            <p:cNvSpPr>
              <a:spLocks noChangeArrowheads="1"/>
            </p:cNvSpPr>
            <p:nvPr/>
          </p:nvSpPr>
          <p:spPr bwMode="auto">
            <a:xfrm>
              <a:off x="433" y="1622"/>
              <a:ext cx="807" cy="254"/>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2400">
                  <a:solidFill>
                    <a:schemeClr val="tx1"/>
                  </a:solidFill>
                  <a:effectLst/>
                  <a:latin typeface="Arial" charset="0"/>
                </a:rPr>
                <a:t>Sprinters</a:t>
              </a:r>
            </a:p>
          </p:txBody>
        </p:sp>
        <p:sp>
          <p:nvSpPr>
            <p:cNvPr id="444501" name="Line 85"/>
            <p:cNvSpPr>
              <a:spLocks noChangeShapeType="1"/>
            </p:cNvSpPr>
            <p:nvPr/>
          </p:nvSpPr>
          <p:spPr bwMode="auto">
            <a:xfrm flipH="1">
              <a:off x="488" y="1622"/>
              <a:ext cx="129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502" name="Line 86"/>
            <p:cNvSpPr>
              <a:spLocks noChangeShapeType="1"/>
            </p:cNvSpPr>
            <p:nvPr/>
          </p:nvSpPr>
          <p:spPr bwMode="auto">
            <a:xfrm>
              <a:off x="932" y="1345"/>
              <a:ext cx="25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503" name="Line 87"/>
            <p:cNvSpPr>
              <a:spLocks noChangeShapeType="1"/>
            </p:cNvSpPr>
            <p:nvPr/>
          </p:nvSpPr>
          <p:spPr bwMode="auto">
            <a:xfrm>
              <a:off x="506" y="1477"/>
              <a:ext cx="24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0885005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61">
                                            <p:txEl>
                                              <p:pRg st="0" end="0"/>
                                            </p:txEl>
                                          </p:spTgt>
                                        </p:tgtEl>
                                        <p:attrNameLst>
                                          <p:attrName>style.visibility</p:attrName>
                                        </p:attrNameLst>
                                      </p:cBhvr>
                                      <p:to>
                                        <p:strVal val="visible"/>
                                      </p:to>
                                    </p:set>
                                    <p:animEffect transition="in" filter="fade">
                                      <p:cBhvr>
                                        <p:cTn id="7" dur="500"/>
                                        <p:tgtEl>
                                          <p:spTgt spid="444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61">
                                            <p:txEl>
                                              <p:pRg st="1" end="1"/>
                                            </p:txEl>
                                          </p:spTgt>
                                        </p:tgtEl>
                                        <p:attrNameLst>
                                          <p:attrName>style.visibility</p:attrName>
                                        </p:attrNameLst>
                                      </p:cBhvr>
                                      <p:to>
                                        <p:strVal val="visible"/>
                                      </p:to>
                                    </p:set>
                                    <p:animEffect transition="in" filter="fade">
                                      <p:cBhvr>
                                        <p:cTn id="12" dur="500"/>
                                        <p:tgtEl>
                                          <p:spTgt spid="444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61">
                                            <p:txEl>
                                              <p:pRg st="2" end="2"/>
                                            </p:txEl>
                                          </p:spTgt>
                                        </p:tgtEl>
                                        <p:attrNameLst>
                                          <p:attrName>style.visibility</p:attrName>
                                        </p:attrNameLst>
                                      </p:cBhvr>
                                      <p:to>
                                        <p:strVal val="visible"/>
                                      </p:to>
                                    </p:set>
                                    <p:animEffect transition="in" filter="fade">
                                      <p:cBhvr>
                                        <p:cTn id="17" dur="500"/>
                                        <p:tgtEl>
                                          <p:spTgt spid="4444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61">
                                            <p:txEl>
                                              <p:pRg st="3" end="3"/>
                                            </p:txEl>
                                          </p:spTgt>
                                        </p:tgtEl>
                                        <p:attrNameLst>
                                          <p:attrName>style.visibility</p:attrName>
                                        </p:attrNameLst>
                                      </p:cBhvr>
                                      <p:to>
                                        <p:strVal val="visible"/>
                                      </p:to>
                                    </p:set>
                                    <p:animEffect transition="in" filter="fade">
                                      <p:cBhvr>
                                        <p:cTn id="22" dur="500"/>
                                        <p:tgtEl>
                                          <p:spTgt spid="44446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4461">
                                            <p:txEl>
                                              <p:pRg st="4" end="4"/>
                                            </p:txEl>
                                          </p:spTgt>
                                        </p:tgtEl>
                                        <p:attrNameLst>
                                          <p:attrName>style.visibility</p:attrName>
                                        </p:attrNameLst>
                                      </p:cBhvr>
                                      <p:to>
                                        <p:strVal val="visible"/>
                                      </p:to>
                                    </p:set>
                                    <p:animEffect transition="in" filter="fade">
                                      <p:cBhvr>
                                        <p:cTn id="25" dur="500"/>
                                        <p:tgtEl>
                                          <p:spTgt spid="44446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4461">
                                            <p:txEl>
                                              <p:pRg st="5" end="5"/>
                                            </p:txEl>
                                          </p:spTgt>
                                        </p:tgtEl>
                                        <p:attrNameLst>
                                          <p:attrName>style.visibility</p:attrName>
                                        </p:attrNameLst>
                                      </p:cBhvr>
                                      <p:to>
                                        <p:strVal val="visible"/>
                                      </p:to>
                                    </p:set>
                                    <p:animEffect transition="in" filter="fade">
                                      <p:cBhvr>
                                        <p:cTn id="28" dur="500"/>
                                        <p:tgtEl>
                                          <p:spTgt spid="444461">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4461">
                                            <p:txEl>
                                              <p:pRg st="6" end="6"/>
                                            </p:txEl>
                                          </p:spTgt>
                                        </p:tgtEl>
                                        <p:attrNameLst>
                                          <p:attrName>style.visibility</p:attrName>
                                        </p:attrNameLst>
                                      </p:cBhvr>
                                      <p:to>
                                        <p:strVal val="visible"/>
                                      </p:to>
                                    </p:set>
                                    <p:animEffect transition="in" filter="fade">
                                      <p:cBhvr>
                                        <p:cTn id="31" dur="500"/>
                                        <p:tgtEl>
                                          <p:spTgt spid="44446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685800" y="152400"/>
            <a:ext cx="7772400" cy="533400"/>
          </a:xfrm>
        </p:spPr>
        <p:txBody>
          <a:bodyPr/>
          <a:lstStyle/>
          <a:p>
            <a:r>
              <a:rPr lang="en-US" altLang="en-US" b="1" dirty="0">
                <a:solidFill>
                  <a:schemeClr val="tx2"/>
                </a:solidFill>
              </a:rPr>
              <a:t>Level 2 Coordinated Work</a:t>
            </a:r>
          </a:p>
        </p:txBody>
      </p:sp>
      <p:sp>
        <p:nvSpPr>
          <p:cNvPr id="447491" name="Rectangle 3"/>
          <p:cNvSpPr>
            <a:spLocks noGrp="1" noChangeArrowheads="1"/>
          </p:cNvSpPr>
          <p:nvPr>
            <p:ph type="body" idx="1"/>
          </p:nvPr>
        </p:nvSpPr>
        <p:spPr>
          <a:xfrm>
            <a:off x="114300" y="3035300"/>
            <a:ext cx="8915400" cy="3136900"/>
          </a:xfrm>
        </p:spPr>
        <p:txBody>
          <a:bodyPr>
            <a:normAutofit/>
          </a:bodyPr>
          <a:lstStyle/>
          <a:p>
            <a:pPr>
              <a:lnSpc>
                <a:spcPct val="90000"/>
              </a:lnSpc>
              <a:spcBef>
                <a:spcPct val="0"/>
              </a:spcBef>
            </a:pPr>
            <a:r>
              <a:rPr lang="en-US" altLang="en-US" sz="3600" dirty="0"/>
              <a:t>Coordinated Efforts and Processes</a:t>
            </a:r>
          </a:p>
          <a:p>
            <a:pPr>
              <a:lnSpc>
                <a:spcPct val="90000"/>
              </a:lnSpc>
              <a:spcBef>
                <a:spcPct val="0"/>
              </a:spcBef>
            </a:pPr>
            <a:r>
              <a:rPr lang="en-US" altLang="en-US" sz="3600" dirty="0"/>
              <a:t>Coordination, sharing, and hand-offs</a:t>
            </a:r>
          </a:p>
          <a:p>
            <a:pPr>
              <a:lnSpc>
                <a:spcPct val="90000"/>
              </a:lnSpc>
              <a:spcBef>
                <a:spcPct val="0"/>
              </a:spcBef>
            </a:pPr>
            <a:r>
              <a:rPr lang="en-US" altLang="en-US" sz="3600" dirty="0"/>
              <a:t>Coordination </a:t>
            </a:r>
            <a:r>
              <a:rPr lang="en-US" altLang="en-US" sz="3600" dirty="0" smtClean="0"/>
              <a:t>Applications examples are </a:t>
            </a:r>
            <a:endParaRPr lang="en-US" altLang="en-US" sz="3600" dirty="0"/>
          </a:p>
          <a:p>
            <a:pPr lvl="1">
              <a:lnSpc>
                <a:spcPct val="90000"/>
              </a:lnSpc>
              <a:spcBef>
                <a:spcPct val="0"/>
              </a:spcBef>
            </a:pPr>
            <a:r>
              <a:rPr lang="en-US" altLang="en-US" sz="3600" dirty="0">
                <a:solidFill>
                  <a:schemeClr val="tx2"/>
                </a:solidFill>
              </a:rPr>
              <a:t>Workflow Applications </a:t>
            </a:r>
            <a:endParaRPr lang="en-US" altLang="en-US" sz="3200" dirty="0">
              <a:solidFill>
                <a:schemeClr val="tx2"/>
              </a:solidFill>
            </a:endParaRPr>
          </a:p>
        </p:txBody>
      </p:sp>
      <p:grpSp>
        <p:nvGrpSpPr>
          <p:cNvPr id="447492" name="Group 4"/>
          <p:cNvGrpSpPr>
            <a:grpSpLocks/>
          </p:cNvGrpSpPr>
          <p:nvPr/>
        </p:nvGrpSpPr>
        <p:grpSpPr bwMode="auto">
          <a:xfrm>
            <a:off x="2933700" y="838200"/>
            <a:ext cx="2844800" cy="2120900"/>
            <a:chOff x="388" y="2020"/>
            <a:chExt cx="1528" cy="1048"/>
          </a:xfrm>
        </p:grpSpPr>
        <p:sp>
          <p:nvSpPr>
            <p:cNvPr id="447493" name="Rectangle 5"/>
            <p:cNvSpPr>
              <a:spLocks noChangeArrowheads="1"/>
            </p:cNvSpPr>
            <p:nvPr/>
          </p:nvSpPr>
          <p:spPr bwMode="auto">
            <a:xfrm>
              <a:off x="388" y="2020"/>
              <a:ext cx="1528" cy="1048"/>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4" name="Oval 6"/>
            <p:cNvSpPr>
              <a:spLocks noChangeArrowheads="1"/>
            </p:cNvSpPr>
            <p:nvPr/>
          </p:nvSpPr>
          <p:spPr bwMode="auto">
            <a:xfrm>
              <a:off x="1603" y="2115"/>
              <a:ext cx="108" cy="10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5" name="Freeform 7"/>
            <p:cNvSpPr>
              <a:spLocks/>
            </p:cNvSpPr>
            <p:nvPr/>
          </p:nvSpPr>
          <p:spPr bwMode="auto">
            <a:xfrm>
              <a:off x="1167" y="2323"/>
              <a:ext cx="394" cy="356"/>
            </a:xfrm>
            <a:custGeom>
              <a:avLst/>
              <a:gdLst>
                <a:gd name="T0" fmla="*/ 231 w 394"/>
                <a:gd name="T1" fmla="*/ 0 h 356"/>
                <a:gd name="T2" fmla="*/ 393 w 394"/>
                <a:gd name="T3" fmla="*/ 103 h 356"/>
                <a:gd name="T4" fmla="*/ 386 w 394"/>
                <a:gd name="T5" fmla="*/ 148 h 356"/>
                <a:gd name="T6" fmla="*/ 198 w 394"/>
                <a:gd name="T7" fmla="*/ 202 h 356"/>
                <a:gd name="T8" fmla="*/ 228 w 394"/>
                <a:gd name="T9" fmla="*/ 132 h 356"/>
                <a:gd name="T10" fmla="*/ 298 w 394"/>
                <a:gd name="T11" fmla="*/ 111 h 356"/>
                <a:gd name="T12" fmla="*/ 237 w 394"/>
                <a:gd name="T13" fmla="*/ 72 h 356"/>
                <a:gd name="T14" fmla="*/ 228 w 394"/>
                <a:gd name="T15" fmla="*/ 132 h 356"/>
                <a:gd name="T16" fmla="*/ 198 w 394"/>
                <a:gd name="T17" fmla="*/ 202 h 356"/>
                <a:gd name="T18" fmla="*/ 41 w 394"/>
                <a:gd name="T19" fmla="*/ 355 h 356"/>
                <a:gd name="T20" fmla="*/ 0 w 394"/>
                <a:gd name="T21" fmla="*/ 320 h 356"/>
                <a:gd name="T22" fmla="*/ 155 w 394"/>
                <a:gd name="T23" fmla="*/ 168 h 356"/>
                <a:gd name="T24" fmla="*/ 182 w 394"/>
                <a:gd name="T25" fmla="*/ 12 h 356"/>
                <a:gd name="T26" fmla="*/ 231 w 394"/>
                <a:gd name="T2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56">
                  <a:moveTo>
                    <a:pt x="231" y="0"/>
                  </a:moveTo>
                  <a:lnTo>
                    <a:pt x="393" y="103"/>
                  </a:lnTo>
                  <a:lnTo>
                    <a:pt x="386" y="148"/>
                  </a:lnTo>
                  <a:lnTo>
                    <a:pt x="198" y="202"/>
                  </a:lnTo>
                  <a:lnTo>
                    <a:pt x="228" y="132"/>
                  </a:lnTo>
                  <a:lnTo>
                    <a:pt x="298" y="111"/>
                  </a:lnTo>
                  <a:lnTo>
                    <a:pt x="237" y="72"/>
                  </a:lnTo>
                  <a:lnTo>
                    <a:pt x="228" y="132"/>
                  </a:lnTo>
                  <a:lnTo>
                    <a:pt x="198" y="202"/>
                  </a:lnTo>
                  <a:lnTo>
                    <a:pt x="41" y="355"/>
                  </a:lnTo>
                  <a:lnTo>
                    <a:pt x="0" y="320"/>
                  </a:lnTo>
                  <a:lnTo>
                    <a:pt x="155" y="168"/>
                  </a:lnTo>
                  <a:lnTo>
                    <a:pt x="182" y="12"/>
                  </a:lnTo>
                  <a:lnTo>
                    <a:pt x="23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7496" name="Arc 8"/>
            <p:cNvSpPr>
              <a:spLocks/>
            </p:cNvSpPr>
            <p:nvPr/>
          </p:nvSpPr>
          <p:spPr bwMode="auto">
            <a:xfrm>
              <a:off x="1541" y="2424"/>
              <a:ext cx="28" cy="48"/>
            </a:xfrm>
            <a:custGeom>
              <a:avLst/>
              <a:gdLst>
                <a:gd name="G0" fmla="+- 5912 0 0"/>
                <a:gd name="G1" fmla="+- 21252 0 0"/>
                <a:gd name="G2" fmla="+- 21600 0 0"/>
                <a:gd name="T0" fmla="*/ 9776 w 27512"/>
                <a:gd name="T1" fmla="*/ 0 h 42852"/>
                <a:gd name="T2" fmla="*/ 0 w 27512"/>
                <a:gd name="T3" fmla="*/ 42027 h 42852"/>
                <a:gd name="T4" fmla="*/ 5912 w 27512"/>
                <a:gd name="T5" fmla="*/ 21252 h 42852"/>
              </a:gdLst>
              <a:ahLst/>
              <a:cxnLst>
                <a:cxn ang="0">
                  <a:pos x="T0" y="T1"/>
                </a:cxn>
                <a:cxn ang="0">
                  <a:pos x="T2" y="T3"/>
                </a:cxn>
                <a:cxn ang="0">
                  <a:pos x="T4" y="T5"/>
                </a:cxn>
              </a:cxnLst>
              <a:rect l="0" t="0" r="r" b="b"/>
              <a:pathLst>
                <a:path w="27512" h="42852" fill="none" extrusionOk="0">
                  <a:moveTo>
                    <a:pt x="9775" y="0"/>
                  </a:moveTo>
                  <a:cubicBezTo>
                    <a:pt x="20046" y="1867"/>
                    <a:pt x="27512" y="10813"/>
                    <a:pt x="27512" y="21252"/>
                  </a:cubicBezTo>
                  <a:cubicBezTo>
                    <a:pt x="27512" y="33181"/>
                    <a:pt x="17841" y="42852"/>
                    <a:pt x="5912" y="42852"/>
                  </a:cubicBezTo>
                  <a:cubicBezTo>
                    <a:pt x="3912" y="42852"/>
                    <a:pt x="1922" y="42574"/>
                    <a:pt x="-1" y="42027"/>
                  </a:cubicBezTo>
                </a:path>
                <a:path w="27512" h="42852" stroke="0" extrusionOk="0">
                  <a:moveTo>
                    <a:pt x="9775" y="0"/>
                  </a:moveTo>
                  <a:cubicBezTo>
                    <a:pt x="20046" y="1867"/>
                    <a:pt x="27512" y="10813"/>
                    <a:pt x="27512" y="21252"/>
                  </a:cubicBezTo>
                  <a:cubicBezTo>
                    <a:pt x="27512" y="33181"/>
                    <a:pt x="17841" y="42852"/>
                    <a:pt x="5912" y="42852"/>
                  </a:cubicBezTo>
                  <a:cubicBezTo>
                    <a:pt x="3912" y="42852"/>
                    <a:pt x="1922" y="42574"/>
                    <a:pt x="-1" y="42027"/>
                  </a:cubicBezTo>
                  <a:lnTo>
                    <a:pt x="5912" y="2125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7" name="Arc 9"/>
            <p:cNvSpPr>
              <a:spLocks/>
            </p:cNvSpPr>
            <p:nvPr/>
          </p:nvSpPr>
          <p:spPr bwMode="auto">
            <a:xfrm>
              <a:off x="1166" y="2636"/>
              <a:ext cx="47" cy="50"/>
            </a:xfrm>
            <a:custGeom>
              <a:avLst/>
              <a:gdLst>
                <a:gd name="G0" fmla="+- 21600 0 0"/>
                <a:gd name="G1" fmla="+- 13393 0 0"/>
                <a:gd name="G2" fmla="+- 21600 0 0"/>
                <a:gd name="T0" fmla="*/ 41002 w 41002"/>
                <a:gd name="T1" fmla="*/ 22886 h 34993"/>
                <a:gd name="T2" fmla="*/ 4654 w 41002"/>
                <a:gd name="T3" fmla="*/ 0 h 34993"/>
                <a:gd name="T4" fmla="*/ 21600 w 41002"/>
                <a:gd name="T5" fmla="*/ 13393 h 34993"/>
              </a:gdLst>
              <a:ahLst/>
              <a:cxnLst>
                <a:cxn ang="0">
                  <a:pos x="T0" y="T1"/>
                </a:cxn>
                <a:cxn ang="0">
                  <a:pos x="T2" y="T3"/>
                </a:cxn>
                <a:cxn ang="0">
                  <a:pos x="T4" y="T5"/>
                </a:cxn>
              </a:cxnLst>
              <a:rect l="0" t="0" r="r" b="b"/>
              <a:pathLst>
                <a:path w="41002" h="34993" fill="none" extrusionOk="0">
                  <a:moveTo>
                    <a:pt x="41002" y="22886"/>
                  </a:moveTo>
                  <a:cubicBezTo>
                    <a:pt x="37376" y="30295"/>
                    <a:pt x="29848" y="34992"/>
                    <a:pt x="21600" y="34993"/>
                  </a:cubicBezTo>
                  <a:cubicBezTo>
                    <a:pt x="9670" y="34993"/>
                    <a:pt x="0" y="25322"/>
                    <a:pt x="0" y="13393"/>
                  </a:cubicBezTo>
                  <a:cubicBezTo>
                    <a:pt x="-1" y="8532"/>
                    <a:pt x="1639" y="3813"/>
                    <a:pt x="4653" y="-1"/>
                  </a:cubicBezTo>
                </a:path>
                <a:path w="41002" h="34993" stroke="0" extrusionOk="0">
                  <a:moveTo>
                    <a:pt x="41002" y="22886"/>
                  </a:moveTo>
                  <a:cubicBezTo>
                    <a:pt x="37376" y="30295"/>
                    <a:pt x="29848" y="34992"/>
                    <a:pt x="21600" y="34993"/>
                  </a:cubicBezTo>
                  <a:cubicBezTo>
                    <a:pt x="9670" y="34993"/>
                    <a:pt x="0" y="25322"/>
                    <a:pt x="0" y="13393"/>
                  </a:cubicBezTo>
                  <a:cubicBezTo>
                    <a:pt x="-1" y="8532"/>
                    <a:pt x="1639" y="3813"/>
                    <a:pt x="4653" y="-1"/>
                  </a:cubicBezTo>
                  <a:lnTo>
                    <a:pt x="21600" y="13393"/>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8" name="Arc 10"/>
            <p:cNvSpPr>
              <a:spLocks/>
            </p:cNvSpPr>
            <p:nvPr/>
          </p:nvSpPr>
          <p:spPr bwMode="auto">
            <a:xfrm>
              <a:off x="1350" y="2318"/>
              <a:ext cx="50" cy="36"/>
            </a:xfrm>
            <a:custGeom>
              <a:avLst/>
              <a:gdLst>
                <a:gd name="G0" fmla="+- 21600 0 0"/>
                <a:gd name="G1" fmla="+- 21600 0 0"/>
                <a:gd name="G2" fmla="+- 21600 0 0"/>
                <a:gd name="T0" fmla="*/ 2834 w 37617"/>
                <a:gd name="T1" fmla="*/ 32296 h 32296"/>
                <a:gd name="T2" fmla="*/ 37617 w 37617"/>
                <a:gd name="T3" fmla="*/ 7108 h 32296"/>
                <a:gd name="T4" fmla="*/ 21600 w 37617"/>
                <a:gd name="T5" fmla="*/ 21600 h 32296"/>
              </a:gdLst>
              <a:ahLst/>
              <a:cxnLst>
                <a:cxn ang="0">
                  <a:pos x="T0" y="T1"/>
                </a:cxn>
                <a:cxn ang="0">
                  <a:pos x="T2" y="T3"/>
                </a:cxn>
                <a:cxn ang="0">
                  <a:pos x="T4" y="T5"/>
                </a:cxn>
              </a:cxnLst>
              <a:rect l="0" t="0" r="r" b="b"/>
              <a:pathLst>
                <a:path w="37617" h="32296" fill="none" extrusionOk="0">
                  <a:moveTo>
                    <a:pt x="2834" y="32295"/>
                  </a:moveTo>
                  <a:cubicBezTo>
                    <a:pt x="976" y="29037"/>
                    <a:pt x="0" y="25350"/>
                    <a:pt x="0" y="21600"/>
                  </a:cubicBezTo>
                  <a:cubicBezTo>
                    <a:pt x="0" y="9670"/>
                    <a:pt x="9670" y="0"/>
                    <a:pt x="21600" y="0"/>
                  </a:cubicBezTo>
                  <a:cubicBezTo>
                    <a:pt x="27703" y="-1"/>
                    <a:pt x="33522" y="2582"/>
                    <a:pt x="37616" y="7108"/>
                  </a:cubicBezTo>
                </a:path>
                <a:path w="37617" h="32296" stroke="0" extrusionOk="0">
                  <a:moveTo>
                    <a:pt x="2834" y="32295"/>
                  </a:moveTo>
                  <a:cubicBezTo>
                    <a:pt x="976" y="29037"/>
                    <a:pt x="0" y="25350"/>
                    <a:pt x="0" y="21600"/>
                  </a:cubicBezTo>
                  <a:cubicBezTo>
                    <a:pt x="0" y="9670"/>
                    <a:pt x="9670" y="0"/>
                    <a:pt x="21600" y="0"/>
                  </a:cubicBezTo>
                  <a:cubicBezTo>
                    <a:pt x="27703" y="-1"/>
                    <a:pt x="33522" y="2582"/>
                    <a:pt x="37616" y="7108"/>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9" name="Freeform 11"/>
            <p:cNvSpPr>
              <a:spLocks/>
            </p:cNvSpPr>
            <p:nvPr/>
          </p:nvSpPr>
          <p:spPr bwMode="auto">
            <a:xfrm>
              <a:off x="1308" y="2135"/>
              <a:ext cx="484" cy="202"/>
            </a:xfrm>
            <a:custGeom>
              <a:avLst/>
              <a:gdLst>
                <a:gd name="T0" fmla="*/ 289 w 484"/>
                <a:gd name="T1" fmla="*/ 67 h 202"/>
                <a:gd name="T2" fmla="*/ 147 w 484"/>
                <a:gd name="T3" fmla="*/ 0 h 202"/>
                <a:gd name="T4" fmla="*/ 0 w 484"/>
                <a:gd name="T5" fmla="*/ 0 h 202"/>
                <a:gd name="T6" fmla="*/ 0 w 484"/>
                <a:gd name="T7" fmla="*/ 59 h 202"/>
                <a:gd name="T8" fmla="*/ 132 w 484"/>
                <a:gd name="T9" fmla="*/ 59 h 202"/>
                <a:gd name="T10" fmla="*/ 194 w 484"/>
                <a:gd name="T11" fmla="*/ 90 h 202"/>
                <a:gd name="T12" fmla="*/ 19 w 484"/>
                <a:gd name="T13" fmla="*/ 118 h 202"/>
                <a:gd name="T14" fmla="*/ 150 w 484"/>
                <a:gd name="T15" fmla="*/ 201 h 202"/>
                <a:gd name="T16" fmla="*/ 332 w 484"/>
                <a:gd name="T17" fmla="*/ 178 h 202"/>
                <a:gd name="T18" fmla="*/ 341 w 484"/>
                <a:gd name="T19" fmla="*/ 192 h 202"/>
                <a:gd name="T20" fmla="*/ 385 w 484"/>
                <a:gd name="T21" fmla="*/ 194 h 202"/>
                <a:gd name="T22" fmla="*/ 483 w 484"/>
                <a:gd name="T23" fmla="*/ 74 h 202"/>
                <a:gd name="T24" fmla="*/ 436 w 484"/>
                <a:gd name="T25" fmla="*/ 42 h 202"/>
                <a:gd name="T26" fmla="*/ 360 w 484"/>
                <a:gd name="T27" fmla="*/ 133 h 202"/>
                <a:gd name="T28" fmla="*/ 289 w 484"/>
                <a:gd name="T29" fmla="*/ 6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4" h="202">
                  <a:moveTo>
                    <a:pt x="289" y="67"/>
                  </a:moveTo>
                  <a:lnTo>
                    <a:pt x="147" y="0"/>
                  </a:lnTo>
                  <a:lnTo>
                    <a:pt x="0" y="0"/>
                  </a:lnTo>
                  <a:lnTo>
                    <a:pt x="0" y="59"/>
                  </a:lnTo>
                  <a:lnTo>
                    <a:pt x="132" y="59"/>
                  </a:lnTo>
                  <a:lnTo>
                    <a:pt x="194" y="90"/>
                  </a:lnTo>
                  <a:lnTo>
                    <a:pt x="19" y="118"/>
                  </a:lnTo>
                  <a:lnTo>
                    <a:pt x="150" y="201"/>
                  </a:lnTo>
                  <a:lnTo>
                    <a:pt x="332" y="178"/>
                  </a:lnTo>
                  <a:lnTo>
                    <a:pt x="341" y="192"/>
                  </a:lnTo>
                  <a:lnTo>
                    <a:pt x="385" y="194"/>
                  </a:lnTo>
                  <a:lnTo>
                    <a:pt x="483" y="74"/>
                  </a:lnTo>
                  <a:lnTo>
                    <a:pt x="436" y="42"/>
                  </a:lnTo>
                  <a:lnTo>
                    <a:pt x="360" y="133"/>
                  </a:lnTo>
                  <a:lnTo>
                    <a:pt x="289" y="67"/>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7500" name="Arc 12"/>
            <p:cNvSpPr>
              <a:spLocks/>
            </p:cNvSpPr>
            <p:nvPr/>
          </p:nvSpPr>
          <p:spPr bwMode="auto">
            <a:xfrm>
              <a:off x="1276" y="2137"/>
              <a:ext cx="34" cy="57"/>
            </a:xfrm>
            <a:custGeom>
              <a:avLst/>
              <a:gdLst>
                <a:gd name="G0" fmla="+- 21600 0 0"/>
                <a:gd name="G1" fmla="+- 21591 0 0"/>
                <a:gd name="G2" fmla="+- 21600 0 0"/>
                <a:gd name="T0" fmla="*/ 20261 w 21600"/>
                <a:gd name="T1" fmla="*/ 43149 h 43149"/>
                <a:gd name="T2" fmla="*/ 20976 w 21600"/>
                <a:gd name="T3" fmla="*/ 0 h 43149"/>
                <a:gd name="T4" fmla="*/ 21600 w 21600"/>
                <a:gd name="T5" fmla="*/ 21591 h 43149"/>
              </a:gdLst>
              <a:ahLst/>
              <a:cxnLst>
                <a:cxn ang="0">
                  <a:pos x="T0" y="T1"/>
                </a:cxn>
                <a:cxn ang="0">
                  <a:pos x="T2" y="T3"/>
                </a:cxn>
                <a:cxn ang="0">
                  <a:pos x="T4" y="T5"/>
                </a:cxn>
              </a:cxnLst>
              <a:rect l="0" t="0" r="r" b="b"/>
              <a:pathLst>
                <a:path w="21600" h="43149" fill="none" extrusionOk="0">
                  <a:moveTo>
                    <a:pt x="20260" y="43149"/>
                  </a:moveTo>
                  <a:cubicBezTo>
                    <a:pt x="8873" y="42442"/>
                    <a:pt x="0" y="33000"/>
                    <a:pt x="0" y="21591"/>
                  </a:cubicBezTo>
                  <a:cubicBezTo>
                    <a:pt x="-1" y="9904"/>
                    <a:pt x="9294" y="337"/>
                    <a:pt x="20976" y="0"/>
                  </a:cubicBezTo>
                </a:path>
                <a:path w="21600" h="43149" stroke="0" extrusionOk="0">
                  <a:moveTo>
                    <a:pt x="20260" y="43149"/>
                  </a:moveTo>
                  <a:cubicBezTo>
                    <a:pt x="8873" y="42442"/>
                    <a:pt x="0" y="33000"/>
                    <a:pt x="0" y="21591"/>
                  </a:cubicBezTo>
                  <a:cubicBezTo>
                    <a:pt x="-1" y="9904"/>
                    <a:pt x="9294" y="337"/>
                    <a:pt x="20976" y="0"/>
                  </a:cubicBezTo>
                  <a:lnTo>
                    <a:pt x="21600" y="21591"/>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1" name="Arc 13"/>
            <p:cNvSpPr>
              <a:spLocks/>
            </p:cNvSpPr>
            <p:nvPr/>
          </p:nvSpPr>
          <p:spPr bwMode="auto">
            <a:xfrm>
              <a:off x="1653" y="2323"/>
              <a:ext cx="45" cy="13"/>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2" name="Arc 14"/>
            <p:cNvSpPr>
              <a:spLocks/>
            </p:cNvSpPr>
            <p:nvPr/>
          </p:nvSpPr>
          <p:spPr bwMode="auto">
            <a:xfrm>
              <a:off x="1741" y="2166"/>
              <a:ext cx="56" cy="44"/>
            </a:xfrm>
            <a:custGeom>
              <a:avLst/>
              <a:gdLst>
                <a:gd name="G0" fmla="+- 19038 0 0"/>
                <a:gd name="G1" fmla="+- 21600 0 0"/>
                <a:gd name="G2" fmla="+- 21600 0 0"/>
                <a:gd name="T0" fmla="*/ 0 w 40638"/>
                <a:gd name="T1" fmla="*/ 11396 h 36060"/>
                <a:gd name="T2" fmla="*/ 35084 w 40638"/>
                <a:gd name="T3" fmla="*/ 36060 h 36060"/>
                <a:gd name="T4" fmla="*/ 19038 w 40638"/>
                <a:gd name="T5" fmla="*/ 21600 h 36060"/>
              </a:gdLst>
              <a:ahLst/>
              <a:cxnLst>
                <a:cxn ang="0">
                  <a:pos x="T0" y="T1"/>
                </a:cxn>
                <a:cxn ang="0">
                  <a:pos x="T2" y="T3"/>
                </a:cxn>
                <a:cxn ang="0">
                  <a:pos x="T4" y="T5"/>
                </a:cxn>
              </a:cxnLst>
              <a:rect l="0" t="0" r="r" b="b"/>
              <a:pathLst>
                <a:path w="40638" h="36060" fill="none" extrusionOk="0">
                  <a:moveTo>
                    <a:pt x="0" y="11396"/>
                  </a:moveTo>
                  <a:cubicBezTo>
                    <a:pt x="3761" y="4379"/>
                    <a:pt x="11076" y="-1"/>
                    <a:pt x="19038" y="0"/>
                  </a:cubicBezTo>
                  <a:cubicBezTo>
                    <a:pt x="30967" y="0"/>
                    <a:pt x="40638" y="9670"/>
                    <a:pt x="40638" y="21600"/>
                  </a:cubicBezTo>
                  <a:cubicBezTo>
                    <a:pt x="40638" y="26940"/>
                    <a:pt x="38659" y="32092"/>
                    <a:pt x="35083" y="36059"/>
                  </a:cubicBezTo>
                </a:path>
                <a:path w="40638" h="36060" stroke="0" extrusionOk="0">
                  <a:moveTo>
                    <a:pt x="0" y="11396"/>
                  </a:moveTo>
                  <a:cubicBezTo>
                    <a:pt x="3761" y="4379"/>
                    <a:pt x="11076" y="-1"/>
                    <a:pt x="19038" y="0"/>
                  </a:cubicBezTo>
                  <a:cubicBezTo>
                    <a:pt x="30967" y="0"/>
                    <a:pt x="40638" y="9670"/>
                    <a:pt x="40638" y="21600"/>
                  </a:cubicBezTo>
                  <a:cubicBezTo>
                    <a:pt x="40638" y="26940"/>
                    <a:pt x="38659" y="32092"/>
                    <a:pt x="35083" y="36059"/>
                  </a:cubicBezTo>
                  <a:lnTo>
                    <a:pt x="19038"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3" name="Line 15"/>
            <p:cNvSpPr>
              <a:spLocks noChangeShapeType="1"/>
            </p:cNvSpPr>
            <p:nvPr/>
          </p:nvSpPr>
          <p:spPr bwMode="auto">
            <a:xfrm flipH="1">
              <a:off x="1123" y="2162"/>
              <a:ext cx="197" cy="86"/>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4" name="Oval 16"/>
            <p:cNvSpPr>
              <a:spLocks noChangeArrowheads="1"/>
            </p:cNvSpPr>
            <p:nvPr/>
          </p:nvSpPr>
          <p:spPr bwMode="auto">
            <a:xfrm>
              <a:off x="944" y="2148"/>
              <a:ext cx="108" cy="10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5" name="Freeform 17"/>
            <p:cNvSpPr>
              <a:spLocks/>
            </p:cNvSpPr>
            <p:nvPr/>
          </p:nvSpPr>
          <p:spPr bwMode="auto">
            <a:xfrm>
              <a:off x="506" y="2357"/>
              <a:ext cx="394" cy="357"/>
            </a:xfrm>
            <a:custGeom>
              <a:avLst/>
              <a:gdLst>
                <a:gd name="T0" fmla="*/ 231 w 394"/>
                <a:gd name="T1" fmla="*/ 0 h 357"/>
                <a:gd name="T2" fmla="*/ 393 w 394"/>
                <a:gd name="T3" fmla="*/ 104 h 357"/>
                <a:gd name="T4" fmla="*/ 386 w 394"/>
                <a:gd name="T5" fmla="*/ 149 h 357"/>
                <a:gd name="T6" fmla="*/ 198 w 394"/>
                <a:gd name="T7" fmla="*/ 203 h 357"/>
                <a:gd name="T8" fmla="*/ 229 w 394"/>
                <a:gd name="T9" fmla="*/ 132 h 357"/>
                <a:gd name="T10" fmla="*/ 299 w 394"/>
                <a:gd name="T11" fmla="*/ 112 h 357"/>
                <a:gd name="T12" fmla="*/ 237 w 394"/>
                <a:gd name="T13" fmla="*/ 72 h 357"/>
                <a:gd name="T14" fmla="*/ 229 w 394"/>
                <a:gd name="T15" fmla="*/ 132 h 357"/>
                <a:gd name="T16" fmla="*/ 198 w 394"/>
                <a:gd name="T17" fmla="*/ 203 h 357"/>
                <a:gd name="T18" fmla="*/ 41 w 394"/>
                <a:gd name="T19" fmla="*/ 356 h 357"/>
                <a:gd name="T20" fmla="*/ 0 w 394"/>
                <a:gd name="T21" fmla="*/ 321 h 357"/>
                <a:gd name="T22" fmla="*/ 155 w 394"/>
                <a:gd name="T23" fmla="*/ 169 h 357"/>
                <a:gd name="T24" fmla="*/ 181 w 394"/>
                <a:gd name="T25" fmla="*/ 12 h 357"/>
                <a:gd name="T26" fmla="*/ 231 w 394"/>
                <a:gd name="T2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57">
                  <a:moveTo>
                    <a:pt x="231" y="0"/>
                  </a:moveTo>
                  <a:lnTo>
                    <a:pt x="393" y="104"/>
                  </a:lnTo>
                  <a:lnTo>
                    <a:pt x="386" y="149"/>
                  </a:lnTo>
                  <a:lnTo>
                    <a:pt x="198" y="203"/>
                  </a:lnTo>
                  <a:lnTo>
                    <a:pt x="229" y="132"/>
                  </a:lnTo>
                  <a:lnTo>
                    <a:pt x="299" y="112"/>
                  </a:lnTo>
                  <a:lnTo>
                    <a:pt x="237" y="72"/>
                  </a:lnTo>
                  <a:lnTo>
                    <a:pt x="229" y="132"/>
                  </a:lnTo>
                  <a:lnTo>
                    <a:pt x="198" y="203"/>
                  </a:lnTo>
                  <a:lnTo>
                    <a:pt x="41" y="356"/>
                  </a:lnTo>
                  <a:lnTo>
                    <a:pt x="0" y="321"/>
                  </a:lnTo>
                  <a:lnTo>
                    <a:pt x="155" y="169"/>
                  </a:lnTo>
                  <a:lnTo>
                    <a:pt x="181" y="12"/>
                  </a:lnTo>
                  <a:lnTo>
                    <a:pt x="23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7506" name="Arc 18"/>
            <p:cNvSpPr>
              <a:spLocks/>
            </p:cNvSpPr>
            <p:nvPr/>
          </p:nvSpPr>
          <p:spPr bwMode="auto">
            <a:xfrm>
              <a:off x="882" y="2457"/>
              <a:ext cx="28" cy="48"/>
            </a:xfrm>
            <a:custGeom>
              <a:avLst/>
              <a:gdLst>
                <a:gd name="G0" fmla="+- 5912 0 0"/>
                <a:gd name="G1" fmla="+- 21252 0 0"/>
                <a:gd name="G2" fmla="+- 21600 0 0"/>
                <a:gd name="T0" fmla="*/ 9776 w 27512"/>
                <a:gd name="T1" fmla="*/ 0 h 42852"/>
                <a:gd name="T2" fmla="*/ 0 w 27512"/>
                <a:gd name="T3" fmla="*/ 42027 h 42852"/>
                <a:gd name="T4" fmla="*/ 5912 w 27512"/>
                <a:gd name="T5" fmla="*/ 21252 h 42852"/>
              </a:gdLst>
              <a:ahLst/>
              <a:cxnLst>
                <a:cxn ang="0">
                  <a:pos x="T0" y="T1"/>
                </a:cxn>
                <a:cxn ang="0">
                  <a:pos x="T2" y="T3"/>
                </a:cxn>
                <a:cxn ang="0">
                  <a:pos x="T4" y="T5"/>
                </a:cxn>
              </a:cxnLst>
              <a:rect l="0" t="0" r="r" b="b"/>
              <a:pathLst>
                <a:path w="27512" h="42852" fill="none" extrusionOk="0">
                  <a:moveTo>
                    <a:pt x="9775" y="0"/>
                  </a:moveTo>
                  <a:cubicBezTo>
                    <a:pt x="20046" y="1867"/>
                    <a:pt x="27512" y="10813"/>
                    <a:pt x="27512" y="21252"/>
                  </a:cubicBezTo>
                  <a:cubicBezTo>
                    <a:pt x="27512" y="33181"/>
                    <a:pt x="17841" y="42852"/>
                    <a:pt x="5912" y="42852"/>
                  </a:cubicBezTo>
                  <a:cubicBezTo>
                    <a:pt x="3912" y="42852"/>
                    <a:pt x="1922" y="42574"/>
                    <a:pt x="-1" y="42027"/>
                  </a:cubicBezTo>
                </a:path>
                <a:path w="27512" h="42852" stroke="0" extrusionOk="0">
                  <a:moveTo>
                    <a:pt x="9775" y="0"/>
                  </a:moveTo>
                  <a:cubicBezTo>
                    <a:pt x="20046" y="1867"/>
                    <a:pt x="27512" y="10813"/>
                    <a:pt x="27512" y="21252"/>
                  </a:cubicBezTo>
                  <a:cubicBezTo>
                    <a:pt x="27512" y="33181"/>
                    <a:pt x="17841" y="42852"/>
                    <a:pt x="5912" y="42852"/>
                  </a:cubicBezTo>
                  <a:cubicBezTo>
                    <a:pt x="3912" y="42852"/>
                    <a:pt x="1922" y="42574"/>
                    <a:pt x="-1" y="42027"/>
                  </a:cubicBezTo>
                  <a:lnTo>
                    <a:pt x="5912" y="21252"/>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7" name="Arc 19"/>
            <p:cNvSpPr>
              <a:spLocks/>
            </p:cNvSpPr>
            <p:nvPr/>
          </p:nvSpPr>
          <p:spPr bwMode="auto">
            <a:xfrm>
              <a:off x="688" y="2352"/>
              <a:ext cx="51" cy="36"/>
            </a:xfrm>
            <a:custGeom>
              <a:avLst/>
              <a:gdLst>
                <a:gd name="G0" fmla="+- 21600 0 0"/>
                <a:gd name="G1" fmla="+- 21600 0 0"/>
                <a:gd name="G2" fmla="+- 21600 0 0"/>
                <a:gd name="T0" fmla="*/ 2915 w 37825"/>
                <a:gd name="T1" fmla="*/ 32437 h 32437"/>
                <a:gd name="T2" fmla="*/ 37825 w 37825"/>
                <a:gd name="T3" fmla="*/ 7342 h 32437"/>
                <a:gd name="T4" fmla="*/ 21600 w 37825"/>
                <a:gd name="T5" fmla="*/ 21600 h 32437"/>
              </a:gdLst>
              <a:ahLst/>
              <a:cxnLst>
                <a:cxn ang="0">
                  <a:pos x="T0" y="T1"/>
                </a:cxn>
                <a:cxn ang="0">
                  <a:pos x="T2" y="T3"/>
                </a:cxn>
                <a:cxn ang="0">
                  <a:pos x="T4" y="T5"/>
                </a:cxn>
              </a:cxnLst>
              <a:rect l="0" t="0" r="r" b="b"/>
              <a:pathLst>
                <a:path w="37825" h="32437" fill="none" extrusionOk="0">
                  <a:moveTo>
                    <a:pt x="2915" y="32436"/>
                  </a:moveTo>
                  <a:cubicBezTo>
                    <a:pt x="1005" y="29144"/>
                    <a:pt x="0" y="25406"/>
                    <a:pt x="0" y="21600"/>
                  </a:cubicBezTo>
                  <a:cubicBezTo>
                    <a:pt x="0" y="9670"/>
                    <a:pt x="9670" y="0"/>
                    <a:pt x="21600" y="0"/>
                  </a:cubicBezTo>
                  <a:cubicBezTo>
                    <a:pt x="27812" y="-1"/>
                    <a:pt x="33724" y="2674"/>
                    <a:pt x="37825" y="7341"/>
                  </a:cubicBezTo>
                </a:path>
                <a:path w="37825" h="32437" stroke="0" extrusionOk="0">
                  <a:moveTo>
                    <a:pt x="2915" y="32436"/>
                  </a:moveTo>
                  <a:cubicBezTo>
                    <a:pt x="1005" y="29144"/>
                    <a:pt x="0" y="25406"/>
                    <a:pt x="0" y="21600"/>
                  </a:cubicBezTo>
                  <a:cubicBezTo>
                    <a:pt x="0" y="9670"/>
                    <a:pt x="9670" y="0"/>
                    <a:pt x="21600" y="0"/>
                  </a:cubicBezTo>
                  <a:cubicBezTo>
                    <a:pt x="27812" y="-1"/>
                    <a:pt x="33724" y="2674"/>
                    <a:pt x="37825" y="7341"/>
                  </a:cubicBezTo>
                  <a:lnTo>
                    <a:pt x="21600"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08" name="Freeform 20"/>
            <p:cNvSpPr>
              <a:spLocks/>
            </p:cNvSpPr>
            <p:nvPr/>
          </p:nvSpPr>
          <p:spPr bwMode="auto">
            <a:xfrm>
              <a:off x="649" y="2168"/>
              <a:ext cx="529" cy="209"/>
            </a:xfrm>
            <a:custGeom>
              <a:avLst/>
              <a:gdLst>
                <a:gd name="T0" fmla="*/ 289 w 529"/>
                <a:gd name="T1" fmla="*/ 70 h 209"/>
                <a:gd name="T2" fmla="*/ 147 w 529"/>
                <a:gd name="T3" fmla="*/ 0 h 209"/>
                <a:gd name="T4" fmla="*/ 0 w 529"/>
                <a:gd name="T5" fmla="*/ 0 h 209"/>
                <a:gd name="T6" fmla="*/ 0 w 529"/>
                <a:gd name="T7" fmla="*/ 61 h 209"/>
                <a:gd name="T8" fmla="*/ 132 w 529"/>
                <a:gd name="T9" fmla="*/ 61 h 209"/>
                <a:gd name="T10" fmla="*/ 194 w 529"/>
                <a:gd name="T11" fmla="*/ 93 h 209"/>
                <a:gd name="T12" fmla="*/ 19 w 529"/>
                <a:gd name="T13" fmla="*/ 123 h 209"/>
                <a:gd name="T14" fmla="*/ 150 w 529"/>
                <a:gd name="T15" fmla="*/ 208 h 209"/>
                <a:gd name="T16" fmla="*/ 331 w 529"/>
                <a:gd name="T17" fmla="*/ 205 h 209"/>
                <a:gd name="T18" fmla="*/ 385 w 529"/>
                <a:gd name="T19" fmla="*/ 207 h 209"/>
                <a:gd name="T20" fmla="*/ 439 w 529"/>
                <a:gd name="T21" fmla="*/ 170 h 209"/>
                <a:gd name="T22" fmla="*/ 528 w 529"/>
                <a:gd name="T23" fmla="*/ 99 h 209"/>
                <a:gd name="T24" fmla="*/ 511 w 529"/>
                <a:gd name="T25" fmla="*/ 29 h 209"/>
                <a:gd name="T26" fmla="*/ 360 w 529"/>
                <a:gd name="T27" fmla="*/ 138 h 209"/>
                <a:gd name="T28" fmla="*/ 289 w 529"/>
                <a:gd name="T29"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209">
                  <a:moveTo>
                    <a:pt x="289" y="70"/>
                  </a:moveTo>
                  <a:lnTo>
                    <a:pt x="147" y="0"/>
                  </a:lnTo>
                  <a:lnTo>
                    <a:pt x="0" y="0"/>
                  </a:lnTo>
                  <a:lnTo>
                    <a:pt x="0" y="61"/>
                  </a:lnTo>
                  <a:lnTo>
                    <a:pt x="132" y="61"/>
                  </a:lnTo>
                  <a:lnTo>
                    <a:pt x="194" y="93"/>
                  </a:lnTo>
                  <a:lnTo>
                    <a:pt x="19" y="123"/>
                  </a:lnTo>
                  <a:lnTo>
                    <a:pt x="150" y="208"/>
                  </a:lnTo>
                  <a:lnTo>
                    <a:pt x="331" y="205"/>
                  </a:lnTo>
                  <a:lnTo>
                    <a:pt x="385" y="207"/>
                  </a:lnTo>
                  <a:lnTo>
                    <a:pt x="439" y="170"/>
                  </a:lnTo>
                  <a:lnTo>
                    <a:pt x="528" y="99"/>
                  </a:lnTo>
                  <a:lnTo>
                    <a:pt x="511" y="29"/>
                  </a:lnTo>
                  <a:lnTo>
                    <a:pt x="360" y="138"/>
                  </a:lnTo>
                  <a:lnTo>
                    <a:pt x="289" y="7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7509" name="Arc 21"/>
            <p:cNvSpPr>
              <a:spLocks/>
            </p:cNvSpPr>
            <p:nvPr/>
          </p:nvSpPr>
          <p:spPr bwMode="auto">
            <a:xfrm>
              <a:off x="620" y="2168"/>
              <a:ext cx="35" cy="62"/>
            </a:xfrm>
            <a:custGeom>
              <a:avLst/>
              <a:gdLst>
                <a:gd name="G0" fmla="+- 21600 0 0"/>
                <a:gd name="G1" fmla="+- 21564 0 0"/>
                <a:gd name="G2" fmla="+- 21600 0 0"/>
                <a:gd name="T0" fmla="*/ 20308 w 21600"/>
                <a:gd name="T1" fmla="*/ 43125 h 43125"/>
                <a:gd name="T2" fmla="*/ 20350 w 21600"/>
                <a:gd name="T3" fmla="*/ 0 h 43125"/>
                <a:gd name="T4" fmla="*/ 21600 w 21600"/>
                <a:gd name="T5" fmla="*/ 21564 h 43125"/>
              </a:gdLst>
              <a:ahLst/>
              <a:cxnLst>
                <a:cxn ang="0">
                  <a:pos x="T0" y="T1"/>
                </a:cxn>
                <a:cxn ang="0">
                  <a:pos x="T2" y="T3"/>
                </a:cxn>
                <a:cxn ang="0">
                  <a:pos x="T4" y="T5"/>
                </a:cxn>
              </a:cxnLst>
              <a:rect l="0" t="0" r="r" b="b"/>
              <a:pathLst>
                <a:path w="21600" h="43125" fill="none" extrusionOk="0">
                  <a:moveTo>
                    <a:pt x="20307" y="43125"/>
                  </a:moveTo>
                  <a:cubicBezTo>
                    <a:pt x="8900" y="42441"/>
                    <a:pt x="0" y="32991"/>
                    <a:pt x="0" y="21564"/>
                  </a:cubicBezTo>
                  <a:cubicBezTo>
                    <a:pt x="-1" y="10120"/>
                    <a:pt x="8925" y="662"/>
                    <a:pt x="20350" y="0"/>
                  </a:cubicBezTo>
                </a:path>
                <a:path w="21600" h="43125" stroke="0" extrusionOk="0">
                  <a:moveTo>
                    <a:pt x="20307" y="43125"/>
                  </a:moveTo>
                  <a:cubicBezTo>
                    <a:pt x="8900" y="42441"/>
                    <a:pt x="0" y="32991"/>
                    <a:pt x="0" y="21564"/>
                  </a:cubicBezTo>
                  <a:cubicBezTo>
                    <a:pt x="-1" y="10120"/>
                    <a:pt x="8925" y="662"/>
                    <a:pt x="20350" y="0"/>
                  </a:cubicBezTo>
                  <a:lnTo>
                    <a:pt x="21600" y="21564"/>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10" name="Arc 22"/>
            <p:cNvSpPr>
              <a:spLocks/>
            </p:cNvSpPr>
            <p:nvPr/>
          </p:nvSpPr>
          <p:spPr bwMode="auto">
            <a:xfrm>
              <a:off x="1160" y="2184"/>
              <a:ext cx="47" cy="80"/>
            </a:xfrm>
            <a:custGeom>
              <a:avLst/>
              <a:gdLst>
                <a:gd name="G0" fmla="+- 19193 0 0"/>
                <a:gd name="G1" fmla="+- 21600 0 0"/>
                <a:gd name="G2" fmla="+- 21600 0 0"/>
                <a:gd name="T0" fmla="*/ 0 w 40793"/>
                <a:gd name="T1" fmla="*/ 11691 h 43200"/>
                <a:gd name="T2" fmla="*/ 7062 w 40793"/>
                <a:gd name="T3" fmla="*/ 39472 h 43200"/>
                <a:gd name="T4" fmla="*/ 19193 w 40793"/>
                <a:gd name="T5" fmla="*/ 21600 h 43200"/>
              </a:gdLst>
              <a:ahLst/>
              <a:cxnLst>
                <a:cxn ang="0">
                  <a:pos x="T0" y="T1"/>
                </a:cxn>
                <a:cxn ang="0">
                  <a:pos x="T2" y="T3"/>
                </a:cxn>
                <a:cxn ang="0">
                  <a:pos x="T4" y="T5"/>
                </a:cxn>
              </a:cxnLst>
              <a:rect l="0" t="0" r="r" b="b"/>
              <a:pathLst>
                <a:path w="40793" h="43200" fill="none" extrusionOk="0">
                  <a:moveTo>
                    <a:pt x="-1" y="11690"/>
                  </a:moveTo>
                  <a:cubicBezTo>
                    <a:pt x="3707" y="4510"/>
                    <a:pt x="11112" y="-1"/>
                    <a:pt x="19193" y="0"/>
                  </a:cubicBezTo>
                  <a:cubicBezTo>
                    <a:pt x="31122" y="0"/>
                    <a:pt x="40793" y="9670"/>
                    <a:pt x="40793" y="21600"/>
                  </a:cubicBezTo>
                  <a:cubicBezTo>
                    <a:pt x="40793" y="33529"/>
                    <a:pt x="31122" y="43200"/>
                    <a:pt x="19193" y="43200"/>
                  </a:cubicBezTo>
                  <a:cubicBezTo>
                    <a:pt x="14867" y="43200"/>
                    <a:pt x="10641" y="41901"/>
                    <a:pt x="7062" y="39471"/>
                  </a:cubicBezTo>
                </a:path>
                <a:path w="40793" h="43200" stroke="0" extrusionOk="0">
                  <a:moveTo>
                    <a:pt x="-1" y="11690"/>
                  </a:moveTo>
                  <a:cubicBezTo>
                    <a:pt x="3707" y="4510"/>
                    <a:pt x="11112" y="-1"/>
                    <a:pt x="19193" y="0"/>
                  </a:cubicBezTo>
                  <a:cubicBezTo>
                    <a:pt x="31122" y="0"/>
                    <a:pt x="40793" y="9670"/>
                    <a:pt x="40793" y="21600"/>
                  </a:cubicBezTo>
                  <a:cubicBezTo>
                    <a:pt x="40793" y="33529"/>
                    <a:pt x="31122" y="43200"/>
                    <a:pt x="19193" y="43200"/>
                  </a:cubicBezTo>
                  <a:cubicBezTo>
                    <a:pt x="14867" y="43200"/>
                    <a:pt x="10641" y="41901"/>
                    <a:pt x="7062" y="39471"/>
                  </a:cubicBezTo>
                  <a:lnTo>
                    <a:pt x="19193"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11" name="Rectangle 23"/>
            <p:cNvSpPr>
              <a:spLocks noChangeArrowheads="1"/>
            </p:cNvSpPr>
            <p:nvPr/>
          </p:nvSpPr>
          <p:spPr bwMode="auto">
            <a:xfrm>
              <a:off x="428" y="2721"/>
              <a:ext cx="536" cy="226"/>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2400">
                  <a:solidFill>
                    <a:schemeClr val="tx1"/>
                  </a:solidFill>
                  <a:effectLst/>
                  <a:latin typeface="Arial" charset="0"/>
                </a:rPr>
                <a:t>Relay</a:t>
              </a:r>
            </a:p>
          </p:txBody>
        </p:sp>
        <p:sp>
          <p:nvSpPr>
            <p:cNvPr id="447512" name="Line 24"/>
            <p:cNvSpPr>
              <a:spLocks noChangeShapeType="1"/>
            </p:cNvSpPr>
            <p:nvPr/>
          </p:nvSpPr>
          <p:spPr bwMode="auto">
            <a:xfrm flipH="1">
              <a:off x="488" y="2717"/>
              <a:ext cx="130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513" name="Arc 25"/>
            <p:cNvSpPr>
              <a:spLocks/>
            </p:cNvSpPr>
            <p:nvPr/>
          </p:nvSpPr>
          <p:spPr bwMode="auto">
            <a:xfrm>
              <a:off x="506" y="2677"/>
              <a:ext cx="51" cy="42"/>
            </a:xfrm>
            <a:custGeom>
              <a:avLst/>
              <a:gdLst>
                <a:gd name="G0" fmla="+- 21600 0 0"/>
                <a:gd name="G1" fmla="+- 13365 0 0"/>
                <a:gd name="G2" fmla="+- 21600 0 0"/>
                <a:gd name="T0" fmla="*/ 41348 w 41348"/>
                <a:gd name="T1" fmla="*/ 22116 h 34965"/>
                <a:gd name="T2" fmla="*/ 4631 w 41348"/>
                <a:gd name="T3" fmla="*/ 0 h 34965"/>
                <a:gd name="T4" fmla="*/ 21600 w 41348"/>
                <a:gd name="T5" fmla="*/ 13365 h 34965"/>
              </a:gdLst>
              <a:ahLst/>
              <a:cxnLst>
                <a:cxn ang="0">
                  <a:pos x="T0" y="T1"/>
                </a:cxn>
                <a:cxn ang="0">
                  <a:pos x="T2" y="T3"/>
                </a:cxn>
                <a:cxn ang="0">
                  <a:pos x="T4" y="T5"/>
                </a:cxn>
              </a:cxnLst>
              <a:rect l="0" t="0" r="r" b="b"/>
              <a:pathLst>
                <a:path w="41348" h="34965" fill="none" extrusionOk="0">
                  <a:moveTo>
                    <a:pt x="41347" y="22115"/>
                  </a:moveTo>
                  <a:cubicBezTo>
                    <a:pt x="37886" y="29927"/>
                    <a:pt x="30144" y="34964"/>
                    <a:pt x="21600" y="34965"/>
                  </a:cubicBezTo>
                  <a:cubicBezTo>
                    <a:pt x="9670" y="34965"/>
                    <a:pt x="0" y="25294"/>
                    <a:pt x="0" y="13365"/>
                  </a:cubicBezTo>
                  <a:cubicBezTo>
                    <a:pt x="-1" y="8516"/>
                    <a:pt x="1631" y="3809"/>
                    <a:pt x="4631" y="0"/>
                  </a:cubicBezTo>
                </a:path>
                <a:path w="41348" h="34965" stroke="0" extrusionOk="0">
                  <a:moveTo>
                    <a:pt x="41347" y="22115"/>
                  </a:moveTo>
                  <a:cubicBezTo>
                    <a:pt x="37886" y="29927"/>
                    <a:pt x="30144" y="34964"/>
                    <a:pt x="21600" y="34965"/>
                  </a:cubicBezTo>
                  <a:cubicBezTo>
                    <a:pt x="9670" y="34965"/>
                    <a:pt x="0" y="25294"/>
                    <a:pt x="0" y="13365"/>
                  </a:cubicBezTo>
                  <a:cubicBezTo>
                    <a:pt x="-1" y="8516"/>
                    <a:pt x="1631" y="3809"/>
                    <a:pt x="4631" y="0"/>
                  </a:cubicBezTo>
                  <a:lnTo>
                    <a:pt x="21600" y="13365"/>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99351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animEffect transition="in" filter="fade">
                                      <p:cBhvr>
                                        <p:cTn id="7" dur="500"/>
                                        <p:tgtEl>
                                          <p:spTgt spid="447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7491">
                                            <p:txEl>
                                              <p:pRg st="1" end="1"/>
                                            </p:txEl>
                                          </p:spTgt>
                                        </p:tgtEl>
                                        <p:attrNameLst>
                                          <p:attrName>style.visibility</p:attrName>
                                        </p:attrNameLst>
                                      </p:cBhvr>
                                      <p:to>
                                        <p:strVal val="visible"/>
                                      </p:to>
                                    </p:set>
                                    <p:animEffect transition="in" filter="fade">
                                      <p:cBhvr>
                                        <p:cTn id="12" dur="500"/>
                                        <p:tgtEl>
                                          <p:spTgt spid="447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7491">
                                            <p:txEl>
                                              <p:pRg st="2" end="2"/>
                                            </p:txEl>
                                          </p:spTgt>
                                        </p:tgtEl>
                                        <p:attrNameLst>
                                          <p:attrName>style.visibility</p:attrName>
                                        </p:attrNameLst>
                                      </p:cBhvr>
                                      <p:to>
                                        <p:strVal val="visible"/>
                                      </p:to>
                                    </p:set>
                                    <p:animEffect transition="in" filter="fade">
                                      <p:cBhvr>
                                        <p:cTn id="17" dur="500"/>
                                        <p:tgtEl>
                                          <p:spTgt spid="447491">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47491">
                                            <p:txEl>
                                              <p:pRg st="3" end="3"/>
                                            </p:txEl>
                                          </p:spTgt>
                                        </p:tgtEl>
                                        <p:attrNameLst>
                                          <p:attrName>style.visibility</p:attrName>
                                        </p:attrNameLst>
                                      </p:cBhvr>
                                      <p:to>
                                        <p:strVal val="visible"/>
                                      </p:to>
                                    </p:set>
                                    <p:animEffect transition="in" filter="fade">
                                      <p:cBhvr>
                                        <p:cTn id="21" dur="500"/>
                                        <p:tgtEl>
                                          <p:spTgt spid="447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685800" y="76200"/>
            <a:ext cx="7772400" cy="584200"/>
          </a:xfrm>
        </p:spPr>
        <p:txBody>
          <a:bodyPr/>
          <a:lstStyle/>
          <a:p>
            <a:r>
              <a:rPr lang="en-US" altLang="en-US" b="1" dirty="0">
                <a:solidFill>
                  <a:schemeClr val="tx2"/>
                </a:solidFill>
              </a:rPr>
              <a:t>Level 3 Concerted Work</a:t>
            </a:r>
          </a:p>
        </p:txBody>
      </p:sp>
      <p:sp>
        <p:nvSpPr>
          <p:cNvPr id="446467" name="Rectangle 3"/>
          <p:cNvSpPr>
            <a:spLocks noGrp="1" noChangeArrowheads="1"/>
          </p:cNvSpPr>
          <p:nvPr>
            <p:ph type="body" idx="1"/>
          </p:nvPr>
        </p:nvSpPr>
        <p:spPr>
          <a:xfrm>
            <a:off x="863600" y="2565400"/>
            <a:ext cx="7772400" cy="4114800"/>
          </a:xfrm>
        </p:spPr>
        <p:txBody>
          <a:bodyPr>
            <a:normAutofit/>
          </a:bodyPr>
          <a:lstStyle/>
          <a:p>
            <a:pPr>
              <a:lnSpc>
                <a:spcPct val="90000"/>
              </a:lnSpc>
            </a:pPr>
            <a:r>
              <a:rPr lang="en-US" altLang="en-US" sz="3200" dirty="0"/>
              <a:t>All team members work a process simultaneously to achieve the team goal</a:t>
            </a:r>
          </a:p>
          <a:p>
            <a:pPr>
              <a:lnSpc>
                <a:spcPct val="90000"/>
              </a:lnSpc>
            </a:pPr>
            <a:r>
              <a:rPr lang="en-US" altLang="en-US" sz="3200" dirty="0"/>
              <a:t>Repeatable Customized Process</a:t>
            </a:r>
          </a:p>
          <a:p>
            <a:pPr>
              <a:lnSpc>
                <a:spcPct val="90000"/>
              </a:lnSpc>
            </a:pPr>
            <a:r>
              <a:rPr lang="en-US" altLang="en-US" sz="3200" dirty="0" smtClean="0"/>
              <a:t>Collaborative applications examples are:</a:t>
            </a:r>
            <a:endParaRPr lang="en-US" altLang="en-US" sz="3200" dirty="0"/>
          </a:p>
          <a:p>
            <a:pPr lvl="1">
              <a:lnSpc>
                <a:spcPct val="90000"/>
              </a:lnSpc>
            </a:pPr>
            <a:r>
              <a:rPr lang="en-US" altLang="en-US" sz="3600" dirty="0" err="1" smtClean="0">
                <a:solidFill>
                  <a:schemeClr val="tx2"/>
                </a:solidFill>
              </a:rPr>
              <a:t>GroupSystems</a:t>
            </a:r>
            <a:endParaRPr lang="en-US" altLang="en-US" sz="3600" dirty="0">
              <a:solidFill>
                <a:schemeClr val="tx2"/>
              </a:solidFill>
            </a:endParaRPr>
          </a:p>
          <a:p>
            <a:pPr marL="457200" lvl="1" indent="0">
              <a:lnSpc>
                <a:spcPct val="90000"/>
              </a:lnSpc>
              <a:spcBef>
                <a:spcPct val="0"/>
              </a:spcBef>
              <a:buNone/>
            </a:pPr>
            <a:endParaRPr lang="en-US" altLang="en-US" sz="3600" dirty="0">
              <a:solidFill>
                <a:schemeClr val="tx2"/>
              </a:solidFill>
            </a:endParaRPr>
          </a:p>
        </p:txBody>
      </p:sp>
      <p:sp>
        <p:nvSpPr>
          <p:cNvPr id="446492" name="Rectangle 28"/>
          <p:cNvSpPr>
            <a:spLocks noChangeArrowheads="1"/>
          </p:cNvSpPr>
          <p:nvPr/>
        </p:nvSpPr>
        <p:spPr bwMode="auto">
          <a:xfrm>
            <a:off x="3124200" y="711200"/>
            <a:ext cx="2665413" cy="1878013"/>
          </a:xfrm>
          <a:prstGeom prst="rect">
            <a:avLst/>
          </a:prstGeom>
          <a:solidFill>
            <a:srgbClr val="66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493" name="Rectangle 29"/>
          <p:cNvSpPr>
            <a:spLocks noChangeArrowheads="1"/>
          </p:cNvSpPr>
          <p:nvPr/>
        </p:nvSpPr>
        <p:spPr bwMode="auto">
          <a:xfrm>
            <a:off x="3187700" y="2154238"/>
            <a:ext cx="1114425" cy="384175"/>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lnSpc>
                <a:spcPct val="80000"/>
              </a:lnSpc>
            </a:pPr>
            <a:r>
              <a:rPr lang="en-US" altLang="en-US" sz="2400">
                <a:solidFill>
                  <a:schemeClr val="tx1"/>
                </a:solidFill>
                <a:effectLst/>
                <a:latin typeface="Arial" charset="0"/>
              </a:rPr>
              <a:t> Crew</a:t>
            </a:r>
          </a:p>
        </p:txBody>
      </p:sp>
      <p:sp>
        <p:nvSpPr>
          <p:cNvPr id="446494" name="Line 30"/>
          <p:cNvSpPr>
            <a:spLocks noChangeShapeType="1"/>
          </p:cNvSpPr>
          <p:nvPr/>
        </p:nvSpPr>
        <p:spPr bwMode="auto">
          <a:xfrm>
            <a:off x="3276600" y="2079625"/>
            <a:ext cx="23034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495" name="Oval 31"/>
          <p:cNvSpPr>
            <a:spLocks noChangeArrowheads="1"/>
          </p:cNvSpPr>
          <p:nvPr/>
        </p:nvSpPr>
        <p:spPr bwMode="auto">
          <a:xfrm>
            <a:off x="4279900" y="1011238"/>
            <a:ext cx="206375" cy="20955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496" name="Freeform 32"/>
          <p:cNvSpPr>
            <a:spLocks/>
          </p:cNvSpPr>
          <p:nvPr/>
        </p:nvSpPr>
        <p:spPr bwMode="auto">
          <a:xfrm>
            <a:off x="4381500" y="1184275"/>
            <a:ext cx="279400" cy="358775"/>
          </a:xfrm>
          <a:custGeom>
            <a:avLst/>
            <a:gdLst>
              <a:gd name="T0" fmla="*/ 95 w 160"/>
              <a:gd name="T1" fmla="*/ 0 h 200"/>
              <a:gd name="T2" fmla="*/ 0 w 160"/>
              <a:gd name="T3" fmla="*/ 119 h 200"/>
              <a:gd name="T4" fmla="*/ 127 w 160"/>
              <a:gd name="T5" fmla="*/ 199 h 200"/>
              <a:gd name="T6" fmla="*/ 159 w 160"/>
              <a:gd name="T7" fmla="*/ 139 h 200"/>
              <a:gd name="T8" fmla="*/ 95 w 160"/>
              <a:gd name="T9" fmla="*/ 0 h 200"/>
            </a:gdLst>
            <a:ahLst/>
            <a:cxnLst>
              <a:cxn ang="0">
                <a:pos x="T0" y="T1"/>
              </a:cxn>
              <a:cxn ang="0">
                <a:pos x="T2" y="T3"/>
              </a:cxn>
              <a:cxn ang="0">
                <a:pos x="T4" y="T5"/>
              </a:cxn>
              <a:cxn ang="0">
                <a:pos x="T6" y="T7"/>
              </a:cxn>
              <a:cxn ang="0">
                <a:pos x="T8" y="T9"/>
              </a:cxn>
            </a:cxnLst>
            <a:rect l="0" t="0" r="r" b="b"/>
            <a:pathLst>
              <a:path w="160" h="200">
                <a:moveTo>
                  <a:pt x="95" y="0"/>
                </a:moveTo>
                <a:lnTo>
                  <a:pt x="0" y="119"/>
                </a:lnTo>
                <a:lnTo>
                  <a:pt x="127" y="199"/>
                </a:lnTo>
                <a:lnTo>
                  <a:pt x="159" y="139"/>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497" name="Freeform 33"/>
          <p:cNvSpPr>
            <a:spLocks/>
          </p:cNvSpPr>
          <p:nvPr/>
        </p:nvSpPr>
        <p:spPr bwMode="auto">
          <a:xfrm>
            <a:off x="4537075" y="1325563"/>
            <a:ext cx="925513" cy="566737"/>
          </a:xfrm>
          <a:custGeom>
            <a:avLst/>
            <a:gdLst>
              <a:gd name="T0" fmla="*/ 515 w 531"/>
              <a:gd name="T1" fmla="*/ 315 h 316"/>
              <a:gd name="T2" fmla="*/ 530 w 531"/>
              <a:gd name="T3" fmla="*/ 237 h 316"/>
              <a:gd name="T4" fmla="*/ 373 w 531"/>
              <a:gd name="T5" fmla="*/ 158 h 316"/>
              <a:gd name="T6" fmla="*/ 332 w 531"/>
              <a:gd name="T7" fmla="*/ 158 h 316"/>
              <a:gd name="T8" fmla="*/ 4 w 531"/>
              <a:gd name="T9" fmla="*/ 0 h 316"/>
              <a:gd name="T10" fmla="*/ 0 w 531"/>
              <a:gd name="T11" fmla="*/ 20 h 316"/>
              <a:gd name="T12" fmla="*/ 326 w 531"/>
              <a:gd name="T13" fmla="*/ 182 h 316"/>
              <a:gd name="T14" fmla="*/ 357 w 531"/>
              <a:gd name="T15" fmla="*/ 225 h 316"/>
              <a:gd name="T16" fmla="*/ 515 w 531"/>
              <a:gd name="T17"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316">
                <a:moveTo>
                  <a:pt x="515" y="315"/>
                </a:moveTo>
                <a:lnTo>
                  <a:pt x="530" y="237"/>
                </a:lnTo>
                <a:lnTo>
                  <a:pt x="373" y="158"/>
                </a:lnTo>
                <a:lnTo>
                  <a:pt x="332" y="158"/>
                </a:lnTo>
                <a:lnTo>
                  <a:pt x="4" y="0"/>
                </a:lnTo>
                <a:lnTo>
                  <a:pt x="0" y="20"/>
                </a:lnTo>
                <a:lnTo>
                  <a:pt x="326" y="182"/>
                </a:lnTo>
                <a:lnTo>
                  <a:pt x="357" y="225"/>
                </a:lnTo>
                <a:lnTo>
                  <a:pt x="515" y="315"/>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498" name="Oval 34"/>
          <p:cNvSpPr>
            <a:spLocks noChangeArrowheads="1"/>
          </p:cNvSpPr>
          <p:nvPr/>
        </p:nvSpPr>
        <p:spPr bwMode="auto">
          <a:xfrm>
            <a:off x="4178300" y="1114425"/>
            <a:ext cx="201613" cy="211138"/>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499" name="Freeform 35"/>
          <p:cNvSpPr>
            <a:spLocks/>
          </p:cNvSpPr>
          <p:nvPr/>
        </p:nvSpPr>
        <p:spPr bwMode="auto">
          <a:xfrm>
            <a:off x="4273550" y="1287463"/>
            <a:ext cx="279400" cy="360362"/>
          </a:xfrm>
          <a:custGeom>
            <a:avLst/>
            <a:gdLst>
              <a:gd name="T0" fmla="*/ 95 w 160"/>
              <a:gd name="T1" fmla="*/ 0 h 201"/>
              <a:gd name="T2" fmla="*/ 0 w 160"/>
              <a:gd name="T3" fmla="*/ 120 h 201"/>
              <a:gd name="T4" fmla="*/ 127 w 160"/>
              <a:gd name="T5" fmla="*/ 200 h 201"/>
              <a:gd name="T6" fmla="*/ 159 w 160"/>
              <a:gd name="T7" fmla="*/ 140 h 201"/>
              <a:gd name="T8" fmla="*/ 95 w 160"/>
              <a:gd name="T9" fmla="*/ 0 h 201"/>
            </a:gdLst>
            <a:ahLst/>
            <a:cxnLst>
              <a:cxn ang="0">
                <a:pos x="T0" y="T1"/>
              </a:cxn>
              <a:cxn ang="0">
                <a:pos x="T2" y="T3"/>
              </a:cxn>
              <a:cxn ang="0">
                <a:pos x="T4" y="T5"/>
              </a:cxn>
              <a:cxn ang="0">
                <a:pos x="T6" y="T7"/>
              </a:cxn>
              <a:cxn ang="0">
                <a:pos x="T8" y="T9"/>
              </a:cxn>
            </a:cxnLst>
            <a:rect l="0" t="0" r="r" b="b"/>
            <a:pathLst>
              <a:path w="160" h="201">
                <a:moveTo>
                  <a:pt x="95" y="0"/>
                </a:moveTo>
                <a:lnTo>
                  <a:pt x="0" y="120"/>
                </a:lnTo>
                <a:lnTo>
                  <a:pt x="127" y="200"/>
                </a:lnTo>
                <a:lnTo>
                  <a:pt x="159" y="140"/>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0" name="Freeform 36"/>
          <p:cNvSpPr>
            <a:spLocks/>
          </p:cNvSpPr>
          <p:nvPr/>
        </p:nvSpPr>
        <p:spPr bwMode="auto">
          <a:xfrm>
            <a:off x="4429125" y="1431925"/>
            <a:ext cx="930275" cy="568325"/>
          </a:xfrm>
          <a:custGeom>
            <a:avLst/>
            <a:gdLst>
              <a:gd name="T0" fmla="*/ 517 w 533"/>
              <a:gd name="T1" fmla="*/ 316 h 317"/>
              <a:gd name="T2" fmla="*/ 532 w 533"/>
              <a:gd name="T3" fmla="*/ 238 h 317"/>
              <a:gd name="T4" fmla="*/ 375 w 533"/>
              <a:gd name="T5" fmla="*/ 158 h 317"/>
              <a:gd name="T6" fmla="*/ 334 w 533"/>
              <a:gd name="T7" fmla="*/ 158 h 317"/>
              <a:gd name="T8" fmla="*/ 4 w 533"/>
              <a:gd name="T9" fmla="*/ 0 h 317"/>
              <a:gd name="T10" fmla="*/ 0 w 533"/>
              <a:gd name="T11" fmla="*/ 20 h 317"/>
              <a:gd name="T12" fmla="*/ 327 w 533"/>
              <a:gd name="T13" fmla="*/ 182 h 317"/>
              <a:gd name="T14" fmla="*/ 358 w 533"/>
              <a:gd name="T15" fmla="*/ 226 h 317"/>
              <a:gd name="T16" fmla="*/ 517 w 533"/>
              <a:gd name="T17"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317">
                <a:moveTo>
                  <a:pt x="517" y="316"/>
                </a:moveTo>
                <a:lnTo>
                  <a:pt x="532" y="238"/>
                </a:lnTo>
                <a:lnTo>
                  <a:pt x="375" y="158"/>
                </a:lnTo>
                <a:lnTo>
                  <a:pt x="334" y="158"/>
                </a:lnTo>
                <a:lnTo>
                  <a:pt x="4" y="0"/>
                </a:lnTo>
                <a:lnTo>
                  <a:pt x="0" y="20"/>
                </a:lnTo>
                <a:lnTo>
                  <a:pt x="327" y="182"/>
                </a:lnTo>
                <a:lnTo>
                  <a:pt x="358" y="226"/>
                </a:lnTo>
                <a:lnTo>
                  <a:pt x="517" y="316"/>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1" name="Oval 37"/>
          <p:cNvSpPr>
            <a:spLocks noChangeArrowheads="1"/>
          </p:cNvSpPr>
          <p:nvPr/>
        </p:nvSpPr>
        <p:spPr bwMode="auto">
          <a:xfrm>
            <a:off x="4067175" y="1222375"/>
            <a:ext cx="204788" cy="20955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02" name="Freeform 38"/>
          <p:cNvSpPr>
            <a:spLocks/>
          </p:cNvSpPr>
          <p:nvPr/>
        </p:nvSpPr>
        <p:spPr bwMode="auto">
          <a:xfrm>
            <a:off x="4165600" y="1393825"/>
            <a:ext cx="280988" cy="355600"/>
          </a:xfrm>
          <a:custGeom>
            <a:avLst/>
            <a:gdLst>
              <a:gd name="T0" fmla="*/ 96 w 161"/>
              <a:gd name="T1" fmla="*/ 0 h 198"/>
              <a:gd name="T2" fmla="*/ 0 w 161"/>
              <a:gd name="T3" fmla="*/ 118 h 198"/>
              <a:gd name="T4" fmla="*/ 128 w 161"/>
              <a:gd name="T5" fmla="*/ 197 h 198"/>
              <a:gd name="T6" fmla="*/ 160 w 161"/>
              <a:gd name="T7" fmla="*/ 138 h 198"/>
              <a:gd name="T8" fmla="*/ 96 w 161"/>
              <a:gd name="T9" fmla="*/ 0 h 198"/>
            </a:gdLst>
            <a:ahLst/>
            <a:cxnLst>
              <a:cxn ang="0">
                <a:pos x="T0" y="T1"/>
              </a:cxn>
              <a:cxn ang="0">
                <a:pos x="T2" y="T3"/>
              </a:cxn>
              <a:cxn ang="0">
                <a:pos x="T4" y="T5"/>
              </a:cxn>
              <a:cxn ang="0">
                <a:pos x="T6" y="T7"/>
              </a:cxn>
              <a:cxn ang="0">
                <a:pos x="T8" y="T9"/>
              </a:cxn>
            </a:cxnLst>
            <a:rect l="0" t="0" r="r" b="b"/>
            <a:pathLst>
              <a:path w="161" h="198">
                <a:moveTo>
                  <a:pt x="96" y="0"/>
                </a:moveTo>
                <a:lnTo>
                  <a:pt x="0" y="118"/>
                </a:lnTo>
                <a:lnTo>
                  <a:pt x="128" y="197"/>
                </a:lnTo>
                <a:lnTo>
                  <a:pt x="160" y="138"/>
                </a:lnTo>
                <a:lnTo>
                  <a:pt x="96"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3" name="Freeform 39"/>
          <p:cNvSpPr>
            <a:spLocks/>
          </p:cNvSpPr>
          <p:nvPr/>
        </p:nvSpPr>
        <p:spPr bwMode="auto">
          <a:xfrm>
            <a:off x="4322763" y="1533525"/>
            <a:ext cx="925512" cy="569913"/>
          </a:xfrm>
          <a:custGeom>
            <a:avLst/>
            <a:gdLst>
              <a:gd name="T0" fmla="*/ 515 w 531"/>
              <a:gd name="T1" fmla="*/ 317 h 318"/>
              <a:gd name="T2" fmla="*/ 530 w 531"/>
              <a:gd name="T3" fmla="*/ 238 h 318"/>
              <a:gd name="T4" fmla="*/ 373 w 531"/>
              <a:gd name="T5" fmla="*/ 159 h 318"/>
              <a:gd name="T6" fmla="*/ 332 w 531"/>
              <a:gd name="T7" fmla="*/ 159 h 318"/>
              <a:gd name="T8" fmla="*/ 4 w 531"/>
              <a:gd name="T9" fmla="*/ 0 h 318"/>
              <a:gd name="T10" fmla="*/ 0 w 531"/>
              <a:gd name="T11" fmla="*/ 20 h 318"/>
              <a:gd name="T12" fmla="*/ 326 w 531"/>
              <a:gd name="T13" fmla="*/ 183 h 318"/>
              <a:gd name="T14" fmla="*/ 357 w 531"/>
              <a:gd name="T15" fmla="*/ 227 h 318"/>
              <a:gd name="T16" fmla="*/ 515 w 531"/>
              <a:gd name="T17"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318">
                <a:moveTo>
                  <a:pt x="515" y="317"/>
                </a:moveTo>
                <a:lnTo>
                  <a:pt x="530" y="238"/>
                </a:lnTo>
                <a:lnTo>
                  <a:pt x="373" y="159"/>
                </a:lnTo>
                <a:lnTo>
                  <a:pt x="332" y="159"/>
                </a:lnTo>
                <a:lnTo>
                  <a:pt x="4" y="0"/>
                </a:lnTo>
                <a:lnTo>
                  <a:pt x="0" y="20"/>
                </a:lnTo>
                <a:lnTo>
                  <a:pt x="326" y="183"/>
                </a:lnTo>
                <a:lnTo>
                  <a:pt x="357" y="227"/>
                </a:lnTo>
                <a:lnTo>
                  <a:pt x="515" y="317"/>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4" name="Oval 40"/>
          <p:cNvSpPr>
            <a:spLocks noChangeArrowheads="1"/>
          </p:cNvSpPr>
          <p:nvPr/>
        </p:nvSpPr>
        <p:spPr bwMode="auto">
          <a:xfrm>
            <a:off x="3960813" y="1325563"/>
            <a:ext cx="203200" cy="20955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05" name="Freeform 41"/>
          <p:cNvSpPr>
            <a:spLocks/>
          </p:cNvSpPr>
          <p:nvPr/>
        </p:nvSpPr>
        <p:spPr bwMode="auto">
          <a:xfrm>
            <a:off x="4060825" y="1501775"/>
            <a:ext cx="279400" cy="354013"/>
          </a:xfrm>
          <a:custGeom>
            <a:avLst/>
            <a:gdLst>
              <a:gd name="T0" fmla="*/ 95 w 160"/>
              <a:gd name="T1" fmla="*/ 0 h 198"/>
              <a:gd name="T2" fmla="*/ 0 w 160"/>
              <a:gd name="T3" fmla="*/ 118 h 198"/>
              <a:gd name="T4" fmla="*/ 127 w 160"/>
              <a:gd name="T5" fmla="*/ 197 h 198"/>
              <a:gd name="T6" fmla="*/ 159 w 160"/>
              <a:gd name="T7" fmla="*/ 138 h 198"/>
              <a:gd name="T8" fmla="*/ 95 w 160"/>
              <a:gd name="T9" fmla="*/ 0 h 198"/>
            </a:gdLst>
            <a:ahLst/>
            <a:cxnLst>
              <a:cxn ang="0">
                <a:pos x="T0" y="T1"/>
              </a:cxn>
              <a:cxn ang="0">
                <a:pos x="T2" y="T3"/>
              </a:cxn>
              <a:cxn ang="0">
                <a:pos x="T4" y="T5"/>
              </a:cxn>
              <a:cxn ang="0">
                <a:pos x="T6" y="T7"/>
              </a:cxn>
              <a:cxn ang="0">
                <a:pos x="T8" y="T9"/>
              </a:cxn>
            </a:cxnLst>
            <a:rect l="0" t="0" r="r" b="b"/>
            <a:pathLst>
              <a:path w="160" h="198">
                <a:moveTo>
                  <a:pt x="95" y="0"/>
                </a:moveTo>
                <a:lnTo>
                  <a:pt x="0" y="118"/>
                </a:lnTo>
                <a:lnTo>
                  <a:pt x="127" y="197"/>
                </a:lnTo>
                <a:lnTo>
                  <a:pt x="159" y="138"/>
                </a:lnTo>
                <a:lnTo>
                  <a:pt x="95"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6" name="Freeform 42"/>
          <p:cNvSpPr>
            <a:spLocks/>
          </p:cNvSpPr>
          <p:nvPr/>
        </p:nvSpPr>
        <p:spPr bwMode="auto">
          <a:xfrm>
            <a:off x="4211638" y="1643063"/>
            <a:ext cx="933450" cy="569912"/>
          </a:xfrm>
          <a:custGeom>
            <a:avLst/>
            <a:gdLst>
              <a:gd name="T0" fmla="*/ 519 w 535"/>
              <a:gd name="T1" fmla="*/ 317 h 318"/>
              <a:gd name="T2" fmla="*/ 534 w 535"/>
              <a:gd name="T3" fmla="*/ 238 h 318"/>
              <a:gd name="T4" fmla="*/ 376 w 535"/>
              <a:gd name="T5" fmla="*/ 159 h 318"/>
              <a:gd name="T6" fmla="*/ 335 w 535"/>
              <a:gd name="T7" fmla="*/ 159 h 318"/>
              <a:gd name="T8" fmla="*/ 4 w 535"/>
              <a:gd name="T9" fmla="*/ 0 h 318"/>
              <a:gd name="T10" fmla="*/ 0 w 535"/>
              <a:gd name="T11" fmla="*/ 20 h 318"/>
              <a:gd name="T12" fmla="*/ 328 w 535"/>
              <a:gd name="T13" fmla="*/ 183 h 318"/>
              <a:gd name="T14" fmla="*/ 359 w 535"/>
              <a:gd name="T15" fmla="*/ 227 h 318"/>
              <a:gd name="T16" fmla="*/ 519 w 535"/>
              <a:gd name="T17"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318">
                <a:moveTo>
                  <a:pt x="519" y="317"/>
                </a:moveTo>
                <a:lnTo>
                  <a:pt x="534" y="238"/>
                </a:lnTo>
                <a:lnTo>
                  <a:pt x="376" y="159"/>
                </a:lnTo>
                <a:lnTo>
                  <a:pt x="335" y="159"/>
                </a:lnTo>
                <a:lnTo>
                  <a:pt x="4" y="0"/>
                </a:lnTo>
                <a:lnTo>
                  <a:pt x="0" y="20"/>
                </a:lnTo>
                <a:lnTo>
                  <a:pt x="328" y="183"/>
                </a:lnTo>
                <a:lnTo>
                  <a:pt x="359" y="227"/>
                </a:lnTo>
                <a:lnTo>
                  <a:pt x="519" y="317"/>
                </a:lnTo>
              </a:path>
            </a:pathLst>
          </a:custGeom>
          <a:solidFill>
            <a:srgbClr val="FF993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507" name="Oval 43"/>
          <p:cNvSpPr>
            <a:spLocks noChangeArrowheads="1"/>
          </p:cNvSpPr>
          <p:nvPr/>
        </p:nvSpPr>
        <p:spPr bwMode="auto">
          <a:xfrm>
            <a:off x="5067300" y="785813"/>
            <a:ext cx="207963" cy="20637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6508" name="Group 44"/>
          <p:cNvGrpSpPr>
            <a:grpSpLocks/>
          </p:cNvGrpSpPr>
          <p:nvPr/>
        </p:nvGrpSpPr>
        <p:grpSpPr bwMode="auto">
          <a:xfrm>
            <a:off x="4770438" y="984250"/>
            <a:ext cx="288925" cy="219075"/>
            <a:chOff x="1332" y="3324"/>
            <a:chExt cx="165" cy="123"/>
          </a:xfrm>
        </p:grpSpPr>
        <p:sp>
          <p:nvSpPr>
            <p:cNvPr id="446509" name="Oval 45"/>
            <p:cNvSpPr>
              <a:spLocks noChangeArrowheads="1"/>
            </p:cNvSpPr>
            <p:nvPr/>
          </p:nvSpPr>
          <p:spPr bwMode="auto">
            <a:xfrm rot="20940000">
              <a:off x="1332" y="3350"/>
              <a:ext cx="77" cy="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10" name="Line 46"/>
            <p:cNvSpPr>
              <a:spLocks noChangeShapeType="1"/>
            </p:cNvSpPr>
            <p:nvPr/>
          </p:nvSpPr>
          <p:spPr bwMode="auto">
            <a:xfrm flipH="1">
              <a:off x="1353" y="3333"/>
              <a:ext cx="101"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11" name="Line 47"/>
            <p:cNvSpPr>
              <a:spLocks noChangeShapeType="1"/>
            </p:cNvSpPr>
            <p:nvPr/>
          </p:nvSpPr>
          <p:spPr bwMode="auto">
            <a:xfrm flipH="1">
              <a:off x="1411" y="3375"/>
              <a:ext cx="79"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512" name="Arc 48"/>
            <p:cNvSpPr>
              <a:spLocks/>
            </p:cNvSpPr>
            <p:nvPr/>
          </p:nvSpPr>
          <p:spPr bwMode="auto">
            <a:xfrm rot="20940000">
              <a:off x="1468" y="3324"/>
              <a:ext cx="29" cy="51"/>
            </a:xfrm>
            <a:custGeom>
              <a:avLst/>
              <a:gdLst>
                <a:gd name="G0" fmla="+- 771 0 0"/>
                <a:gd name="G1" fmla="+- 21600 0 0"/>
                <a:gd name="G2" fmla="+- 21600 0 0"/>
                <a:gd name="T0" fmla="*/ 0 w 22371"/>
                <a:gd name="T1" fmla="*/ 14 h 37753"/>
                <a:gd name="T2" fmla="*/ 15111 w 22371"/>
                <a:gd name="T3" fmla="*/ 37753 h 37753"/>
                <a:gd name="T4" fmla="*/ 771 w 22371"/>
                <a:gd name="T5" fmla="*/ 21600 h 37753"/>
              </a:gdLst>
              <a:ahLst/>
              <a:cxnLst>
                <a:cxn ang="0">
                  <a:pos x="T0" y="T1"/>
                </a:cxn>
                <a:cxn ang="0">
                  <a:pos x="T2" y="T3"/>
                </a:cxn>
                <a:cxn ang="0">
                  <a:pos x="T4" y="T5"/>
                </a:cxn>
              </a:cxnLst>
              <a:rect l="0" t="0" r="r" b="b"/>
              <a:pathLst>
                <a:path w="22371" h="37753" fill="none" extrusionOk="0">
                  <a:moveTo>
                    <a:pt x="-1" y="13"/>
                  </a:moveTo>
                  <a:cubicBezTo>
                    <a:pt x="256" y="4"/>
                    <a:pt x="513" y="-1"/>
                    <a:pt x="771" y="0"/>
                  </a:cubicBezTo>
                  <a:cubicBezTo>
                    <a:pt x="12700" y="0"/>
                    <a:pt x="22371" y="9670"/>
                    <a:pt x="22371" y="21600"/>
                  </a:cubicBezTo>
                  <a:cubicBezTo>
                    <a:pt x="22371" y="27774"/>
                    <a:pt x="19728" y="33653"/>
                    <a:pt x="15111" y="37753"/>
                  </a:cubicBezTo>
                </a:path>
                <a:path w="22371" h="37753" stroke="0" extrusionOk="0">
                  <a:moveTo>
                    <a:pt x="-1" y="13"/>
                  </a:moveTo>
                  <a:cubicBezTo>
                    <a:pt x="256" y="4"/>
                    <a:pt x="513" y="-1"/>
                    <a:pt x="771" y="0"/>
                  </a:cubicBezTo>
                  <a:cubicBezTo>
                    <a:pt x="12700" y="0"/>
                    <a:pt x="22371" y="9670"/>
                    <a:pt x="22371" y="21600"/>
                  </a:cubicBezTo>
                  <a:cubicBezTo>
                    <a:pt x="22371" y="27774"/>
                    <a:pt x="19728" y="33653"/>
                    <a:pt x="15111" y="37753"/>
                  </a:cubicBezTo>
                  <a:lnTo>
                    <a:pt x="771" y="21600"/>
                  </a:lnTo>
                  <a:close/>
                </a:path>
              </a:pathLst>
            </a:cu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6513" name="Freeform 49"/>
          <p:cNvSpPr>
            <a:spLocks/>
          </p:cNvSpPr>
          <p:nvPr/>
        </p:nvSpPr>
        <p:spPr bwMode="auto">
          <a:xfrm>
            <a:off x="5037138" y="1073150"/>
            <a:ext cx="257175" cy="233363"/>
          </a:xfrm>
          <a:custGeom>
            <a:avLst/>
            <a:gdLst>
              <a:gd name="T0" fmla="*/ 146 w 147"/>
              <a:gd name="T1" fmla="*/ 0 h 130"/>
              <a:gd name="T2" fmla="*/ 142 w 147"/>
              <a:gd name="T3" fmla="*/ 15 h 130"/>
              <a:gd name="T4" fmla="*/ 138 w 147"/>
              <a:gd name="T5" fmla="*/ 65 h 130"/>
              <a:gd name="T6" fmla="*/ 98 w 147"/>
              <a:gd name="T7" fmla="*/ 129 h 130"/>
              <a:gd name="T8" fmla="*/ 0 w 147"/>
              <a:gd name="T9" fmla="*/ 36 h 130"/>
            </a:gdLst>
            <a:ahLst/>
            <a:cxnLst>
              <a:cxn ang="0">
                <a:pos x="T0" y="T1"/>
              </a:cxn>
              <a:cxn ang="0">
                <a:pos x="T2" y="T3"/>
              </a:cxn>
              <a:cxn ang="0">
                <a:pos x="T4" y="T5"/>
              </a:cxn>
              <a:cxn ang="0">
                <a:pos x="T6" y="T7"/>
              </a:cxn>
              <a:cxn ang="0">
                <a:pos x="T8" y="T9"/>
              </a:cxn>
            </a:cxnLst>
            <a:rect l="0" t="0" r="r" b="b"/>
            <a:pathLst>
              <a:path w="147" h="130">
                <a:moveTo>
                  <a:pt x="146" y="0"/>
                </a:moveTo>
                <a:lnTo>
                  <a:pt x="142" y="15"/>
                </a:lnTo>
                <a:lnTo>
                  <a:pt x="138" y="65"/>
                </a:lnTo>
                <a:lnTo>
                  <a:pt x="98" y="129"/>
                </a:lnTo>
                <a:lnTo>
                  <a:pt x="0" y="36"/>
                </a:lnTo>
              </a:path>
            </a:pathLst>
          </a:custGeom>
          <a:solidFill>
            <a:schemeClr val="bg1"/>
          </a:solidFill>
          <a:ln w="762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851982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fade">
                                      <p:cBhvr>
                                        <p:cTn id="7" dur="500"/>
                                        <p:tgtEl>
                                          <p:spTgt spid="446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467">
                                            <p:txEl>
                                              <p:pRg st="1" end="1"/>
                                            </p:txEl>
                                          </p:spTgt>
                                        </p:tgtEl>
                                        <p:attrNameLst>
                                          <p:attrName>style.visibility</p:attrName>
                                        </p:attrNameLst>
                                      </p:cBhvr>
                                      <p:to>
                                        <p:strVal val="visible"/>
                                      </p:to>
                                    </p:set>
                                    <p:animEffect transition="in" filter="fade">
                                      <p:cBhvr>
                                        <p:cTn id="12" dur="500"/>
                                        <p:tgtEl>
                                          <p:spTgt spid="446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6467">
                                            <p:txEl>
                                              <p:pRg st="2" end="2"/>
                                            </p:txEl>
                                          </p:spTgt>
                                        </p:tgtEl>
                                        <p:attrNameLst>
                                          <p:attrName>style.visibility</p:attrName>
                                        </p:attrNameLst>
                                      </p:cBhvr>
                                      <p:to>
                                        <p:strVal val="visible"/>
                                      </p:to>
                                    </p:set>
                                    <p:animEffect transition="in" filter="fade">
                                      <p:cBhvr>
                                        <p:cTn id="17" dur="500"/>
                                        <p:tgtEl>
                                          <p:spTgt spid="44646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46467">
                                            <p:txEl>
                                              <p:pRg st="3" end="3"/>
                                            </p:txEl>
                                          </p:spTgt>
                                        </p:tgtEl>
                                        <p:attrNameLst>
                                          <p:attrName>style.visibility</p:attrName>
                                        </p:attrNameLst>
                                      </p:cBhvr>
                                      <p:to>
                                        <p:strVal val="visible"/>
                                      </p:to>
                                    </p:set>
                                    <p:animEffect transition="in" filter="fade">
                                      <p:cBhvr>
                                        <p:cTn id="20" dur="500"/>
                                        <p:tgtEl>
                                          <p:spTgt spid="4464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221" name="Rectangle 29"/>
          <p:cNvSpPr>
            <a:spLocks noChangeArrowheads="1"/>
          </p:cNvSpPr>
          <p:nvPr/>
        </p:nvSpPr>
        <p:spPr bwMode="auto">
          <a:xfrm>
            <a:off x="27051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sp>
        <p:nvSpPr>
          <p:cNvPr id="4" name="Subtitle 3"/>
          <p:cNvSpPr>
            <a:spLocks noGrp="1"/>
          </p:cNvSpPr>
          <p:nvPr>
            <p:ph type="subTitle" idx="1"/>
          </p:nvPr>
        </p:nvSpPr>
        <p:spPr/>
        <p:txBody>
          <a:bodyPr>
            <a:normAutofit/>
          </a:bodyPr>
          <a:lstStyle/>
          <a:p>
            <a:r>
              <a:rPr lang="en-US" sz="3600" b="1" dirty="0" smtClean="0">
                <a:solidFill>
                  <a:schemeClr val="tx2"/>
                </a:solidFill>
              </a:rPr>
              <a:t>Hierarchy of Collaboration</a:t>
            </a:r>
            <a:endParaRPr lang="en-US" sz="3600" b="1" dirty="0">
              <a:solidFill>
                <a:schemeClr val="tx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838200"/>
            <a:ext cx="8305800" cy="6018930"/>
          </a:xfrm>
          <a:prstGeom prst="rect">
            <a:avLst/>
          </a:prstGeom>
        </p:spPr>
      </p:pic>
    </p:spTree>
    <p:extLst>
      <p:ext uri="{BB962C8B-B14F-4D97-AF65-F5344CB8AC3E}">
        <p14:creationId xmlns:p14="http://schemas.microsoft.com/office/powerpoint/2010/main" val="143633630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0"/>
            <a:ext cx="7239000" cy="1143000"/>
          </a:xfrm>
        </p:spPr>
        <p:txBody>
          <a:bodyPr/>
          <a:lstStyle/>
          <a:p>
            <a:r>
              <a:rPr lang="en-US" dirty="0" smtClean="0">
                <a:solidFill>
                  <a:schemeClr val="accent1"/>
                </a:solidFill>
              </a:rPr>
              <a:t>What is a GSS?</a:t>
            </a:r>
            <a:endParaRPr lang="en-US" dirty="0">
              <a:solidFill>
                <a:schemeClr val="accent1"/>
              </a:solidFill>
            </a:endParaRPr>
          </a:p>
        </p:txBody>
      </p:sp>
      <p:sp>
        <p:nvSpPr>
          <p:cNvPr id="3" name="Content Placeholder 2"/>
          <p:cNvSpPr>
            <a:spLocks noGrp="1"/>
          </p:cNvSpPr>
          <p:nvPr>
            <p:ph idx="1"/>
          </p:nvPr>
        </p:nvSpPr>
        <p:spPr>
          <a:xfrm>
            <a:off x="1066800" y="1600200"/>
            <a:ext cx="7964488" cy="4525963"/>
          </a:xfrm>
        </p:spPr>
        <p:txBody>
          <a:bodyPr/>
          <a:lstStyle/>
          <a:p>
            <a:r>
              <a:rPr lang="en-US" dirty="0"/>
              <a:t>Can also be referred to as group decision support systems (GDSS). </a:t>
            </a:r>
            <a:r>
              <a:rPr lang="en-US" dirty="0" smtClean="0"/>
              <a:t>GSS is </a:t>
            </a:r>
            <a:r>
              <a:rPr lang="en-US" dirty="0"/>
              <a:t>any combination of hardware and software that </a:t>
            </a:r>
            <a:r>
              <a:rPr lang="en-US" dirty="0" smtClean="0"/>
              <a:t>is used to support</a:t>
            </a:r>
            <a:r>
              <a:rPr lang="en-US" dirty="0"/>
              <a:t> group </a:t>
            </a:r>
            <a:r>
              <a:rPr lang="en-US" dirty="0" smtClean="0"/>
              <a:t>functions and processes.</a:t>
            </a:r>
          </a:p>
          <a:p>
            <a:pPr marL="0" indent="0">
              <a:buNone/>
            </a:pPr>
            <a:endParaRPr lang="en-US" dirty="0" smtClean="0"/>
          </a:p>
          <a:p>
            <a:r>
              <a:rPr lang="en-US" dirty="0" smtClean="0"/>
              <a:t>A Group Support System permits modeling many different structured synchronous team interventions to support task oriented collaborative intellective work.</a:t>
            </a:r>
          </a:p>
        </p:txBody>
      </p:sp>
      <p:sp>
        <p:nvSpPr>
          <p:cNvPr id="5" name="Slide Number Placeholder 4"/>
          <p:cNvSpPr>
            <a:spLocks noGrp="1"/>
          </p:cNvSpPr>
          <p:nvPr>
            <p:ph type="sldNum" sz="quarter" idx="11"/>
          </p:nvPr>
        </p:nvSpPr>
        <p:spPr/>
        <p:txBody>
          <a:bodyPr/>
          <a:lstStyle/>
          <a:p>
            <a:fld id="{9091B9A7-3FAE-41EE-8F79-68D35780CF90}" type="slidenum">
              <a:rPr lang="en-US" smtClean="0"/>
              <a:pPr/>
              <a:t>15</a:t>
            </a:fld>
            <a:endParaRPr lang="en-US"/>
          </a:p>
        </p:txBody>
      </p:sp>
    </p:spTree>
    <p:extLst>
      <p:ext uri="{BB962C8B-B14F-4D97-AF65-F5344CB8AC3E}">
        <p14:creationId xmlns:p14="http://schemas.microsoft.com/office/powerpoint/2010/main" val="248242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4800" y="55563"/>
            <a:ext cx="8166100" cy="6367462"/>
            <a:chOff x="304800" y="55563"/>
            <a:chExt cx="8166100" cy="6367462"/>
          </a:xfrm>
        </p:grpSpPr>
        <p:sp>
          <p:nvSpPr>
            <p:cNvPr id="910338" name="Rectangle 2"/>
            <p:cNvSpPr>
              <a:spLocks noChangeArrowheads="1"/>
            </p:cNvSpPr>
            <p:nvPr/>
          </p:nvSpPr>
          <p:spPr bwMode="auto">
            <a:xfrm>
              <a:off x="5829300" y="55563"/>
              <a:ext cx="2298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800">
                  <a:solidFill>
                    <a:srgbClr val="000000"/>
                  </a:solidFill>
                  <a:effectLst>
                    <a:outerShdw blurRad="38100" dist="38100" dir="2700000" algn="tl">
                      <a:srgbClr val="C0C0C0"/>
                    </a:outerShdw>
                  </a:effectLst>
                </a:rPr>
                <a:t>Collaboration</a:t>
              </a:r>
            </a:p>
          </p:txBody>
        </p:sp>
        <p:sp>
          <p:nvSpPr>
            <p:cNvPr id="910339" name="Rectangle 3"/>
            <p:cNvSpPr>
              <a:spLocks noChangeArrowheads="1"/>
            </p:cNvSpPr>
            <p:nvPr/>
          </p:nvSpPr>
          <p:spPr bwMode="auto">
            <a:xfrm>
              <a:off x="304800" y="193675"/>
              <a:ext cx="399058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4800" b="1" dirty="0" smtClean="0">
                  <a:solidFill>
                    <a:schemeClr val="accent1"/>
                  </a:solidFill>
                  <a:effectLst>
                    <a:outerShdw blurRad="38100" dist="38100" dir="2700000" algn="tl">
                      <a:srgbClr val="C0C0C0"/>
                    </a:outerShdw>
                  </a:effectLst>
                </a:rPr>
                <a:t>Group Systems</a:t>
              </a:r>
              <a:endParaRPr lang="en-US" altLang="en-US" sz="4800" b="1" dirty="0">
                <a:solidFill>
                  <a:schemeClr val="accent1"/>
                </a:solidFill>
                <a:effectLst>
                  <a:outerShdw blurRad="38100" dist="38100" dir="2700000" algn="tl">
                    <a:srgbClr val="C0C0C0"/>
                  </a:outerShdw>
                </a:effectLst>
              </a:endParaRPr>
            </a:p>
          </p:txBody>
        </p:sp>
        <p:grpSp>
          <p:nvGrpSpPr>
            <p:cNvPr id="910340" name="Group 4"/>
            <p:cNvGrpSpPr>
              <a:grpSpLocks/>
            </p:cNvGrpSpPr>
            <p:nvPr/>
          </p:nvGrpSpPr>
          <p:grpSpPr bwMode="auto">
            <a:xfrm>
              <a:off x="469900" y="581025"/>
              <a:ext cx="8001000" cy="5842000"/>
              <a:chOff x="296" y="552"/>
              <a:chExt cx="5040" cy="3680"/>
            </a:xfrm>
          </p:grpSpPr>
          <p:sp>
            <p:nvSpPr>
              <p:cNvPr id="910341" name="AutoShape 5"/>
              <p:cNvSpPr>
                <a:spLocks noChangeArrowheads="1"/>
              </p:cNvSpPr>
              <p:nvPr/>
            </p:nvSpPr>
            <p:spPr bwMode="auto">
              <a:xfrm>
                <a:off x="296" y="3746"/>
                <a:ext cx="5040" cy="486"/>
              </a:xfrm>
              <a:prstGeom prst="cube">
                <a:avLst>
                  <a:gd name="adj" fmla="val 81880"/>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2" name="Line 6"/>
              <p:cNvSpPr>
                <a:spLocks noChangeShapeType="1"/>
              </p:cNvSpPr>
              <p:nvPr/>
            </p:nvSpPr>
            <p:spPr bwMode="auto">
              <a:xfrm flipH="1">
                <a:off x="5007" y="1802"/>
                <a:ext cx="292" cy="0"/>
              </a:xfrm>
              <a:prstGeom prst="line">
                <a:avLst/>
              </a:prstGeom>
              <a:noFill/>
              <a:ln w="50800">
                <a:solidFill>
                  <a:srgbClr val="E5405D"/>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3" name="Rectangle 7"/>
              <p:cNvSpPr>
                <a:spLocks noChangeArrowheads="1"/>
              </p:cNvSpPr>
              <p:nvPr/>
            </p:nvSpPr>
            <p:spPr bwMode="auto">
              <a:xfrm>
                <a:off x="1878" y="1425"/>
                <a:ext cx="914" cy="423"/>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r>
                  <a:rPr lang="en-US" altLang="en-US" sz="2000" dirty="0">
                    <a:solidFill>
                      <a:srgbClr val="000000"/>
                    </a:solidFill>
                    <a:effectLst/>
                    <a:latin typeface="+mn-lt"/>
                    <a:cs typeface="Arial" panose="020B0604020202020204" pitchFamily="34" charset="0"/>
                  </a:rPr>
                  <a:t>Session</a:t>
                </a:r>
              </a:p>
              <a:p>
                <a:pPr algn="ctr" eaLnBrk="0" hangingPunct="0"/>
                <a:r>
                  <a:rPr lang="en-US" altLang="en-US" sz="2000" dirty="0">
                    <a:solidFill>
                      <a:srgbClr val="000000"/>
                    </a:solidFill>
                    <a:effectLst/>
                    <a:latin typeface="+mn-lt"/>
                    <a:cs typeface="Arial" panose="020B0604020202020204" pitchFamily="34" charset="0"/>
                  </a:rPr>
                  <a:t>Planning</a:t>
                </a:r>
              </a:p>
            </p:txBody>
          </p:sp>
          <p:sp>
            <p:nvSpPr>
              <p:cNvPr id="910344" name="Rectangle 8"/>
              <p:cNvSpPr>
                <a:spLocks noChangeArrowheads="1"/>
              </p:cNvSpPr>
              <p:nvPr/>
            </p:nvSpPr>
            <p:spPr bwMode="auto">
              <a:xfrm>
                <a:off x="1112" y="2761"/>
                <a:ext cx="2045" cy="431"/>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r>
                  <a:rPr lang="en-US" altLang="en-US" sz="2000" dirty="0">
                    <a:solidFill>
                      <a:srgbClr val="000000"/>
                    </a:solidFill>
                    <a:effectLst/>
                    <a:latin typeface="+mn-lt"/>
                  </a:rPr>
                  <a:t>Knowledge  Management</a:t>
                </a:r>
              </a:p>
            </p:txBody>
          </p:sp>
          <p:sp>
            <p:nvSpPr>
              <p:cNvPr id="910345" name="Line 9"/>
              <p:cNvSpPr>
                <a:spLocks noChangeShapeType="1"/>
              </p:cNvSpPr>
              <p:nvPr/>
            </p:nvSpPr>
            <p:spPr bwMode="auto">
              <a:xfrm flipH="1">
                <a:off x="3705" y="1802"/>
                <a:ext cx="290" cy="0"/>
              </a:xfrm>
              <a:prstGeom prst="line">
                <a:avLst/>
              </a:prstGeom>
              <a:noFill/>
              <a:ln w="50800">
                <a:solidFill>
                  <a:srgbClr val="E5405D"/>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6" name="Line 10"/>
              <p:cNvSpPr>
                <a:spLocks noChangeShapeType="1"/>
              </p:cNvSpPr>
              <p:nvPr/>
            </p:nvSpPr>
            <p:spPr bwMode="auto">
              <a:xfrm>
                <a:off x="3704" y="1801"/>
                <a:ext cx="0" cy="1447"/>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7" name="Line 11"/>
              <p:cNvSpPr>
                <a:spLocks noChangeShapeType="1"/>
              </p:cNvSpPr>
              <p:nvPr/>
            </p:nvSpPr>
            <p:spPr bwMode="auto">
              <a:xfrm flipV="1">
                <a:off x="3705" y="3241"/>
                <a:ext cx="1583" cy="7"/>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8" name="Line 12"/>
              <p:cNvSpPr>
                <a:spLocks noChangeShapeType="1"/>
              </p:cNvSpPr>
              <p:nvPr/>
            </p:nvSpPr>
            <p:spPr bwMode="auto">
              <a:xfrm>
                <a:off x="5288" y="1801"/>
                <a:ext cx="0" cy="1439"/>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49" name="Line 13"/>
              <p:cNvSpPr>
                <a:spLocks noChangeShapeType="1"/>
              </p:cNvSpPr>
              <p:nvPr/>
            </p:nvSpPr>
            <p:spPr bwMode="auto">
              <a:xfrm>
                <a:off x="2845" y="1656"/>
                <a:ext cx="1099" cy="0"/>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0" name="Line 14"/>
              <p:cNvSpPr>
                <a:spLocks noChangeShapeType="1"/>
              </p:cNvSpPr>
              <p:nvPr/>
            </p:nvSpPr>
            <p:spPr bwMode="auto">
              <a:xfrm>
                <a:off x="2312" y="1897"/>
                <a:ext cx="0" cy="815"/>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1" name="Line 15"/>
              <p:cNvSpPr>
                <a:spLocks noChangeShapeType="1"/>
              </p:cNvSpPr>
              <p:nvPr/>
            </p:nvSpPr>
            <p:spPr bwMode="auto">
              <a:xfrm>
                <a:off x="3177" y="3000"/>
                <a:ext cx="538" cy="0"/>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2" name="Rectangle 16"/>
              <p:cNvSpPr>
                <a:spLocks noChangeArrowheads="1"/>
              </p:cNvSpPr>
              <p:nvPr/>
            </p:nvSpPr>
            <p:spPr bwMode="auto">
              <a:xfrm>
                <a:off x="3992" y="552"/>
                <a:ext cx="912" cy="2592"/>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lnSpc>
                    <a:spcPct val="80000"/>
                  </a:lnSpc>
                </a:pPr>
                <a:r>
                  <a:rPr lang="en-US" altLang="en-US" sz="2000" dirty="0">
                    <a:solidFill>
                      <a:srgbClr val="000000"/>
                    </a:solidFill>
                    <a:effectLst/>
                    <a:latin typeface="+mn-lt"/>
                  </a:rPr>
                  <a:t>Share</a:t>
                </a:r>
              </a:p>
              <a:p>
                <a:pPr algn="ctr" eaLnBrk="0" hangingPunct="0">
                  <a:lnSpc>
                    <a:spcPct val="80000"/>
                  </a:lnSpc>
                </a:pPr>
                <a:r>
                  <a:rPr lang="en-US" altLang="en-US" sz="2000" dirty="0">
                    <a:solidFill>
                      <a:srgbClr val="000000"/>
                    </a:solidFill>
                    <a:effectLst/>
                    <a:latin typeface="+mn-lt"/>
                  </a:rPr>
                  <a:t>Information</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Generate </a:t>
                </a:r>
              </a:p>
              <a:p>
                <a:pPr algn="ctr" eaLnBrk="0" hangingPunct="0">
                  <a:lnSpc>
                    <a:spcPct val="80000"/>
                  </a:lnSpc>
                </a:pPr>
                <a:r>
                  <a:rPr lang="en-US" altLang="en-US" sz="2000" dirty="0">
                    <a:solidFill>
                      <a:srgbClr val="000000"/>
                    </a:solidFill>
                    <a:effectLst/>
                    <a:latin typeface="+mn-lt"/>
                  </a:rPr>
                  <a:t>Ideas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Organize</a:t>
                </a:r>
              </a:p>
              <a:p>
                <a:pPr algn="ctr" eaLnBrk="0" hangingPunct="0">
                  <a:lnSpc>
                    <a:spcPct val="80000"/>
                  </a:lnSpc>
                </a:pPr>
                <a:r>
                  <a:rPr lang="en-US" altLang="en-US" sz="2000" dirty="0">
                    <a:solidFill>
                      <a:srgbClr val="000000"/>
                    </a:solidFill>
                    <a:effectLst/>
                    <a:latin typeface="+mn-lt"/>
                  </a:rPr>
                  <a:t>Ideas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Poll</a:t>
                </a:r>
              </a:p>
              <a:p>
                <a:pPr algn="ctr" eaLnBrk="0" hangingPunct="0">
                  <a:lnSpc>
                    <a:spcPct val="80000"/>
                  </a:lnSpc>
                </a:pPr>
                <a:r>
                  <a:rPr lang="en-US" altLang="en-US" sz="2000" dirty="0">
                    <a:solidFill>
                      <a:srgbClr val="000000"/>
                    </a:solidFill>
                    <a:effectLst/>
                    <a:latin typeface="+mn-lt"/>
                  </a:rPr>
                  <a:t>Consensus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Explore</a:t>
                </a:r>
              </a:p>
              <a:p>
                <a:pPr algn="ctr" eaLnBrk="0" hangingPunct="0">
                  <a:lnSpc>
                    <a:spcPct val="80000"/>
                  </a:lnSpc>
                </a:pPr>
                <a:r>
                  <a:rPr lang="en-US" altLang="en-US" sz="2000" dirty="0">
                    <a:solidFill>
                      <a:srgbClr val="000000"/>
                    </a:solidFill>
                    <a:effectLst/>
                    <a:latin typeface="+mn-lt"/>
                  </a:rPr>
                  <a:t>Issues</a:t>
                </a:r>
              </a:p>
              <a:p>
                <a:pPr algn="ctr" eaLnBrk="0" hangingPunct="0">
                  <a:lnSpc>
                    <a:spcPct val="80000"/>
                  </a:lnSpc>
                </a:pPr>
                <a:endParaRPr lang="en-US" altLang="en-US" sz="2000" dirty="0">
                  <a:solidFill>
                    <a:srgbClr val="000000"/>
                  </a:solidFill>
                  <a:effectLst/>
                </a:endParaRPr>
              </a:p>
            </p:txBody>
          </p:sp>
          <p:sp>
            <p:nvSpPr>
              <p:cNvPr id="910353" name="Line 17"/>
              <p:cNvSpPr>
                <a:spLocks noChangeShapeType="1"/>
              </p:cNvSpPr>
              <p:nvPr/>
            </p:nvSpPr>
            <p:spPr bwMode="auto">
              <a:xfrm>
                <a:off x="3225" y="3145"/>
                <a:ext cx="1487" cy="527"/>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4" name="Line 18"/>
              <p:cNvSpPr>
                <a:spLocks noChangeShapeType="1"/>
              </p:cNvSpPr>
              <p:nvPr/>
            </p:nvSpPr>
            <p:spPr bwMode="auto">
              <a:xfrm>
                <a:off x="3177" y="3241"/>
                <a:ext cx="719" cy="383"/>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5" name="Line 19"/>
              <p:cNvSpPr>
                <a:spLocks noChangeShapeType="1"/>
              </p:cNvSpPr>
              <p:nvPr/>
            </p:nvSpPr>
            <p:spPr bwMode="auto">
              <a:xfrm>
                <a:off x="3128"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6" name="Line 20"/>
              <p:cNvSpPr>
                <a:spLocks noChangeShapeType="1"/>
              </p:cNvSpPr>
              <p:nvPr/>
            </p:nvSpPr>
            <p:spPr bwMode="auto">
              <a:xfrm>
                <a:off x="2360"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7" name="Line 21"/>
              <p:cNvSpPr>
                <a:spLocks noChangeShapeType="1"/>
              </p:cNvSpPr>
              <p:nvPr/>
            </p:nvSpPr>
            <p:spPr bwMode="auto">
              <a:xfrm>
                <a:off x="1640"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58" name="Line 22"/>
              <p:cNvSpPr>
                <a:spLocks noChangeShapeType="1"/>
              </p:cNvSpPr>
              <p:nvPr/>
            </p:nvSpPr>
            <p:spPr bwMode="auto">
              <a:xfrm flipH="1">
                <a:off x="873" y="3241"/>
                <a:ext cx="287"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0359" name="Group 23"/>
              <p:cNvGrpSpPr>
                <a:grpSpLocks/>
              </p:cNvGrpSpPr>
              <p:nvPr/>
            </p:nvGrpSpPr>
            <p:grpSpPr bwMode="auto">
              <a:xfrm>
                <a:off x="416" y="3576"/>
                <a:ext cx="864" cy="545"/>
                <a:chOff x="416" y="3576"/>
                <a:chExt cx="864" cy="545"/>
              </a:xfrm>
            </p:grpSpPr>
            <p:grpSp>
              <p:nvGrpSpPr>
                <p:cNvPr id="910360" name="Group 24"/>
                <p:cNvGrpSpPr>
                  <a:grpSpLocks/>
                </p:cNvGrpSpPr>
                <p:nvPr/>
              </p:nvGrpSpPr>
              <p:grpSpPr bwMode="auto">
                <a:xfrm>
                  <a:off x="488" y="3576"/>
                  <a:ext cx="741" cy="545"/>
                  <a:chOff x="192" y="3360"/>
                  <a:chExt cx="741" cy="480"/>
                </a:xfrm>
              </p:grpSpPr>
              <p:sp>
                <p:nvSpPr>
                  <p:cNvPr id="910361" name="Oval 25"/>
                  <p:cNvSpPr>
                    <a:spLocks noChangeArrowheads="1"/>
                  </p:cNvSpPr>
                  <p:nvPr/>
                </p:nvSpPr>
                <p:spPr bwMode="auto">
                  <a:xfrm>
                    <a:off x="196"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62" name="Rectangle 26"/>
                  <p:cNvSpPr>
                    <a:spLocks noChangeArrowheads="1"/>
                  </p:cNvSpPr>
                  <p:nvPr/>
                </p:nvSpPr>
                <p:spPr bwMode="auto">
                  <a:xfrm>
                    <a:off x="203"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63" name="Oval 27"/>
                  <p:cNvSpPr>
                    <a:spLocks noChangeArrowheads="1"/>
                  </p:cNvSpPr>
                  <p:nvPr/>
                </p:nvSpPr>
                <p:spPr bwMode="auto">
                  <a:xfrm>
                    <a:off x="196"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64" name="Line 28"/>
                  <p:cNvSpPr>
                    <a:spLocks noChangeShapeType="1"/>
                  </p:cNvSpPr>
                  <p:nvPr/>
                </p:nvSpPr>
                <p:spPr bwMode="auto">
                  <a:xfrm>
                    <a:off x="192"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65" name="Line 29"/>
                  <p:cNvSpPr>
                    <a:spLocks noChangeShapeType="1"/>
                  </p:cNvSpPr>
                  <p:nvPr/>
                </p:nvSpPr>
                <p:spPr bwMode="auto">
                  <a:xfrm>
                    <a:off x="933"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366" name="Rectangle 30"/>
                <p:cNvSpPr>
                  <a:spLocks noChangeArrowheads="1"/>
                </p:cNvSpPr>
                <p:nvPr/>
              </p:nvSpPr>
              <p:spPr bwMode="auto">
                <a:xfrm>
                  <a:off x="416" y="3720"/>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Organizational</a:t>
                  </a:r>
                </a:p>
                <a:p>
                  <a:pPr algn="ctr" eaLnBrk="0" hangingPunct="0">
                    <a:lnSpc>
                      <a:spcPct val="90000"/>
                    </a:lnSpc>
                  </a:pPr>
                  <a:r>
                    <a:rPr lang="en-US" altLang="en-US" sz="1400" b="0" dirty="0">
                      <a:solidFill>
                        <a:srgbClr val="000000"/>
                      </a:solidFill>
                      <a:effectLst/>
                      <a:latin typeface="+mn-lt"/>
                    </a:rPr>
                    <a:t>Memory</a:t>
                  </a:r>
                </a:p>
              </p:txBody>
            </p:sp>
            <p:sp>
              <p:nvSpPr>
                <p:cNvPr id="910367" name="Rectangle 31"/>
                <p:cNvSpPr>
                  <a:spLocks noChangeArrowheads="1"/>
                </p:cNvSpPr>
                <p:nvPr/>
              </p:nvSpPr>
              <p:spPr bwMode="auto">
                <a:xfrm>
                  <a:off x="512" y="3992"/>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0368" name="Group 32"/>
              <p:cNvGrpSpPr>
                <a:grpSpLocks/>
              </p:cNvGrpSpPr>
              <p:nvPr/>
            </p:nvGrpSpPr>
            <p:grpSpPr bwMode="auto">
              <a:xfrm>
                <a:off x="1200" y="3576"/>
                <a:ext cx="864" cy="528"/>
                <a:chOff x="1200" y="3576"/>
                <a:chExt cx="864" cy="528"/>
              </a:xfrm>
            </p:grpSpPr>
            <p:grpSp>
              <p:nvGrpSpPr>
                <p:cNvPr id="910369" name="Group 33"/>
                <p:cNvGrpSpPr>
                  <a:grpSpLocks/>
                </p:cNvGrpSpPr>
                <p:nvPr/>
              </p:nvGrpSpPr>
              <p:grpSpPr bwMode="auto">
                <a:xfrm>
                  <a:off x="1256" y="3576"/>
                  <a:ext cx="741" cy="528"/>
                  <a:chOff x="960" y="3360"/>
                  <a:chExt cx="741" cy="480"/>
                </a:xfrm>
              </p:grpSpPr>
              <p:sp>
                <p:nvSpPr>
                  <p:cNvPr id="910370" name="Oval 34"/>
                  <p:cNvSpPr>
                    <a:spLocks noChangeArrowheads="1"/>
                  </p:cNvSpPr>
                  <p:nvPr/>
                </p:nvSpPr>
                <p:spPr bwMode="auto">
                  <a:xfrm>
                    <a:off x="964"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71" name="Rectangle 35"/>
                  <p:cNvSpPr>
                    <a:spLocks noChangeArrowheads="1"/>
                  </p:cNvSpPr>
                  <p:nvPr/>
                </p:nvSpPr>
                <p:spPr bwMode="auto">
                  <a:xfrm>
                    <a:off x="971"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72" name="Oval 36"/>
                  <p:cNvSpPr>
                    <a:spLocks noChangeArrowheads="1"/>
                  </p:cNvSpPr>
                  <p:nvPr/>
                </p:nvSpPr>
                <p:spPr bwMode="auto">
                  <a:xfrm>
                    <a:off x="964"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73" name="Line 37"/>
                  <p:cNvSpPr>
                    <a:spLocks noChangeShapeType="1"/>
                  </p:cNvSpPr>
                  <p:nvPr/>
                </p:nvSpPr>
                <p:spPr bwMode="auto">
                  <a:xfrm>
                    <a:off x="960"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74" name="Line 38"/>
                  <p:cNvSpPr>
                    <a:spLocks noChangeShapeType="1"/>
                  </p:cNvSpPr>
                  <p:nvPr/>
                </p:nvSpPr>
                <p:spPr bwMode="auto">
                  <a:xfrm>
                    <a:off x="1701"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375" name="Rectangle 39"/>
                <p:cNvSpPr>
                  <a:spLocks noChangeArrowheads="1"/>
                </p:cNvSpPr>
                <p:nvPr/>
              </p:nvSpPr>
              <p:spPr bwMode="auto">
                <a:xfrm>
                  <a:off x="1200" y="3728"/>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Enterprise</a:t>
                  </a:r>
                </a:p>
                <a:p>
                  <a:pPr algn="ctr" eaLnBrk="0" hangingPunct="0">
                    <a:lnSpc>
                      <a:spcPct val="90000"/>
                    </a:lnSpc>
                  </a:pPr>
                  <a:r>
                    <a:rPr lang="en-US" altLang="en-US" sz="1400" b="0" dirty="0">
                      <a:solidFill>
                        <a:srgbClr val="000000"/>
                      </a:solidFill>
                      <a:effectLst/>
                      <a:latin typeface="+mn-lt"/>
                    </a:rPr>
                    <a:t>Model</a:t>
                  </a:r>
                </a:p>
              </p:txBody>
            </p:sp>
            <p:sp>
              <p:nvSpPr>
                <p:cNvPr id="910376" name="Rectangle 40"/>
                <p:cNvSpPr>
                  <a:spLocks noChangeArrowheads="1"/>
                </p:cNvSpPr>
                <p:nvPr/>
              </p:nvSpPr>
              <p:spPr bwMode="auto">
                <a:xfrm>
                  <a:off x="1288" y="3976"/>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0377" name="Group 41"/>
              <p:cNvGrpSpPr>
                <a:grpSpLocks/>
              </p:cNvGrpSpPr>
              <p:nvPr/>
            </p:nvGrpSpPr>
            <p:grpSpPr bwMode="auto">
              <a:xfrm>
                <a:off x="1976" y="3576"/>
                <a:ext cx="864" cy="528"/>
                <a:chOff x="1976" y="3576"/>
                <a:chExt cx="864" cy="528"/>
              </a:xfrm>
            </p:grpSpPr>
            <p:grpSp>
              <p:nvGrpSpPr>
                <p:cNvPr id="910378" name="Group 42"/>
                <p:cNvGrpSpPr>
                  <a:grpSpLocks/>
                </p:cNvGrpSpPr>
                <p:nvPr/>
              </p:nvGrpSpPr>
              <p:grpSpPr bwMode="auto">
                <a:xfrm>
                  <a:off x="2024" y="3576"/>
                  <a:ext cx="741" cy="528"/>
                  <a:chOff x="1728" y="3360"/>
                  <a:chExt cx="741" cy="480"/>
                </a:xfrm>
              </p:grpSpPr>
              <p:sp>
                <p:nvSpPr>
                  <p:cNvPr id="910379" name="Oval 43"/>
                  <p:cNvSpPr>
                    <a:spLocks noChangeArrowheads="1"/>
                  </p:cNvSpPr>
                  <p:nvPr/>
                </p:nvSpPr>
                <p:spPr bwMode="auto">
                  <a:xfrm>
                    <a:off x="1732"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80" name="Rectangle 44"/>
                  <p:cNvSpPr>
                    <a:spLocks noChangeArrowheads="1"/>
                  </p:cNvSpPr>
                  <p:nvPr/>
                </p:nvSpPr>
                <p:spPr bwMode="auto">
                  <a:xfrm>
                    <a:off x="1739"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81" name="Oval 45"/>
                  <p:cNvSpPr>
                    <a:spLocks noChangeArrowheads="1"/>
                  </p:cNvSpPr>
                  <p:nvPr/>
                </p:nvSpPr>
                <p:spPr bwMode="auto">
                  <a:xfrm>
                    <a:off x="1732"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82" name="Line 46"/>
                  <p:cNvSpPr>
                    <a:spLocks noChangeShapeType="1"/>
                  </p:cNvSpPr>
                  <p:nvPr/>
                </p:nvSpPr>
                <p:spPr bwMode="auto">
                  <a:xfrm>
                    <a:off x="1728"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83" name="Line 47"/>
                  <p:cNvSpPr>
                    <a:spLocks noChangeShapeType="1"/>
                  </p:cNvSpPr>
                  <p:nvPr/>
                </p:nvSpPr>
                <p:spPr bwMode="auto">
                  <a:xfrm>
                    <a:off x="2469"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384" name="Rectangle 48"/>
                <p:cNvSpPr>
                  <a:spLocks noChangeArrowheads="1"/>
                </p:cNvSpPr>
                <p:nvPr/>
              </p:nvSpPr>
              <p:spPr bwMode="auto">
                <a:xfrm>
                  <a:off x="1976" y="3736"/>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Corporate</a:t>
                  </a:r>
                </a:p>
                <a:p>
                  <a:pPr algn="ctr" eaLnBrk="0" hangingPunct="0">
                    <a:lnSpc>
                      <a:spcPct val="90000"/>
                    </a:lnSpc>
                  </a:pPr>
                  <a:r>
                    <a:rPr lang="en-US" altLang="en-US" sz="1400" b="0" dirty="0">
                      <a:solidFill>
                        <a:srgbClr val="000000"/>
                      </a:solidFill>
                      <a:effectLst/>
                      <a:latin typeface="+mn-lt"/>
                    </a:rPr>
                    <a:t>Database</a:t>
                  </a:r>
                </a:p>
              </p:txBody>
            </p:sp>
            <p:sp>
              <p:nvSpPr>
                <p:cNvPr id="910385" name="Rectangle 49"/>
                <p:cNvSpPr>
                  <a:spLocks noChangeArrowheads="1"/>
                </p:cNvSpPr>
                <p:nvPr/>
              </p:nvSpPr>
              <p:spPr bwMode="auto">
                <a:xfrm>
                  <a:off x="2048"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0386" name="Group 50"/>
              <p:cNvGrpSpPr>
                <a:grpSpLocks/>
              </p:cNvGrpSpPr>
              <p:nvPr/>
            </p:nvGrpSpPr>
            <p:grpSpPr bwMode="auto">
              <a:xfrm>
                <a:off x="2744" y="3576"/>
                <a:ext cx="864" cy="528"/>
                <a:chOff x="2744" y="3576"/>
                <a:chExt cx="864" cy="528"/>
              </a:xfrm>
            </p:grpSpPr>
            <p:grpSp>
              <p:nvGrpSpPr>
                <p:cNvPr id="910387" name="Group 51"/>
                <p:cNvGrpSpPr>
                  <a:grpSpLocks/>
                </p:cNvGrpSpPr>
                <p:nvPr/>
              </p:nvGrpSpPr>
              <p:grpSpPr bwMode="auto">
                <a:xfrm>
                  <a:off x="2792" y="3576"/>
                  <a:ext cx="741" cy="528"/>
                  <a:chOff x="2496" y="3360"/>
                  <a:chExt cx="741" cy="480"/>
                </a:xfrm>
              </p:grpSpPr>
              <p:sp>
                <p:nvSpPr>
                  <p:cNvPr id="910388" name="Oval 52"/>
                  <p:cNvSpPr>
                    <a:spLocks noChangeArrowheads="1"/>
                  </p:cNvSpPr>
                  <p:nvPr/>
                </p:nvSpPr>
                <p:spPr bwMode="auto">
                  <a:xfrm>
                    <a:off x="2500"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89" name="Rectangle 53"/>
                  <p:cNvSpPr>
                    <a:spLocks noChangeArrowheads="1"/>
                  </p:cNvSpPr>
                  <p:nvPr/>
                </p:nvSpPr>
                <p:spPr bwMode="auto">
                  <a:xfrm>
                    <a:off x="2507"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90" name="Oval 54"/>
                  <p:cNvSpPr>
                    <a:spLocks noChangeArrowheads="1"/>
                  </p:cNvSpPr>
                  <p:nvPr/>
                </p:nvSpPr>
                <p:spPr bwMode="auto">
                  <a:xfrm>
                    <a:off x="2500"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91" name="Line 55"/>
                  <p:cNvSpPr>
                    <a:spLocks noChangeShapeType="1"/>
                  </p:cNvSpPr>
                  <p:nvPr/>
                </p:nvSpPr>
                <p:spPr bwMode="auto">
                  <a:xfrm>
                    <a:off x="2496"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92" name="Line 56"/>
                  <p:cNvSpPr>
                    <a:spLocks noChangeShapeType="1"/>
                  </p:cNvSpPr>
                  <p:nvPr/>
                </p:nvSpPr>
                <p:spPr bwMode="auto">
                  <a:xfrm>
                    <a:off x="3237"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393" name="Rectangle 57"/>
                <p:cNvSpPr>
                  <a:spLocks noChangeArrowheads="1"/>
                </p:cNvSpPr>
                <p:nvPr/>
              </p:nvSpPr>
              <p:spPr bwMode="auto">
                <a:xfrm>
                  <a:off x="2744" y="3736"/>
                  <a:ext cx="864"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Intranet</a:t>
                  </a:r>
                </a:p>
              </p:txBody>
            </p:sp>
            <p:sp>
              <p:nvSpPr>
                <p:cNvPr id="910394" name="Rectangle 58"/>
                <p:cNvSpPr>
                  <a:spLocks noChangeArrowheads="1"/>
                </p:cNvSpPr>
                <p:nvPr/>
              </p:nvSpPr>
              <p:spPr bwMode="auto">
                <a:xfrm>
                  <a:off x="2816" y="3960"/>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0395" name="Group 59"/>
              <p:cNvGrpSpPr>
                <a:grpSpLocks/>
              </p:cNvGrpSpPr>
              <p:nvPr/>
            </p:nvGrpSpPr>
            <p:grpSpPr bwMode="auto">
              <a:xfrm>
                <a:off x="3512" y="3576"/>
                <a:ext cx="864" cy="528"/>
                <a:chOff x="3512" y="3576"/>
                <a:chExt cx="864" cy="528"/>
              </a:xfrm>
            </p:grpSpPr>
            <p:grpSp>
              <p:nvGrpSpPr>
                <p:cNvPr id="910396" name="Group 60"/>
                <p:cNvGrpSpPr>
                  <a:grpSpLocks/>
                </p:cNvGrpSpPr>
                <p:nvPr/>
              </p:nvGrpSpPr>
              <p:grpSpPr bwMode="auto">
                <a:xfrm>
                  <a:off x="3560" y="3576"/>
                  <a:ext cx="741" cy="528"/>
                  <a:chOff x="3264" y="3360"/>
                  <a:chExt cx="741" cy="480"/>
                </a:xfrm>
              </p:grpSpPr>
              <p:sp>
                <p:nvSpPr>
                  <p:cNvPr id="910397" name="Oval 61"/>
                  <p:cNvSpPr>
                    <a:spLocks noChangeArrowheads="1"/>
                  </p:cNvSpPr>
                  <p:nvPr/>
                </p:nvSpPr>
                <p:spPr bwMode="auto">
                  <a:xfrm>
                    <a:off x="3268"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98" name="Rectangle 62"/>
                  <p:cNvSpPr>
                    <a:spLocks noChangeArrowheads="1"/>
                  </p:cNvSpPr>
                  <p:nvPr/>
                </p:nvSpPr>
                <p:spPr bwMode="auto">
                  <a:xfrm>
                    <a:off x="3275"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399" name="Oval 63"/>
                  <p:cNvSpPr>
                    <a:spLocks noChangeArrowheads="1"/>
                  </p:cNvSpPr>
                  <p:nvPr/>
                </p:nvSpPr>
                <p:spPr bwMode="auto">
                  <a:xfrm>
                    <a:off x="3268"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00" name="Line 64"/>
                  <p:cNvSpPr>
                    <a:spLocks noChangeShapeType="1"/>
                  </p:cNvSpPr>
                  <p:nvPr/>
                </p:nvSpPr>
                <p:spPr bwMode="auto">
                  <a:xfrm>
                    <a:off x="3264"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01" name="Line 65"/>
                  <p:cNvSpPr>
                    <a:spLocks noChangeShapeType="1"/>
                  </p:cNvSpPr>
                  <p:nvPr/>
                </p:nvSpPr>
                <p:spPr bwMode="auto">
                  <a:xfrm>
                    <a:off x="4005"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402" name="Rectangle 66"/>
                <p:cNvSpPr>
                  <a:spLocks noChangeArrowheads="1"/>
                </p:cNvSpPr>
                <p:nvPr/>
              </p:nvSpPr>
              <p:spPr bwMode="auto">
                <a:xfrm>
                  <a:off x="3512" y="3736"/>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World Wide</a:t>
                  </a:r>
                </a:p>
                <a:p>
                  <a:pPr algn="ctr" eaLnBrk="0" hangingPunct="0">
                    <a:lnSpc>
                      <a:spcPct val="90000"/>
                    </a:lnSpc>
                  </a:pPr>
                  <a:r>
                    <a:rPr lang="en-US" altLang="en-US" sz="1400" b="0" dirty="0">
                      <a:solidFill>
                        <a:srgbClr val="000000"/>
                      </a:solidFill>
                      <a:effectLst/>
                      <a:latin typeface="+mn-lt"/>
                    </a:rPr>
                    <a:t>Web</a:t>
                  </a:r>
                </a:p>
              </p:txBody>
            </p:sp>
            <p:sp>
              <p:nvSpPr>
                <p:cNvPr id="910403" name="Rectangle 67"/>
                <p:cNvSpPr>
                  <a:spLocks noChangeArrowheads="1"/>
                </p:cNvSpPr>
                <p:nvPr/>
              </p:nvSpPr>
              <p:spPr bwMode="auto">
                <a:xfrm>
                  <a:off x="3576"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0404" name="Group 68"/>
              <p:cNvGrpSpPr>
                <a:grpSpLocks/>
              </p:cNvGrpSpPr>
              <p:nvPr/>
            </p:nvGrpSpPr>
            <p:grpSpPr bwMode="auto">
              <a:xfrm>
                <a:off x="4280" y="3576"/>
                <a:ext cx="864" cy="528"/>
                <a:chOff x="4280" y="3576"/>
                <a:chExt cx="864" cy="528"/>
              </a:xfrm>
            </p:grpSpPr>
            <p:grpSp>
              <p:nvGrpSpPr>
                <p:cNvPr id="910405" name="Group 69"/>
                <p:cNvGrpSpPr>
                  <a:grpSpLocks/>
                </p:cNvGrpSpPr>
                <p:nvPr/>
              </p:nvGrpSpPr>
              <p:grpSpPr bwMode="auto">
                <a:xfrm>
                  <a:off x="4280" y="3576"/>
                  <a:ext cx="864" cy="528"/>
                  <a:chOff x="4280" y="3576"/>
                  <a:chExt cx="864" cy="528"/>
                </a:xfrm>
              </p:grpSpPr>
              <p:grpSp>
                <p:nvGrpSpPr>
                  <p:cNvPr id="910406" name="Group 70"/>
                  <p:cNvGrpSpPr>
                    <a:grpSpLocks/>
                  </p:cNvGrpSpPr>
                  <p:nvPr/>
                </p:nvGrpSpPr>
                <p:grpSpPr bwMode="auto">
                  <a:xfrm>
                    <a:off x="4328" y="3576"/>
                    <a:ext cx="741" cy="528"/>
                    <a:chOff x="4032" y="3360"/>
                    <a:chExt cx="741" cy="480"/>
                  </a:xfrm>
                </p:grpSpPr>
                <p:sp>
                  <p:nvSpPr>
                    <p:cNvPr id="910407" name="Oval 71"/>
                    <p:cNvSpPr>
                      <a:spLocks noChangeArrowheads="1"/>
                    </p:cNvSpPr>
                    <p:nvPr/>
                  </p:nvSpPr>
                  <p:spPr bwMode="auto">
                    <a:xfrm>
                      <a:off x="4036"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08" name="Rectangle 72"/>
                    <p:cNvSpPr>
                      <a:spLocks noChangeArrowheads="1"/>
                    </p:cNvSpPr>
                    <p:nvPr/>
                  </p:nvSpPr>
                  <p:spPr bwMode="auto">
                    <a:xfrm>
                      <a:off x="4043"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09" name="Oval 73"/>
                    <p:cNvSpPr>
                      <a:spLocks noChangeArrowheads="1"/>
                    </p:cNvSpPr>
                    <p:nvPr/>
                  </p:nvSpPr>
                  <p:spPr bwMode="auto">
                    <a:xfrm>
                      <a:off x="4036"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10" name="Line 74"/>
                    <p:cNvSpPr>
                      <a:spLocks noChangeShapeType="1"/>
                    </p:cNvSpPr>
                    <p:nvPr/>
                  </p:nvSpPr>
                  <p:spPr bwMode="auto">
                    <a:xfrm>
                      <a:off x="4032"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411" name="Line 75"/>
                    <p:cNvSpPr>
                      <a:spLocks noChangeShapeType="1"/>
                    </p:cNvSpPr>
                    <p:nvPr/>
                  </p:nvSpPr>
                  <p:spPr bwMode="auto">
                    <a:xfrm>
                      <a:off x="4773"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0412" name="Rectangle 76"/>
                  <p:cNvSpPr>
                    <a:spLocks noChangeArrowheads="1"/>
                  </p:cNvSpPr>
                  <p:nvPr/>
                </p:nvSpPr>
                <p:spPr bwMode="auto">
                  <a:xfrm>
                    <a:off x="4280" y="3736"/>
                    <a:ext cx="864"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smtClean="0">
                        <a:solidFill>
                          <a:srgbClr val="000000"/>
                        </a:solidFill>
                        <a:effectLst/>
                        <a:latin typeface="+mn-lt"/>
                      </a:rPr>
                      <a:t>FTP/Gophe</a:t>
                    </a:r>
                    <a:r>
                      <a:rPr lang="en-US" altLang="en-US" sz="1400" b="0" dirty="0" smtClean="0">
                        <a:solidFill>
                          <a:srgbClr val="000000"/>
                        </a:solidFill>
                        <a:effectLst/>
                      </a:rPr>
                      <a:t>r</a:t>
                    </a:r>
                    <a:endParaRPr lang="en-US" altLang="en-US" sz="1400" b="0" dirty="0">
                      <a:solidFill>
                        <a:srgbClr val="000000"/>
                      </a:solidFill>
                      <a:effectLst/>
                    </a:endParaRPr>
                  </a:p>
                </p:txBody>
              </p:sp>
            </p:grpSp>
            <p:sp>
              <p:nvSpPr>
                <p:cNvPr id="910413" name="Rectangle 77"/>
                <p:cNvSpPr>
                  <a:spLocks noChangeArrowheads="1"/>
                </p:cNvSpPr>
                <p:nvPr/>
              </p:nvSpPr>
              <p:spPr bwMode="auto">
                <a:xfrm>
                  <a:off x="4344"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grpSp>
    </p:spTree>
    <p:extLst>
      <p:ext uri="{BB962C8B-B14F-4D97-AF65-F5344CB8AC3E}">
        <p14:creationId xmlns:p14="http://schemas.microsoft.com/office/powerpoint/2010/main" val="950828828"/>
      </p:ext>
    </p:extLst>
  </p:cSld>
  <p:clrMapOvr>
    <a:masterClrMapping/>
  </p:clrMapOvr>
  <p:transition spd="med" advTm="5097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8100"/>
            <a:ext cx="9155113" cy="6565900"/>
            <a:chOff x="0" y="38100"/>
            <a:chExt cx="9155113" cy="6565900"/>
          </a:xfrm>
        </p:grpSpPr>
        <p:grpSp>
          <p:nvGrpSpPr>
            <p:cNvPr id="912386" name="Group 2"/>
            <p:cNvGrpSpPr>
              <a:grpSpLocks/>
            </p:cNvGrpSpPr>
            <p:nvPr/>
          </p:nvGrpSpPr>
          <p:grpSpPr bwMode="auto">
            <a:xfrm>
              <a:off x="139700" y="650875"/>
              <a:ext cx="8001000" cy="5842000"/>
              <a:chOff x="296" y="552"/>
              <a:chExt cx="5040" cy="3680"/>
            </a:xfrm>
          </p:grpSpPr>
          <p:sp>
            <p:nvSpPr>
              <p:cNvPr id="912387" name="AutoShape 3"/>
              <p:cNvSpPr>
                <a:spLocks noChangeArrowheads="1"/>
              </p:cNvSpPr>
              <p:nvPr/>
            </p:nvSpPr>
            <p:spPr bwMode="auto">
              <a:xfrm>
                <a:off x="296" y="3746"/>
                <a:ext cx="5040" cy="486"/>
              </a:xfrm>
              <a:prstGeom prst="cube">
                <a:avLst>
                  <a:gd name="adj" fmla="val 81880"/>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88" name="Line 4"/>
              <p:cNvSpPr>
                <a:spLocks noChangeShapeType="1"/>
              </p:cNvSpPr>
              <p:nvPr/>
            </p:nvSpPr>
            <p:spPr bwMode="auto">
              <a:xfrm flipH="1">
                <a:off x="5007" y="1802"/>
                <a:ext cx="292" cy="0"/>
              </a:xfrm>
              <a:prstGeom prst="line">
                <a:avLst/>
              </a:prstGeom>
              <a:noFill/>
              <a:ln w="50800">
                <a:solidFill>
                  <a:srgbClr val="E5405D"/>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89" name="Rectangle 5"/>
              <p:cNvSpPr>
                <a:spLocks noChangeArrowheads="1"/>
              </p:cNvSpPr>
              <p:nvPr/>
            </p:nvSpPr>
            <p:spPr bwMode="auto">
              <a:xfrm>
                <a:off x="1878" y="1425"/>
                <a:ext cx="914" cy="423"/>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r>
                  <a:rPr lang="en-US" altLang="en-US" sz="2000" dirty="0">
                    <a:solidFill>
                      <a:srgbClr val="000000"/>
                    </a:solidFill>
                    <a:effectLst/>
                    <a:latin typeface="+mn-lt"/>
                  </a:rPr>
                  <a:t>Session</a:t>
                </a:r>
              </a:p>
              <a:p>
                <a:pPr algn="ctr" eaLnBrk="0" hangingPunct="0"/>
                <a:r>
                  <a:rPr lang="en-US" altLang="en-US" sz="2000" dirty="0">
                    <a:solidFill>
                      <a:srgbClr val="000000"/>
                    </a:solidFill>
                    <a:effectLst/>
                    <a:latin typeface="+mn-lt"/>
                  </a:rPr>
                  <a:t>Planning</a:t>
                </a:r>
              </a:p>
            </p:txBody>
          </p:sp>
          <p:sp>
            <p:nvSpPr>
              <p:cNvPr id="912390" name="Rectangle 6"/>
              <p:cNvSpPr>
                <a:spLocks noChangeArrowheads="1"/>
              </p:cNvSpPr>
              <p:nvPr/>
            </p:nvSpPr>
            <p:spPr bwMode="auto">
              <a:xfrm>
                <a:off x="1112" y="2761"/>
                <a:ext cx="2045" cy="431"/>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r>
                  <a:rPr lang="en-US" altLang="en-US" sz="2000" dirty="0">
                    <a:solidFill>
                      <a:srgbClr val="000000"/>
                    </a:solidFill>
                    <a:effectLst/>
                    <a:latin typeface="+mn-lt"/>
                  </a:rPr>
                  <a:t>Knowledge  Management</a:t>
                </a:r>
              </a:p>
            </p:txBody>
          </p:sp>
          <p:sp>
            <p:nvSpPr>
              <p:cNvPr id="912391" name="Line 7"/>
              <p:cNvSpPr>
                <a:spLocks noChangeShapeType="1"/>
              </p:cNvSpPr>
              <p:nvPr/>
            </p:nvSpPr>
            <p:spPr bwMode="auto">
              <a:xfrm flipH="1">
                <a:off x="3705" y="1802"/>
                <a:ext cx="290" cy="0"/>
              </a:xfrm>
              <a:prstGeom prst="line">
                <a:avLst/>
              </a:prstGeom>
              <a:noFill/>
              <a:ln w="50800">
                <a:solidFill>
                  <a:srgbClr val="E5405D"/>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2" name="Line 8"/>
              <p:cNvSpPr>
                <a:spLocks noChangeShapeType="1"/>
              </p:cNvSpPr>
              <p:nvPr/>
            </p:nvSpPr>
            <p:spPr bwMode="auto">
              <a:xfrm>
                <a:off x="3704" y="1801"/>
                <a:ext cx="0" cy="1447"/>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3" name="Line 9"/>
              <p:cNvSpPr>
                <a:spLocks noChangeShapeType="1"/>
              </p:cNvSpPr>
              <p:nvPr/>
            </p:nvSpPr>
            <p:spPr bwMode="auto">
              <a:xfrm flipV="1">
                <a:off x="3705" y="3241"/>
                <a:ext cx="1583" cy="7"/>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4" name="Line 10"/>
              <p:cNvSpPr>
                <a:spLocks noChangeShapeType="1"/>
              </p:cNvSpPr>
              <p:nvPr/>
            </p:nvSpPr>
            <p:spPr bwMode="auto">
              <a:xfrm>
                <a:off x="5288" y="1801"/>
                <a:ext cx="0" cy="1439"/>
              </a:xfrm>
              <a:prstGeom prst="line">
                <a:avLst/>
              </a:prstGeom>
              <a:noFill/>
              <a:ln w="50800">
                <a:solidFill>
                  <a:srgbClr val="E5405D"/>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5" name="Line 11"/>
              <p:cNvSpPr>
                <a:spLocks noChangeShapeType="1"/>
              </p:cNvSpPr>
              <p:nvPr/>
            </p:nvSpPr>
            <p:spPr bwMode="auto">
              <a:xfrm>
                <a:off x="2845" y="1656"/>
                <a:ext cx="1099" cy="0"/>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6" name="Line 12"/>
              <p:cNvSpPr>
                <a:spLocks noChangeShapeType="1"/>
              </p:cNvSpPr>
              <p:nvPr/>
            </p:nvSpPr>
            <p:spPr bwMode="auto">
              <a:xfrm>
                <a:off x="2312" y="1897"/>
                <a:ext cx="0" cy="815"/>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7" name="Line 13"/>
              <p:cNvSpPr>
                <a:spLocks noChangeShapeType="1"/>
              </p:cNvSpPr>
              <p:nvPr/>
            </p:nvSpPr>
            <p:spPr bwMode="auto">
              <a:xfrm>
                <a:off x="3177" y="3000"/>
                <a:ext cx="538" cy="0"/>
              </a:xfrm>
              <a:prstGeom prst="line">
                <a:avLst/>
              </a:prstGeom>
              <a:noFill/>
              <a:ln w="50800">
                <a:solidFill>
                  <a:srgbClr val="E5405D"/>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398" name="Rectangle 14"/>
              <p:cNvSpPr>
                <a:spLocks noChangeArrowheads="1"/>
              </p:cNvSpPr>
              <p:nvPr/>
            </p:nvSpPr>
            <p:spPr bwMode="auto">
              <a:xfrm>
                <a:off x="3992" y="552"/>
                <a:ext cx="912" cy="2592"/>
              </a:xfrm>
              <a:prstGeom prst="rect">
                <a:avLst/>
              </a:prstGeom>
              <a:solidFill>
                <a:schemeClr val="bg1"/>
              </a:solidFill>
              <a:ln w="50800">
                <a:solidFill>
                  <a:srgbClr val="000000"/>
                </a:solidFill>
                <a:miter lim="800000"/>
                <a:headEnd/>
                <a:tailEnd/>
              </a:ln>
              <a:effectLst>
                <a:outerShdw dist="107763" dir="2700000" algn="ctr" rotWithShape="0">
                  <a:srgbClr val="000000"/>
                </a:outerShdw>
              </a:effectLst>
            </p:spPr>
            <p:txBody>
              <a:bodyPr wrap="none" lIns="82550" tIns="41275" rIns="82550" bIns="41275" anchor="ctr"/>
              <a:lstStyle>
                <a:lvl1pPr algn="l" defTabSz="814388">
                  <a:defRPr sz="2400">
                    <a:solidFill>
                      <a:schemeClr val="tx1"/>
                    </a:solidFill>
                    <a:latin typeface="Times New Roman" charset="0"/>
                  </a:defRPr>
                </a:lvl1pPr>
                <a:lvl2pPr marL="406400" algn="l" defTabSz="814388">
                  <a:defRPr sz="2400">
                    <a:solidFill>
                      <a:schemeClr val="tx1"/>
                    </a:solidFill>
                    <a:latin typeface="Times New Roman" charset="0"/>
                  </a:defRPr>
                </a:lvl2pPr>
                <a:lvl3pPr marL="814388" algn="l" defTabSz="814388">
                  <a:defRPr sz="2400">
                    <a:solidFill>
                      <a:schemeClr val="tx1"/>
                    </a:solidFill>
                    <a:latin typeface="Times New Roman" charset="0"/>
                  </a:defRPr>
                </a:lvl3pPr>
                <a:lvl4pPr marL="1220788" algn="l" defTabSz="814388">
                  <a:defRPr sz="2400">
                    <a:solidFill>
                      <a:schemeClr val="tx1"/>
                    </a:solidFill>
                    <a:latin typeface="Times New Roman" charset="0"/>
                  </a:defRPr>
                </a:lvl4pPr>
                <a:lvl5pPr marL="1627188" algn="l" defTabSz="814388">
                  <a:defRPr sz="2400">
                    <a:solidFill>
                      <a:schemeClr val="tx1"/>
                    </a:solidFill>
                    <a:latin typeface="Times New Roman" charset="0"/>
                  </a:defRPr>
                </a:lvl5pPr>
                <a:lvl6pPr marL="2084388" defTabSz="814388" fontAlgn="base">
                  <a:spcBef>
                    <a:spcPct val="0"/>
                  </a:spcBef>
                  <a:spcAft>
                    <a:spcPct val="0"/>
                  </a:spcAft>
                  <a:defRPr sz="2400">
                    <a:solidFill>
                      <a:schemeClr val="tx1"/>
                    </a:solidFill>
                    <a:latin typeface="Times New Roman" charset="0"/>
                  </a:defRPr>
                </a:lvl6pPr>
                <a:lvl7pPr marL="2541588" defTabSz="814388" fontAlgn="base">
                  <a:spcBef>
                    <a:spcPct val="0"/>
                  </a:spcBef>
                  <a:spcAft>
                    <a:spcPct val="0"/>
                  </a:spcAft>
                  <a:defRPr sz="2400">
                    <a:solidFill>
                      <a:schemeClr val="tx1"/>
                    </a:solidFill>
                    <a:latin typeface="Times New Roman" charset="0"/>
                  </a:defRPr>
                </a:lvl7pPr>
                <a:lvl8pPr marL="2998788" defTabSz="814388" fontAlgn="base">
                  <a:spcBef>
                    <a:spcPct val="0"/>
                  </a:spcBef>
                  <a:spcAft>
                    <a:spcPct val="0"/>
                  </a:spcAft>
                  <a:defRPr sz="2400">
                    <a:solidFill>
                      <a:schemeClr val="tx1"/>
                    </a:solidFill>
                    <a:latin typeface="Times New Roman" charset="0"/>
                  </a:defRPr>
                </a:lvl8pPr>
                <a:lvl9pPr marL="3455988" defTabSz="814388" fontAlgn="base">
                  <a:spcBef>
                    <a:spcPct val="0"/>
                  </a:spcBef>
                  <a:spcAft>
                    <a:spcPct val="0"/>
                  </a:spcAft>
                  <a:defRPr sz="2400">
                    <a:solidFill>
                      <a:schemeClr val="tx1"/>
                    </a:solidFill>
                    <a:latin typeface="Times New Roman" charset="0"/>
                  </a:defRPr>
                </a:lvl9pPr>
              </a:lstStyle>
              <a:p>
                <a:pPr algn="ctr" eaLnBrk="0" hangingPunct="0">
                  <a:lnSpc>
                    <a:spcPct val="80000"/>
                  </a:lnSpc>
                </a:pPr>
                <a:r>
                  <a:rPr lang="en-US" altLang="en-US" sz="2000" dirty="0">
                    <a:solidFill>
                      <a:srgbClr val="000000"/>
                    </a:solidFill>
                    <a:effectLst/>
                    <a:latin typeface="+mn-lt"/>
                  </a:rPr>
                  <a:t>Share</a:t>
                </a:r>
              </a:p>
              <a:p>
                <a:pPr algn="ctr" eaLnBrk="0" hangingPunct="0">
                  <a:lnSpc>
                    <a:spcPct val="80000"/>
                  </a:lnSpc>
                </a:pPr>
                <a:r>
                  <a:rPr lang="en-US" altLang="en-US" sz="2000" dirty="0">
                    <a:solidFill>
                      <a:srgbClr val="000000"/>
                    </a:solidFill>
                    <a:effectLst/>
                    <a:latin typeface="+mn-lt"/>
                  </a:rPr>
                  <a:t>Information</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Generate </a:t>
                </a:r>
              </a:p>
              <a:p>
                <a:pPr algn="ctr" eaLnBrk="0" hangingPunct="0">
                  <a:lnSpc>
                    <a:spcPct val="80000"/>
                  </a:lnSpc>
                </a:pPr>
                <a:r>
                  <a:rPr lang="en-US" altLang="en-US" sz="2000" dirty="0">
                    <a:solidFill>
                      <a:srgbClr val="000000"/>
                    </a:solidFill>
                    <a:effectLst/>
                    <a:latin typeface="+mn-lt"/>
                  </a:rPr>
                  <a:t>Ideas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Organize</a:t>
                </a:r>
              </a:p>
              <a:p>
                <a:pPr algn="ctr" eaLnBrk="0" hangingPunct="0">
                  <a:lnSpc>
                    <a:spcPct val="80000"/>
                  </a:lnSpc>
                </a:pPr>
                <a:r>
                  <a:rPr lang="en-US" altLang="en-US" sz="2000" dirty="0">
                    <a:solidFill>
                      <a:srgbClr val="000000"/>
                    </a:solidFill>
                    <a:effectLst/>
                    <a:latin typeface="+mn-lt"/>
                  </a:rPr>
                  <a:t>Ideas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Poll</a:t>
                </a:r>
              </a:p>
              <a:p>
                <a:pPr algn="ctr" eaLnBrk="0" hangingPunct="0">
                  <a:lnSpc>
                    <a:spcPct val="80000"/>
                  </a:lnSpc>
                </a:pPr>
                <a:r>
                  <a:rPr lang="en-US" altLang="en-US" sz="2000" dirty="0">
                    <a:solidFill>
                      <a:srgbClr val="000000"/>
                    </a:solidFill>
                    <a:effectLst/>
                    <a:latin typeface="+mn-lt"/>
                  </a:rPr>
                  <a:t>Consensus</a:t>
                </a:r>
              </a:p>
              <a:p>
                <a:pPr algn="ctr" eaLnBrk="0" hangingPunct="0">
                  <a:lnSpc>
                    <a:spcPct val="80000"/>
                  </a:lnSpc>
                </a:pPr>
                <a:endParaRPr lang="en-US" altLang="en-US" sz="2000" dirty="0">
                  <a:solidFill>
                    <a:srgbClr val="000000"/>
                  </a:solidFill>
                  <a:effectLst/>
                  <a:latin typeface="+mn-lt"/>
                </a:endParaRPr>
              </a:p>
              <a:p>
                <a:pPr algn="ctr" eaLnBrk="0" hangingPunct="0">
                  <a:lnSpc>
                    <a:spcPct val="80000"/>
                  </a:lnSpc>
                </a:pPr>
                <a:r>
                  <a:rPr lang="en-US" altLang="en-US" sz="2000" dirty="0">
                    <a:solidFill>
                      <a:srgbClr val="000000"/>
                    </a:solidFill>
                    <a:effectLst/>
                    <a:latin typeface="+mn-lt"/>
                  </a:rPr>
                  <a:t>Explore</a:t>
                </a:r>
              </a:p>
              <a:p>
                <a:pPr algn="ctr" eaLnBrk="0" hangingPunct="0">
                  <a:lnSpc>
                    <a:spcPct val="80000"/>
                  </a:lnSpc>
                </a:pPr>
                <a:r>
                  <a:rPr lang="en-US" altLang="en-US" sz="2000" dirty="0">
                    <a:solidFill>
                      <a:srgbClr val="000000"/>
                    </a:solidFill>
                    <a:effectLst/>
                    <a:latin typeface="+mn-lt"/>
                  </a:rPr>
                  <a:t>Issues</a:t>
                </a:r>
              </a:p>
              <a:p>
                <a:pPr algn="ctr" eaLnBrk="0" hangingPunct="0">
                  <a:lnSpc>
                    <a:spcPct val="80000"/>
                  </a:lnSpc>
                </a:pPr>
                <a:endParaRPr lang="en-US" altLang="en-US" sz="2000" dirty="0">
                  <a:solidFill>
                    <a:srgbClr val="000000"/>
                  </a:solidFill>
                  <a:effectLst/>
                  <a:latin typeface="+mn-lt"/>
                </a:endParaRPr>
              </a:p>
            </p:txBody>
          </p:sp>
          <p:sp>
            <p:nvSpPr>
              <p:cNvPr id="912399" name="Line 15"/>
              <p:cNvSpPr>
                <a:spLocks noChangeShapeType="1"/>
              </p:cNvSpPr>
              <p:nvPr/>
            </p:nvSpPr>
            <p:spPr bwMode="auto">
              <a:xfrm>
                <a:off x="3225" y="3145"/>
                <a:ext cx="1487" cy="527"/>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0" name="Line 16"/>
              <p:cNvSpPr>
                <a:spLocks noChangeShapeType="1"/>
              </p:cNvSpPr>
              <p:nvPr/>
            </p:nvSpPr>
            <p:spPr bwMode="auto">
              <a:xfrm>
                <a:off x="3177" y="3241"/>
                <a:ext cx="719" cy="383"/>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1" name="Line 17"/>
              <p:cNvSpPr>
                <a:spLocks noChangeShapeType="1"/>
              </p:cNvSpPr>
              <p:nvPr/>
            </p:nvSpPr>
            <p:spPr bwMode="auto">
              <a:xfrm>
                <a:off x="3128"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2" name="Line 18"/>
              <p:cNvSpPr>
                <a:spLocks noChangeShapeType="1"/>
              </p:cNvSpPr>
              <p:nvPr/>
            </p:nvSpPr>
            <p:spPr bwMode="auto">
              <a:xfrm>
                <a:off x="2360"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3" name="Line 19"/>
              <p:cNvSpPr>
                <a:spLocks noChangeShapeType="1"/>
              </p:cNvSpPr>
              <p:nvPr/>
            </p:nvSpPr>
            <p:spPr bwMode="auto">
              <a:xfrm>
                <a:off x="1640" y="3241"/>
                <a:ext cx="0"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4" name="Line 20"/>
              <p:cNvSpPr>
                <a:spLocks noChangeShapeType="1"/>
              </p:cNvSpPr>
              <p:nvPr/>
            </p:nvSpPr>
            <p:spPr bwMode="auto">
              <a:xfrm flipH="1">
                <a:off x="873" y="3241"/>
                <a:ext cx="287" cy="431"/>
              </a:xfrm>
              <a:prstGeom prst="line">
                <a:avLst/>
              </a:prstGeom>
              <a:noFill/>
              <a:ln w="25400">
                <a:solidFill>
                  <a:schemeClr val="hlink"/>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2405" name="Group 21"/>
              <p:cNvGrpSpPr>
                <a:grpSpLocks/>
              </p:cNvGrpSpPr>
              <p:nvPr/>
            </p:nvGrpSpPr>
            <p:grpSpPr bwMode="auto">
              <a:xfrm>
                <a:off x="416" y="3576"/>
                <a:ext cx="864" cy="545"/>
                <a:chOff x="416" y="3576"/>
                <a:chExt cx="864" cy="545"/>
              </a:xfrm>
            </p:grpSpPr>
            <p:grpSp>
              <p:nvGrpSpPr>
                <p:cNvPr id="912406" name="Group 22"/>
                <p:cNvGrpSpPr>
                  <a:grpSpLocks/>
                </p:cNvGrpSpPr>
                <p:nvPr/>
              </p:nvGrpSpPr>
              <p:grpSpPr bwMode="auto">
                <a:xfrm>
                  <a:off x="488" y="3576"/>
                  <a:ext cx="741" cy="545"/>
                  <a:chOff x="192" y="3360"/>
                  <a:chExt cx="741" cy="480"/>
                </a:xfrm>
              </p:grpSpPr>
              <p:sp>
                <p:nvSpPr>
                  <p:cNvPr id="912407" name="Oval 23"/>
                  <p:cNvSpPr>
                    <a:spLocks noChangeArrowheads="1"/>
                  </p:cNvSpPr>
                  <p:nvPr/>
                </p:nvSpPr>
                <p:spPr bwMode="auto">
                  <a:xfrm>
                    <a:off x="196"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8" name="Rectangle 24"/>
                  <p:cNvSpPr>
                    <a:spLocks noChangeArrowheads="1"/>
                  </p:cNvSpPr>
                  <p:nvPr/>
                </p:nvSpPr>
                <p:spPr bwMode="auto">
                  <a:xfrm>
                    <a:off x="203"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09" name="Oval 25"/>
                  <p:cNvSpPr>
                    <a:spLocks noChangeArrowheads="1"/>
                  </p:cNvSpPr>
                  <p:nvPr/>
                </p:nvSpPr>
                <p:spPr bwMode="auto">
                  <a:xfrm>
                    <a:off x="196"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10" name="Line 26"/>
                  <p:cNvSpPr>
                    <a:spLocks noChangeShapeType="1"/>
                  </p:cNvSpPr>
                  <p:nvPr/>
                </p:nvSpPr>
                <p:spPr bwMode="auto">
                  <a:xfrm>
                    <a:off x="192"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11" name="Line 27"/>
                  <p:cNvSpPr>
                    <a:spLocks noChangeShapeType="1"/>
                  </p:cNvSpPr>
                  <p:nvPr/>
                </p:nvSpPr>
                <p:spPr bwMode="auto">
                  <a:xfrm>
                    <a:off x="933"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12" name="Rectangle 28"/>
                <p:cNvSpPr>
                  <a:spLocks noChangeArrowheads="1"/>
                </p:cNvSpPr>
                <p:nvPr/>
              </p:nvSpPr>
              <p:spPr bwMode="auto">
                <a:xfrm>
                  <a:off x="416" y="3720"/>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Organizational</a:t>
                  </a:r>
                </a:p>
                <a:p>
                  <a:pPr algn="ctr" eaLnBrk="0" hangingPunct="0">
                    <a:lnSpc>
                      <a:spcPct val="90000"/>
                    </a:lnSpc>
                  </a:pPr>
                  <a:r>
                    <a:rPr lang="en-US" altLang="en-US" sz="1400" b="0" dirty="0">
                      <a:solidFill>
                        <a:srgbClr val="000000"/>
                      </a:solidFill>
                      <a:effectLst/>
                      <a:latin typeface="+mn-lt"/>
                    </a:rPr>
                    <a:t>Memory</a:t>
                  </a:r>
                </a:p>
              </p:txBody>
            </p:sp>
            <p:sp>
              <p:nvSpPr>
                <p:cNvPr id="912413" name="Rectangle 29"/>
                <p:cNvSpPr>
                  <a:spLocks noChangeArrowheads="1"/>
                </p:cNvSpPr>
                <p:nvPr/>
              </p:nvSpPr>
              <p:spPr bwMode="auto">
                <a:xfrm>
                  <a:off x="512" y="3992"/>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2414" name="Group 30"/>
              <p:cNvGrpSpPr>
                <a:grpSpLocks/>
              </p:cNvGrpSpPr>
              <p:nvPr/>
            </p:nvGrpSpPr>
            <p:grpSpPr bwMode="auto">
              <a:xfrm>
                <a:off x="1200" y="3576"/>
                <a:ext cx="864" cy="528"/>
                <a:chOff x="1200" y="3576"/>
                <a:chExt cx="864" cy="528"/>
              </a:xfrm>
            </p:grpSpPr>
            <p:grpSp>
              <p:nvGrpSpPr>
                <p:cNvPr id="912415" name="Group 31"/>
                <p:cNvGrpSpPr>
                  <a:grpSpLocks/>
                </p:cNvGrpSpPr>
                <p:nvPr/>
              </p:nvGrpSpPr>
              <p:grpSpPr bwMode="auto">
                <a:xfrm>
                  <a:off x="1256" y="3576"/>
                  <a:ext cx="741" cy="528"/>
                  <a:chOff x="960" y="3360"/>
                  <a:chExt cx="741" cy="480"/>
                </a:xfrm>
              </p:grpSpPr>
              <p:sp>
                <p:nvSpPr>
                  <p:cNvPr id="912416" name="Oval 32"/>
                  <p:cNvSpPr>
                    <a:spLocks noChangeArrowheads="1"/>
                  </p:cNvSpPr>
                  <p:nvPr/>
                </p:nvSpPr>
                <p:spPr bwMode="auto">
                  <a:xfrm>
                    <a:off x="964"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17" name="Rectangle 33"/>
                  <p:cNvSpPr>
                    <a:spLocks noChangeArrowheads="1"/>
                  </p:cNvSpPr>
                  <p:nvPr/>
                </p:nvSpPr>
                <p:spPr bwMode="auto">
                  <a:xfrm>
                    <a:off x="971"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18" name="Oval 34"/>
                  <p:cNvSpPr>
                    <a:spLocks noChangeArrowheads="1"/>
                  </p:cNvSpPr>
                  <p:nvPr/>
                </p:nvSpPr>
                <p:spPr bwMode="auto">
                  <a:xfrm>
                    <a:off x="964"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19" name="Line 35"/>
                  <p:cNvSpPr>
                    <a:spLocks noChangeShapeType="1"/>
                  </p:cNvSpPr>
                  <p:nvPr/>
                </p:nvSpPr>
                <p:spPr bwMode="auto">
                  <a:xfrm>
                    <a:off x="960"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20" name="Line 36"/>
                  <p:cNvSpPr>
                    <a:spLocks noChangeShapeType="1"/>
                  </p:cNvSpPr>
                  <p:nvPr/>
                </p:nvSpPr>
                <p:spPr bwMode="auto">
                  <a:xfrm>
                    <a:off x="1701"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21" name="Rectangle 37"/>
                <p:cNvSpPr>
                  <a:spLocks noChangeArrowheads="1"/>
                </p:cNvSpPr>
                <p:nvPr/>
              </p:nvSpPr>
              <p:spPr bwMode="auto">
                <a:xfrm>
                  <a:off x="1200" y="3728"/>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Enterprise</a:t>
                  </a:r>
                </a:p>
                <a:p>
                  <a:pPr algn="ctr" eaLnBrk="0" hangingPunct="0">
                    <a:lnSpc>
                      <a:spcPct val="90000"/>
                    </a:lnSpc>
                  </a:pPr>
                  <a:r>
                    <a:rPr lang="en-US" altLang="en-US" sz="1400" b="0" dirty="0">
                      <a:solidFill>
                        <a:srgbClr val="000000"/>
                      </a:solidFill>
                      <a:effectLst/>
                      <a:latin typeface="+mn-lt"/>
                    </a:rPr>
                    <a:t>Model</a:t>
                  </a:r>
                </a:p>
              </p:txBody>
            </p:sp>
            <p:sp>
              <p:nvSpPr>
                <p:cNvPr id="912422" name="Rectangle 38"/>
                <p:cNvSpPr>
                  <a:spLocks noChangeArrowheads="1"/>
                </p:cNvSpPr>
                <p:nvPr/>
              </p:nvSpPr>
              <p:spPr bwMode="auto">
                <a:xfrm>
                  <a:off x="1288" y="3976"/>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2423" name="Group 39"/>
              <p:cNvGrpSpPr>
                <a:grpSpLocks/>
              </p:cNvGrpSpPr>
              <p:nvPr/>
            </p:nvGrpSpPr>
            <p:grpSpPr bwMode="auto">
              <a:xfrm>
                <a:off x="1976" y="3576"/>
                <a:ext cx="864" cy="528"/>
                <a:chOff x="1976" y="3576"/>
                <a:chExt cx="864" cy="528"/>
              </a:xfrm>
            </p:grpSpPr>
            <p:grpSp>
              <p:nvGrpSpPr>
                <p:cNvPr id="912424" name="Group 40"/>
                <p:cNvGrpSpPr>
                  <a:grpSpLocks/>
                </p:cNvGrpSpPr>
                <p:nvPr/>
              </p:nvGrpSpPr>
              <p:grpSpPr bwMode="auto">
                <a:xfrm>
                  <a:off x="2024" y="3576"/>
                  <a:ext cx="741" cy="528"/>
                  <a:chOff x="1728" y="3360"/>
                  <a:chExt cx="741" cy="480"/>
                </a:xfrm>
              </p:grpSpPr>
              <p:sp>
                <p:nvSpPr>
                  <p:cNvPr id="912425" name="Oval 41"/>
                  <p:cNvSpPr>
                    <a:spLocks noChangeArrowheads="1"/>
                  </p:cNvSpPr>
                  <p:nvPr/>
                </p:nvSpPr>
                <p:spPr bwMode="auto">
                  <a:xfrm>
                    <a:off x="1732"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26" name="Rectangle 42"/>
                  <p:cNvSpPr>
                    <a:spLocks noChangeArrowheads="1"/>
                  </p:cNvSpPr>
                  <p:nvPr/>
                </p:nvSpPr>
                <p:spPr bwMode="auto">
                  <a:xfrm>
                    <a:off x="1739"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27" name="Oval 43"/>
                  <p:cNvSpPr>
                    <a:spLocks noChangeArrowheads="1"/>
                  </p:cNvSpPr>
                  <p:nvPr/>
                </p:nvSpPr>
                <p:spPr bwMode="auto">
                  <a:xfrm>
                    <a:off x="1732"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28" name="Line 44"/>
                  <p:cNvSpPr>
                    <a:spLocks noChangeShapeType="1"/>
                  </p:cNvSpPr>
                  <p:nvPr/>
                </p:nvSpPr>
                <p:spPr bwMode="auto">
                  <a:xfrm>
                    <a:off x="1728"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29" name="Line 45"/>
                  <p:cNvSpPr>
                    <a:spLocks noChangeShapeType="1"/>
                  </p:cNvSpPr>
                  <p:nvPr/>
                </p:nvSpPr>
                <p:spPr bwMode="auto">
                  <a:xfrm>
                    <a:off x="2469"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30" name="Rectangle 46"/>
                <p:cNvSpPr>
                  <a:spLocks noChangeArrowheads="1"/>
                </p:cNvSpPr>
                <p:nvPr/>
              </p:nvSpPr>
              <p:spPr bwMode="auto">
                <a:xfrm>
                  <a:off x="1976" y="3736"/>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Corporate</a:t>
                  </a:r>
                </a:p>
                <a:p>
                  <a:pPr algn="ctr" eaLnBrk="0" hangingPunct="0">
                    <a:lnSpc>
                      <a:spcPct val="90000"/>
                    </a:lnSpc>
                  </a:pPr>
                  <a:r>
                    <a:rPr lang="en-US" altLang="en-US" sz="1400" b="0" dirty="0">
                      <a:solidFill>
                        <a:srgbClr val="000000"/>
                      </a:solidFill>
                      <a:effectLst/>
                      <a:latin typeface="+mn-lt"/>
                    </a:rPr>
                    <a:t>Database</a:t>
                  </a:r>
                </a:p>
              </p:txBody>
            </p:sp>
            <p:sp>
              <p:nvSpPr>
                <p:cNvPr id="912431" name="Rectangle 47"/>
                <p:cNvSpPr>
                  <a:spLocks noChangeArrowheads="1"/>
                </p:cNvSpPr>
                <p:nvPr/>
              </p:nvSpPr>
              <p:spPr bwMode="auto">
                <a:xfrm>
                  <a:off x="2048"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2432" name="Group 48"/>
              <p:cNvGrpSpPr>
                <a:grpSpLocks/>
              </p:cNvGrpSpPr>
              <p:nvPr/>
            </p:nvGrpSpPr>
            <p:grpSpPr bwMode="auto">
              <a:xfrm>
                <a:off x="2744" y="3576"/>
                <a:ext cx="864" cy="528"/>
                <a:chOff x="2744" y="3576"/>
                <a:chExt cx="864" cy="528"/>
              </a:xfrm>
            </p:grpSpPr>
            <p:grpSp>
              <p:nvGrpSpPr>
                <p:cNvPr id="912433" name="Group 49"/>
                <p:cNvGrpSpPr>
                  <a:grpSpLocks/>
                </p:cNvGrpSpPr>
                <p:nvPr/>
              </p:nvGrpSpPr>
              <p:grpSpPr bwMode="auto">
                <a:xfrm>
                  <a:off x="2792" y="3576"/>
                  <a:ext cx="741" cy="528"/>
                  <a:chOff x="2496" y="3360"/>
                  <a:chExt cx="741" cy="480"/>
                </a:xfrm>
              </p:grpSpPr>
              <p:sp>
                <p:nvSpPr>
                  <p:cNvPr id="912434" name="Oval 50"/>
                  <p:cNvSpPr>
                    <a:spLocks noChangeArrowheads="1"/>
                  </p:cNvSpPr>
                  <p:nvPr/>
                </p:nvSpPr>
                <p:spPr bwMode="auto">
                  <a:xfrm>
                    <a:off x="2500"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35" name="Rectangle 51"/>
                  <p:cNvSpPr>
                    <a:spLocks noChangeArrowheads="1"/>
                  </p:cNvSpPr>
                  <p:nvPr/>
                </p:nvSpPr>
                <p:spPr bwMode="auto">
                  <a:xfrm>
                    <a:off x="2507"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36" name="Oval 52"/>
                  <p:cNvSpPr>
                    <a:spLocks noChangeArrowheads="1"/>
                  </p:cNvSpPr>
                  <p:nvPr/>
                </p:nvSpPr>
                <p:spPr bwMode="auto">
                  <a:xfrm>
                    <a:off x="2500"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37" name="Line 53"/>
                  <p:cNvSpPr>
                    <a:spLocks noChangeShapeType="1"/>
                  </p:cNvSpPr>
                  <p:nvPr/>
                </p:nvSpPr>
                <p:spPr bwMode="auto">
                  <a:xfrm>
                    <a:off x="2496"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38" name="Line 54"/>
                  <p:cNvSpPr>
                    <a:spLocks noChangeShapeType="1"/>
                  </p:cNvSpPr>
                  <p:nvPr/>
                </p:nvSpPr>
                <p:spPr bwMode="auto">
                  <a:xfrm>
                    <a:off x="3237"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39" name="Rectangle 55"/>
                <p:cNvSpPr>
                  <a:spLocks noChangeArrowheads="1"/>
                </p:cNvSpPr>
                <p:nvPr/>
              </p:nvSpPr>
              <p:spPr bwMode="auto">
                <a:xfrm>
                  <a:off x="2744" y="3736"/>
                  <a:ext cx="864"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Intranet</a:t>
                  </a:r>
                </a:p>
              </p:txBody>
            </p:sp>
            <p:sp>
              <p:nvSpPr>
                <p:cNvPr id="912440" name="Rectangle 56"/>
                <p:cNvSpPr>
                  <a:spLocks noChangeArrowheads="1"/>
                </p:cNvSpPr>
                <p:nvPr/>
              </p:nvSpPr>
              <p:spPr bwMode="auto">
                <a:xfrm>
                  <a:off x="2816" y="3960"/>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2441" name="Group 57"/>
              <p:cNvGrpSpPr>
                <a:grpSpLocks/>
              </p:cNvGrpSpPr>
              <p:nvPr/>
            </p:nvGrpSpPr>
            <p:grpSpPr bwMode="auto">
              <a:xfrm>
                <a:off x="3512" y="3576"/>
                <a:ext cx="864" cy="528"/>
                <a:chOff x="3512" y="3576"/>
                <a:chExt cx="864" cy="528"/>
              </a:xfrm>
            </p:grpSpPr>
            <p:grpSp>
              <p:nvGrpSpPr>
                <p:cNvPr id="912442" name="Group 58"/>
                <p:cNvGrpSpPr>
                  <a:grpSpLocks/>
                </p:cNvGrpSpPr>
                <p:nvPr/>
              </p:nvGrpSpPr>
              <p:grpSpPr bwMode="auto">
                <a:xfrm>
                  <a:off x="3560" y="3576"/>
                  <a:ext cx="741" cy="528"/>
                  <a:chOff x="3264" y="3360"/>
                  <a:chExt cx="741" cy="480"/>
                </a:xfrm>
              </p:grpSpPr>
              <p:sp>
                <p:nvSpPr>
                  <p:cNvPr id="912443" name="Oval 59"/>
                  <p:cNvSpPr>
                    <a:spLocks noChangeArrowheads="1"/>
                  </p:cNvSpPr>
                  <p:nvPr/>
                </p:nvSpPr>
                <p:spPr bwMode="auto">
                  <a:xfrm>
                    <a:off x="3268"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44" name="Rectangle 60"/>
                  <p:cNvSpPr>
                    <a:spLocks noChangeArrowheads="1"/>
                  </p:cNvSpPr>
                  <p:nvPr/>
                </p:nvSpPr>
                <p:spPr bwMode="auto">
                  <a:xfrm>
                    <a:off x="3275"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45" name="Oval 61"/>
                  <p:cNvSpPr>
                    <a:spLocks noChangeArrowheads="1"/>
                  </p:cNvSpPr>
                  <p:nvPr/>
                </p:nvSpPr>
                <p:spPr bwMode="auto">
                  <a:xfrm>
                    <a:off x="3268"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46" name="Line 62"/>
                  <p:cNvSpPr>
                    <a:spLocks noChangeShapeType="1"/>
                  </p:cNvSpPr>
                  <p:nvPr/>
                </p:nvSpPr>
                <p:spPr bwMode="auto">
                  <a:xfrm>
                    <a:off x="3264"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47" name="Line 63"/>
                  <p:cNvSpPr>
                    <a:spLocks noChangeShapeType="1"/>
                  </p:cNvSpPr>
                  <p:nvPr/>
                </p:nvSpPr>
                <p:spPr bwMode="auto">
                  <a:xfrm>
                    <a:off x="4005"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48" name="Rectangle 64"/>
                <p:cNvSpPr>
                  <a:spLocks noChangeArrowheads="1"/>
                </p:cNvSpPr>
                <p:nvPr/>
              </p:nvSpPr>
              <p:spPr bwMode="auto">
                <a:xfrm>
                  <a:off x="3512" y="3736"/>
                  <a:ext cx="86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a:solidFill>
                        <a:srgbClr val="000000"/>
                      </a:solidFill>
                      <a:effectLst/>
                      <a:latin typeface="+mn-lt"/>
                    </a:rPr>
                    <a:t>World Wide</a:t>
                  </a:r>
                </a:p>
                <a:p>
                  <a:pPr algn="ctr" eaLnBrk="0" hangingPunct="0">
                    <a:lnSpc>
                      <a:spcPct val="90000"/>
                    </a:lnSpc>
                  </a:pPr>
                  <a:r>
                    <a:rPr lang="en-US" altLang="en-US" sz="1400" b="0" dirty="0">
                      <a:solidFill>
                        <a:srgbClr val="000000"/>
                      </a:solidFill>
                      <a:effectLst/>
                      <a:latin typeface="+mn-lt"/>
                    </a:rPr>
                    <a:t>Web</a:t>
                  </a:r>
                </a:p>
              </p:txBody>
            </p:sp>
            <p:sp>
              <p:nvSpPr>
                <p:cNvPr id="912449" name="Rectangle 65"/>
                <p:cNvSpPr>
                  <a:spLocks noChangeArrowheads="1"/>
                </p:cNvSpPr>
                <p:nvPr/>
              </p:nvSpPr>
              <p:spPr bwMode="auto">
                <a:xfrm>
                  <a:off x="3576"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nvGrpSpPr>
              <p:cNvPr id="912450" name="Group 66"/>
              <p:cNvGrpSpPr>
                <a:grpSpLocks/>
              </p:cNvGrpSpPr>
              <p:nvPr/>
            </p:nvGrpSpPr>
            <p:grpSpPr bwMode="auto">
              <a:xfrm>
                <a:off x="4280" y="3576"/>
                <a:ext cx="864" cy="528"/>
                <a:chOff x="4280" y="3576"/>
                <a:chExt cx="864" cy="528"/>
              </a:xfrm>
            </p:grpSpPr>
            <p:grpSp>
              <p:nvGrpSpPr>
                <p:cNvPr id="912451" name="Group 67"/>
                <p:cNvGrpSpPr>
                  <a:grpSpLocks/>
                </p:cNvGrpSpPr>
                <p:nvPr/>
              </p:nvGrpSpPr>
              <p:grpSpPr bwMode="auto">
                <a:xfrm>
                  <a:off x="4280" y="3576"/>
                  <a:ext cx="864" cy="528"/>
                  <a:chOff x="4280" y="3576"/>
                  <a:chExt cx="864" cy="528"/>
                </a:xfrm>
              </p:grpSpPr>
              <p:grpSp>
                <p:nvGrpSpPr>
                  <p:cNvPr id="912452" name="Group 68"/>
                  <p:cNvGrpSpPr>
                    <a:grpSpLocks/>
                  </p:cNvGrpSpPr>
                  <p:nvPr/>
                </p:nvGrpSpPr>
                <p:grpSpPr bwMode="auto">
                  <a:xfrm>
                    <a:off x="4328" y="3576"/>
                    <a:ext cx="741" cy="528"/>
                    <a:chOff x="4032" y="3360"/>
                    <a:chExt cx="741" cy="480"/>
                  </a:xfrm>
                </p:grpSpPr>
                <p:sp>
                  <p:nvSpPr>
                    <p:cNvPr id="912453" name="Oval 69"/>
                    <p:cNvSpPr>
                      <a:spLocks noChangeArrowheads="1"/>
                    </p:cNvSpPr>
                    <p:nvPr/>
                  </p:nvSpPr>
                  <p:spPr bwMode="auto">
                    <a:xfrm>
                      <a:off x="4036" y="3671"/>
                      <a:ext cx="721" cy="169"/>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54" name="Rectangle 70"/>
                    <p:cNvSpPr>
                      <a:spLocks noChangeArrowheads="1"/>
                    </p:cNvSpPr>
                    <p:nvPr/>
                  </p:nvSpPr>
                  <p:spPr bwMode="auto">
                    <a:xfrm>
                      <a:off x="4043" y="3459"/>
                      <a:ext cx="714" cy="296"/>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55" name="Oval 71"/>
                    <p:cNvSpPr>
                      <a:spLocks noChangeArrowheads="1"/>
                    </p:cNvSpPr>
                    <p:nvPr/>
                  </p:nvSpPr>
                  <p:spPr bwMode="auto">
                    <a:xfrm>
                      <a:off x="4036" y="3360"/>
                      <a:ext cx="721" cy="172"/>
                    </a:xfrm>
                    <a:prstGeom prst="ellipse">
                      <a:avLst/>
                    </a:prstGeom>
                    <a:solidFill>
                      <a:schemeClr val="folHlink"/>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56" name="Line 72"/>
                    <p:cNvSpPr>
                      <a:spLocks noChangeShapeType="1"/>
                    </p:cNvSpPr>
                    <p:nvPr/>
                  </p:nvSpPr>
                  <p:spPr bwMode="auto">
                    <a:xfrm>
                      <a:off x="4032" y="3462"/>
                      <a:ext cx="0" cy="297"/>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57" name="Line 73"/>
                    <p:cNvSpPr>
                      <a:spLocks noChangeShapeType="1"/>
                    </p:cNvSpPr>
                    <p:nvPr/>
                  </p:nvSpPr>
                  <p:spPr bwMode="auto">
                    <a:xfrm>
                      <a:off x="4773" y="3468"/>
                      <a:ext cx="0" cy="302"/>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2458" name="Rectangle 74"/>
                  <p:cNvSpPr>
                    <a:spLocks noChangeArrowheads="1"/>
                  </p:cNvSpPr>
                  <p:nvPr/>
                </p:nvSpPr>
                <p:spPr bwMode="auto">
                  <a:xfrm>
                    <a:off x="4280" y="3736"/>
                    <a:ext cx="864"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425" tIns="49212" rIns="98425" bIns="49212">
                    <a:spAutoFit/>
                  </a:bodyPr>
                  <a:lstStyle>
                    <a:lvl1pPr algn="l" defTabSz="982663">
                      <a:defRPr sz="2400">
                        <a:solidFill>
                          <a:schemeClr val="tx1"/>
                        </a:solidFill>
                        <a:latin typeface="Times New Roman" charset="0"/>
                      </a:defRPr>
                    </a:lvl1pPr>
                    <a:lvl2pPr marL="492125" algn="l" defTabSz="982663">
                      <a:defRPr sz="2400">
                        <a:solidFill>
                          <a:schemeClr val="tx1"/>
                        </a:solidFill>
                        <a:latin typeface="Times New Roman" charset="0"/>
                      </a:defRPr>
                    </a:lvl2pPr>
                    <a:lvl3pPr marL="982663" algn="l" defTabSz="982663">
                      <a:defRPr sz="2400">
                        <a:solidFill>
                          <a:schemeClr val="tx1"/>
                        </a:solidFill>
                        <a:latin typeface="Times New Roman" charset="0"/>
                      </a:defRPr>
                    </a:lvl3pPr>
                    <a:lvl4pPr marL="1474788" algn="l" defTabSz="982663">
                      <a:defRPr sz="2400">
                        <a:solidFill>
                          <a:schemeClr val="tx1"/>
                        </a:solidFill>
                        <a:latin typeface="Times New Roman" charset="0"/>
                      </a:defRPr>
                    </a:lvl4pPr>
                    <a:lvl5pPr marL="1965325" algn="l" defTabSz="982663">
                      <a:defRPr sz="2400">
                        <a:solidFill>
                          <a:schemeClr val="tx1"/>
                        </a:solidFill>
                        <a:latin typeface="Times New Roman" charset="0"/>
                      </a:defRPr>
                    </a:lvl5pPr>
                    <a:lvl6pPr marL="2422525" defTabSz="982663" fontAlgn="base">
                      <a:spcBef>
                        <a:spcPct val="0"/>
                      </a:spcBef>
                      <a:spcAft>
                        <a:spcPct val="0"/>
                      </a:spcAft>
                      <a:defRPr sz="2400">
                        <a:solidFill>
                          <a:schemeClr val="tx1"/>
                        </a:solidFill>
                        <a:latin typeface="Times New Roman" charset="0"/>
                      </a:defRPr>
                    </a:lvl6pPr>
                    <a:lvl7pPr marL="2879725" defTabSz="982663" fontAlgn="base">
                      <a:spcBef>
                        <a:spcPct val="0"/>
                      </a:spcBef>
                      <a:spcAft>
                        <a:spcPct val="0"/>
                      </a:spcAft>
                      <a:defRPr sz="2400">
                        <a:solidFill>
                          <a:schemeClr val="tx1"/>
                        </a:solidFill>
                        <a:latin typeface="Times New Roman" charset="0"/>
                      </a:defRPr>
                    </a:lvl7pPr>
                    <a:lvl8pPr marL="3336925" defTabSz="982663" fontAlgn="base">
                      <a:spcBef>
                        <a:spcPct val="0"/>
                      </a:spcBef>
                      <a:spcAft>
                        <a:spcPct val="0"/>
                      </a:spcAft>
                      <a:defRPr sz="2400">
                        <a:solidFill>
                          <a:schemeClr val="tx1"/>
                        </a:solidFill>
                        <a:latin typeface="Times New Roman" charset="0"/>
                      </a:defRPr>
                    </a:lvl8pPr>
                    <a:lvl9pPr marL="3794125" defTabSz="982663" fontAlgn="base">
                      <a:spcBef>
                        <a:spcPct val="0"/>
                      </a:spcBef>
                      <a:spcAft>
                        <a:spcPct val="0"/>
                      </a:spcAft>
                      <a:defRPr sz="2400">
                        <a:solidFill>
                          <a:schemeClr val="tx1"/>
                        </a:solidFill>
                        <a:latin typeface="Times New Roman" charset="0"/>
                      </a:defRPr>
                    </a:lvl9pPr>
                  </a:lstStyle>
                  <a:p>
                    <a:pPr algn="ctr" eaLnBrk="0" hangingPunct="0">
                      <a:lnSpc>
                        <a:spcPct val="90000"/>
                      </a:lnSpc>
                    </a:pPr>
                    <a:r>
                      <a:rPr lang="en-US" altLang="en-US" sz="1400" b="0" dirty="0" smtClean="0">
                        <a:solidFill>
                          <a:srgbClr val="000000"/>
                        </a:solidFill>
                        <a:effectLst/>
                        <a:latin typeface="+mn-lt"/>
                      </a:rPr>
                      <a:t>FTP/Gopher</a:t>
                    </a:r>
                    <a:endParaRPr lang="en-US" altLang="en-US" sz="1400" b="0" dirty="0">
                      <a:solidFill>
                        <a:srgbClr val="000000"/>
                      </a:solidFill>
                      <a:effectLst/>
                      <a:latin typeface="+mn-lt"/>
                    </a:endParaRPr>
                  </a:p>
                </p:txBody>
              </p:sp>
            </p:grpSp>
            <p:sp>
              <p:nvSpPr>
                <p:cNvPr id="912459" name="Rectangle 75"/>
                <p:cNvSpPr>
                  <a:spLocks noChangeArrowheads="1"/>
                </p:cNvSpPr>
                <p:nvPr/>
              </p:nvSpPr>
              <p:spPr bwMode="auto">
                <a:xfrm>
                  <a:off x="4344" y="3984"/>
                  <a:ext cx="688" cy="7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grpSp>
        </p:grpSp>
        <p:grpSp>
          <p:nvGrpSpPr>
            <p:cNvPr id="912460" name="Group 76"/>
            <p:cNvGrpSpPr>
              <a:grpSpLocks/>
            </p:cNvGrpSpPr>
            <p:nvPr/>
          </p:nvGrpSpPr>
          <p:grpSpPr bwMode="auto">
            <a:xfrm>
              <a:off x="2832100" y="1387475"/>
              <a:ext cx="996950" cy="719138"/>
              <a:chOff x="1790" y="609"/>
              <a:chExt cx="631" cy="489"/>
            </a:xfrm>
          </p:grpSpPr>
          <p:sp>
            <p:nvSpPr>
              <p:cNvPr id="912461" name="Freeform 77"/>
              <p:cNvSpPr>
                <a:spLocks/>
              </p:cNvSpPr>
              <p:nvPr/>
            </p:nvSpPr>
            <p:spPr bwMode="auto">
              <a:xfrm>
                <a:off x="1975" y="659"/>
                <a:ext cx="302" cy="179"/>
              </a:xfrm>
              <a:custGeom>
                <a:avLst/>
                <a:gdLst>
                  <a:gd name="T0" fmla="*/ 0 w 302"/>
                  <a:gd name="T1" fmla="*/ 143 h 179"/>
                  <a:gd name="T2" fmla="*/ 37 w 302"/>
                  <a:gd name="T3" fmla="*/ 0 h 179"/>
                  <a:gd name="T4" fmla="*/ 245 w 302"/>
                  <a:gd name="T5" fmla="*/ 2 h 179"/>
                  <a:gd name="T6" fmla="*/ 301 w 302"/>
                  <a:gd name="T7" fmla="*/ 178 h 179"/>
                  <a:gd name="T8" fmla="*/ 0 w 302"/>
                  <a:gd name="T9" fmla="*/ 143 h 179"/>
                </a:gdLst>
                <a:ahLst/>
                <a:cxnLst>
                  <a:cxn ang="0">
                    <a:pos x="T0" y="T1"/>
                  </a:cxn>
                  <a:cxn ang="0">
                    <a:pos x="T2" y="T3"/>
                  </a:cxn>
                  <a:cxn ang="0">
                    <a:pos x="T4" y="T5"/>
                  </a:cxn>
                  <a:cxn ang="0">
                    <a:pos x="T6" y="T7"/>
                  </a:cxn>
                  <a:cxn ang="0">
                    <a:pos x="T8" y="T9"/>
                  </a:cxn>
                </a:cxnLst>
                <a:rect l="0" t="0" r="r" b="b"/>
                <a:pathLst>
                  <a:path w="302" h="179">
                    <a:moveTo>
                      <a:pt x="0" y="143"/>
                    </a:moveTo>
                    <a:lnTo>
                      <a:pt x="37" y="0"/>
                    </a:lnTo>
                    <a:lnTo>
                      <a:pt x="245" y="2"/>
                    </a:lnTo>
                    <a:lnTo>
                      <a:pt x="301" y="178"/>
                    </a:lnTo>
                    <a:lnTo>
                      <a:pt x="0" y="143"/>
                    </a:lnTo>
                  </a:path>
                </a:pathLst>
              </a:custGeom>
              <a:solidFill>
                <a:srgbClr val="B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462" name="Group 78"/>
              <p:cNvGrpSpPr>
                <a:grpSpLocks/>
              </p:cNvGrpSpPr>
              <p:nvPr/>
            </p:nvGrpSpPr>
            <p:grpSpPr bwMode="auto">
              <a:xfrm>
                <a:off x="1790" y="820"/>
                <a:ext cx="631" cy="278"/>
                <a:chOff x="1790" y="820"/>
                <a:chExt cx="631" cy="278"/>
              </a:xfrm>
            </p:grpSpPr>
            <p:sp>
              <p:nvSpPr>
                <p:cNvPr id="912463" name="Freeform 79"/>
                <p:cNvSpPr>
                  <a:spLocks/>
                </p:cNvSpPr>
                <p:nvPr/>
              </p:nvSpPr>
              <p:spPr bwMode="auto">
                <a:xfrm>
                  <a:off x="1805" y="867"/>
                  <a:ext cx="603" cy="231"/>
                </a:xfrm>
                <a:custGeom>
                  <a:avLst/>
                  <a:gdLst>
                    <a:gd name="T0" fmla="*/ 0 w 603"/>
                    <a:gd name="T1" fmla="*/ 0 h 231"/>
                    <a:gd name="T2" fmla="*/ 602 w 603"/>
                    <a:gd name="T3" fmla="*/ 0 h 231"/>
                    <a:gd name="T4" fmla="*/ 602 w 603"/>
                    <a:gd name="T5" fmla="*/ 230 h 231"/>
                    <a:gd name="T6" fmla="*/ 0 w 603"/>
                    <a:gd name="T7" fmla="*/ 230 h 231"/>
                    <a:gd name="T8" fmla="*/ 0 w 603"/>
                    <a:gd name="T9" fmla="*/ 0 h 231"/>
                  </a:gdLst>
                  <a:ahLst/>
                  <a:cxnLst>
                    <a:cxn ang="0">
                      <a:pos x="T0" y="T1"/>
                    </a:cxn>
                    <a:cxn ang="0">
                      <a:pos x="T2" y="T3"/>
                    </a:cxn>
                    <a:cxn ang="0">
                      <a:pos x="T4" y="T5"/>
                    </a:cxn>
                    <a:cxn ang="0">
                      <a:pos x="T6" y="T7"/>
                    </a:cxn>
                    <a:cxn ang="0">
                      <a:pos x="T8" y="T9"/>
                    </a:cxn>
                  </a:cxnLst>
                  <a:rect l="0" t="0" r="r" b="b"/>
                  <a:pathLst>
                    <a:path w="603" h="231">
                      <a:moveTo>
                        <a:pt x="0" y="0"/>
                      </a:moveTo>
                      <a:lnTo>
                        <a:pt x="602" y="0"/>
                      </a:lnTo>
                      <a:lnTo>
                        <a:pt x="602" y="230"/>
                      </a:lnTo>
                      <a:lnTo>
                        <a:pt x="0" y="23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64" name="Freeform 80"/>
                <p:cNvSpPr>
                  <a:spLocks/>
                </p:cNvSpPr>
                <p:nvPr/>
              </p:nvSpPr>
              <p:spPr bwMode="auto">
                <a:xfrm>
                  <a:off x="1790" y="820"/>
                  <a:ext cx="631" cy="48"/>
                </a:xfrm>
                <a:custGeom>
                  <a:avLst/>
                  <a:gdLst>
                    <a:gd name="T0" fmla="*/ 0 w 631"/>
                    <a:gd name="T1" fmla="*/ 47 h 48"/>
                    <a:gd name="T2" fmla="*/ 630 w 631"/>
                    <a:gd name="T3" fmla="*/ 47 h 48"/>
                    <a:gd name="T4" fmla="*/ 528 w 631"/>
                    <a:gd name="T5" fmla="*/ 0 h 48"/>
                    <a:gd name="T6" fmla="*/ 103 w 631"/>
                    <a:gd name="T7" fmla="*/ 0 h 48"/>
                    <a:gd name="T8" fmla="*/ 0 w 631"/>
                    <a:gd name="T9" fmla="*/ 47 h 48"/>
                  </a:gdLst>
                  <a:ahLst/>
                  <a:cxnLst>
                    <a:cxn ang="0">
                      <a:pos x="T0" y="T1"/>
                    </a:cxn>
                    <a:cxn ang="0">
                      <a:pos x="T2" y="T3"/>
                    </a:cxn>
                    <a:cxn ang="0">
                      <a:pos x="T4" y="T5"/>
                    </a:cxn>
                    <a:cxn ang="0">
                      <a:pos x="T6" y="T7"/>
                    </a:cxn>
                    <a:cxn ang="0">
                      <a:pos x="T8" y="T9"/>
                    </a:cxn>
                  </a:cxnLst>
                  <a:rect l="0" t="0" r="r" b="b"/>
                  <a:pathLst>
                    <a:path w="631" h="48">
                      <a:moveTo>
                        <a:pt x="0" y="47"/>
                      </a:moveTo>
                      <a:lnTo>
                        <a:pt x="630" y="47"/>
                      </a:lnTo>
                      <a:lnTo>
                        <a:pt x="528" y="0"/>
                      </a:lnTo>
                      <a:lnTo>
                        <a:pt x="103" y="0"/>
                      </a:lnTo>
                      <a:lnTo>
                        <a:pt x="0" y="47"/>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65" name="Freeform 81"/>
                <p:cNvSpPr>
                  <a:spLocks/>
                </p:cNvSpPr>
                <p:nvPr/>
              </p:nvSpPr>
              <p:spPr bwMode="auto">
                <a:xfrm>
                  <a:off x="1790" y="867"/>
                  <a:ext cx="631" cy="19"/>
                </a:xfrm>
                <a:custGeom>
                  <a:avLst/>
                  <a:gdLst>
                    <a:gd name="T0" fmla="*/ 0 w 631"/>
                    <a:gd name="T1" fmla="*/ 0 h 19"/>
                    <a:gd name="T2" fmla="*/ 630 w 631"/>
                    <a:gd name="T3" fmla="*/ 0 h 19"/>
                    <a:gd name="T4" fmla="*/ 630 w 631"/>
                    <a:gd name="T5" fmla="*/ 18 h 19"/>
                    <a:gd name="T6" fmla="*/ 0 w 631"/>
                    <a:gd name="T7" fmla="*/ 18 h 19"/>
                    <a:gd name="T8" fmla="*/ 0 w 631"/>
                    <a:gd name="T9" fmla="*/ 0 h 19"/>
                  </a:gdLst>
                  <a:ahLst/>
                  <a:cxnLst>
                    <a:cxn ang="0">
                      <a:pos x="T0" y="T1"/>
                    </a:cxn>
                    <a:cxn ang="0">
                      <a:pos x="T2" y="T3"/>
                    </a:cxn>
                    <a:cxn ang="0">
                      <a:pos x="T4" y="T5"/>
                    </a:cxn>
                    <a:cxn ang="0">
                      <a:pos x="T6" y="T7"/>
                    </a:cxn>
                    <a:cxn ang="0">
                      <a:pos x="T8" y="T9"/>
                    </a:cxn>
                  </a:cxnLst>
                  <a:rect l="0" t="0" r="r" b="b"/>
                  <a:pathLst>
                    <a:path w="631" h="19">
                      <a:moveTo>
                        <a:pt x="0" y="0"/>
                      </a:moveTo>
                      <a:lnTo>
                        <a:pt x="630" y="0"/>
                      </a:lnTo>
                      <a:lnTo>
                        <a:pt x="630" y="18"/>
                      </a:lnTo>
                      <a:lnTo>
                        <a:pt x="0" y="18"/>
                      </a:lnTo>
                      <a:lnTo>
                        <a:pt x="0"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466" name="Group 82"/>
              <p:cNvGrpSpPr>
                <a:grpSpLocks/>
              </p:cNvGrpSpPr>
              <p:nvPr/>
            </p:nvGrpSpPr>
            <p:grpSpPr bwMode="auto">
              <a:xfrm>
                <a:off x="2144" y="812"/>
                <a:ext cx="127" cy="28"/>
                <a:chOff x="2144" y="812"/>
                <a:chExt cx="127" cy="28"/>
              </a:xfrm>
            </p:grpSpPr>
            <p:sp>
              <p:nvSpPr>
                <p:cNvPr id="912467" name="Freeform 83"/>
                <p:cNvSpPr>
                  <a:spLocks/>
                </p:cNvSpPr>
                <p:nvPr/>
              </p:nvSpPr>
              <p:spPr bwMode="auto">
                <a:xfrm>
                  <a:off x="2144" y="812"/>
                  <a:ext cx="127" cy="28"/>
                </a:xfrm>
                <a:custGeom>
                  <a:avLst/>
                  <a:gdLst>
                    <a:gd name="T0" fmla="*/ 0 w 127"/>
                    <a:gd name="T1" fmla="*/ 27 h 28"/>
                    <a:gd name="T2" fmla="*/ 126 w 127"/>
                    <a:gd name="T3" fmla="*/ 27 h 28"/>
                    <a:gd name="T4" fmla="*/ 104 w 127"/>
                    <a:gd name="T5" fmla="*/ 1 h 28"/>
                    <a:gd name="T6" fmla="*/ 16 w 127"/>
                    <a:gd name="T7" fmla="*/ 0 h 28"/>
                    <a:gd name="T8" fmla="*/ 0 w 127"/>
                    <a:gd name="T9" fmla="*/ 27 h 28"/>
                  </a:gdLst>
                  <a:ahLst/>
                  <a:cxnLst>
                    <a:cxn ang="0">
                      <a:pos x="T0" y="T1"/>
                    </a:cxn>
                    <a:cxn ang="0">
                      <a:pos x="T2" y="T3"/>
                    </a:cxn>
                    <a:cxn ang="0">
                      <a:pos x="T4" y="T5"/>
                    </a:cxn>
                    <a:cxn ang="0">
                      <a:pos x="T6" y="T7"/>
                    </a:cxn>
                    <a:cxn ang="0">
                      <a:pos x="T8" y="T9"/>
                    </a:cxn>
                  </a:cxnLst>
                  <a:rect l="0" t="0" r="r" b="b"/>
                  <a:pathLst>
                    <a:path w="127" h="28">
                      <a:moveTo>
                        <a:pt x="0" y="27"/>
                      </a:moveTo>
                      <a:lnTo>
                        <a:pt x="126" y="27"/>
                      </a:lnTo>
                      <a:lnTo>
                        <a:pt x="104" y="1"/>
                      </a:lnTo>
                      <a:lnTo>
                        <a:pt x="16" y="0"/>
                      </a:lnTo>
                      <a:lnTo>
                        <a:pt x="0"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68" name="Freeform 84"/>
                <p:cNvSpPr>
                  <a:spLocks/>
                </p:cNvSpPr>
                <p:nvPr/>
              </p:nvSpPr>
              <p:spPr bwMode="auto">
                <a:xfrm>
                  <a:off x="2175" y="816"/>
                  <a:ext cx="74" cy="17"/>
                </a:xfrm>
                <a:custGeom>
                  <a:avLst/>
                  <a:gdLst>
                    <a:gd name="T0" fmla="*/ 13 w 74"/>
                    <a:gd name="T1" fmla="*/ 11 h 17"/>
                    <a:gd name="T2" fmla="*/ 67 w 74"/>
                    <a:gd name="T3" fmla="*/ 0 h 17"/>
                    <a:gd name="T4" fmla="*/ 73 w 74"/>
                    <a:gd name="T5" fmla="*/ 8 h 17"/>
                    <a:gd name="T6" fmla="*/ 31 w 74"/>
                    <a:gd name="T7" fmla="*/ 16 h 17"/>
                    <a:gd name="T8" fmla="*/ 0 w 74"/>
                    <a:gd name="T9" fmla="*/ 16 h 17"/>
                    <a:gd name="T10" fmla="*/ 13 w 74"/>
                    <a:gd name="T11" fmla="*/ 11 h 17"/>
                  </a:gdLst>
                  <a:ahLst/>
                  <a:cxnLst>
                    <a:cxn ang="0">
                      <a:pos x="T0" y="T1"/>
                    </a:cxn>
                    <a:cxn ang="0">
                      <a:pos x="T2" y="T3"/>
                    </a:cxn>
                    <a:cxn ang="0">
                      <a:pos x="T4" y="T5"/>
                    </a:cxn>
                    <a:cxn ang="0">
                      <a:pos x="T6" y="T7"/>
                    </a:cxn>
                    <a:cxn ang="0">
                      <a:pos x="T8" y="T9"/>
                    </a:cxn>
                    <a:cxn ang="0">
                      <a:pos x="T10" y="T11"/>
                    </a:cxn>
                  </a:cxnLst>
                  <a:rect l="0" t="0" r="r" b="b"/>
                  <a:pathLst>
                    <a:path w="74" h="17">
                      <a:moveTo>
                        <a:pt x="13" y="11"/>
                      </a:moveTo>
                      <a:lnTo>
                        <a:pt x="67" y="0"/>
                      </a:lnTo>
                      <a:lnTo>
                        <a:pt x="73" y="8"/>
                      </a:lnTo>
                      <a:lnTo>
                        <a:pt x="31" y="16"/>
                      </a:lnTo>
                      <a:lnTo>
                        <a:pt x="0" y="16"/>
                      </a:lnTo>
                      <a:lnTo>
                        <a:pt x="13" y="11"/>
                      </a:lnTo>
                    </a:path>
                  </a:pathLst>
                </a:custGeom>
                <a:solidFill>
                  <a:srgbClr val="BFBFD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469" name="Group 85"/>
              <p:cNvGrpSpPr>
                <a:grpSpLocks/>
              </p:cNvGrpSpPr>
              <p:nvPr/>
            </p:nvGrpSpPr>
            <p:grpSpPr bwMode="auto">
              <a:xfrm>
                <a:off x="1978" y="609"/>
                <a:ext cx="284" cy="233"/>
                <a:chOff x="1978" y="609"/>
                <a:chExt cx="284" cy="233"/>
              </a:xfrm>
            </p:grpSpPr>
            <p:sp>
              <p:nvSpPr>
                <p:cNvPr id="912470" name="Oval 86"/>
                <p:cNvSpPr>
                  <a:spLocks noChangeArrowheads="1"/>
                </p:cNvSpPr>
                <p:nvPr/>
              </p:nvSpPr>
              <p:spPr bwMode="auto">
                <a:xfrm>
                  <a:off x="2142" y="825"/>
                  <a:ext cx="13"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71" name="Oval 87"/>
                <p:cNvSpPr>
                  <a:spLocks noChangeArrowheads="1"/>
                </p:cNvSpPr>
                <p:nvPr/>
              </p:nvSpPr>
              <p:spPr bwMode="auto">
                <a:xfrm>
                  <a:off x="2066" y="609"/>
                  <a:ext cx="95" cy="84"/>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72" name="Freeform 88"/>
                <p:cNvSpPr>
                  <a:spLocks/>
                </p:cNvSpPr>
                <p:nvPr/>
              </p:nvSpPr>
              <p:spPr bwMode="auto">
                <a:xfrm>
                  <a:off x="1978" y="704"/>
                  <a:ext cx="284" cy="138"/>
                </a:xfrm>
                <a:custGeom>
                  <a:avLst/>
                  <a:gdLst>
                    <a:gd name="T0" fmla="*/ 134 w 284"/>
                    <a:gd name="T1" fmla="*/ 130 h 138"/>
                    <a:gd name="T2" fmla="*/ 4 w 284"/>
                    <a:gd name="T3" fmla="*/ 119 h 138"/>
                    <a:gd name="T4" fmla="*/ 0 w 284"/>
                    <a:gd name="T5" fmla="*/ 118 h 138"/>
                    <a:gd name="T6" fmla="*/ 0 w 284"/>
                    <a:gd name="T7" fmla="*/ 115 h 138"/>
                    <a:gd name="T8" fmla="*/ 48 w 284"/>
                    <a:gd name="T9" fmla="*/ 11 h 138"/>
                    <a:gd name="T10" fmla="*/ 51 w 284"/>
                    <a:gd name="T11" fmla="*/ 8 h 138"/>
                    <a:gd name="T12" fmla="*/ 56 w 284"/>
                    <a:gd name="T13" fmla="*/ 6 h 138"/>
                    <a:gd name="T14" fmla="*/ 100 w 284"/>
                    <a:gd name="T15" fmla="*/ 2 h 138"/>
                    <a:gd name="T16" fmla="*/ 140 w 284"/>
                    <a:gd name="T17" fmla="*/ 2 h 138"/>
                    <a:gd name="T18" fmla="*/ 182 w 284"/>
                    <a:gd name="T19" fmla="*/ 0 h 138"/>
                    <a:gd name="T20" fmla="*/ 225 w 284"/>
                    <a:gd name="T21" fmla="*/ 4 h 138"/>
                    <a:gd name="T22" fmla="*/ 229 w 284"/>
                    <a:gd name="T23" fmla="*/ 5 h 138"/>
                    <a:gd name="T24" fmla="*/ 232 w 284"/>
                    <a:gd name="T25" fmla="*/ 8 h 138"/>
                    <a:gd name="T26" fmla="*/ 283 w 284"/>
                    <a:gd name="T27" fmla="*/ 109 h 138"/>
                    <a:gd name="T28" fmla="*/ 283 w 284"/>
                    <a:gd name="T29" fmla="*/ 113 h 138"/>
                    <a:gd name="T30" fmla="*/ 280 w 284"/>
                    <a:gd name="T31" fmla="*/ 115 h 138"/>
                    <a:gd name="T32" fmla="*/ 160 w 284"/>
                    <a:gd name="T33" fmla="*/ 137 h 138"/>
                    <a:gd name="T34" fmla="*/ 134 w 284"/>
                    <a:gd name="T35" fmla="*/ 13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138">
                      <a:moveTo>
                        <a:pt x="134" y="130"/>
                      </a:moveTo>
                      <a:lnTo>
                        <a:pt x="4" y="119"/>
                      </a:lnTo>
                      <a:lnTo>
                        <a:pt x="0" y="118"/>
                      </a:lnTo>
                      <a:lnTo>
                        <a:pt x="0" y="115"/>
                      </a:lnTo>
                      <a:lnTo>
                        <a:pt x="48" y="11"/>
                      </a:lnTo>
                      <a:lnTo>
                        <a:pt x="51" y="8"/>
                      </a:lnTo>
                      <a:lnTo>
                        <a:pt x="56" y="6"/>
                      </a:lnTo>
                      <a:lnTo>
                        <a:pt x="100" y="2"/>
                      </a:lnTo>
                      <a:lnTo>
                        <a:pt x="140" y="2"/>
                      </a:lnTo>
                      <a:lnTo>
                        <a:pt x="182" y="0"/>
                      </a:lnTo>
                      <a:lnTo>
                        <a:pt x="225" y="4"/>
                      </a:lnTo>
                      <a:lnTo>
                        <a:pt x="229" y="5"/>
                      </a:lnTo>
                      <a:lnTo>
                        <a:pt x="232" y="8"/>
                      </a:lnTo>
                      <a:lnTo>
                        <a:pt x="283" y="109"/>
                      </a:lnTo>
                      <a:lnTo>
                        <a:pt x="283" y="113"/>
                      </a:lnTo>
                      <a:lnTo>
                        <a:pt x="280" y="115"/>
                      </a:lnTo>
                      <a:lnTo>
                        <a:pt x="160" y="137"/>
                      </a:lnTo>
                      <a:lnTo>
                        <a:pt x="134" y="130"/>
                      </a:lnTo>
                    </a:path>
                  </a:pathLst>
                </a:custGeom>
                <a:solidFill>
                  <a:srgbClr val="00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73" name="Freeform 89"/>
                <p:cNvSpPr>
                  <a:spLocks/>
                </p:cNvSpPr>
                <p:nvPr/>
              </p:nvSpPr>
              <p:spPr bwMode="auto">
                <a:xfrm>
                  <a:off x="2123" y="777"/>
                  <a:ext cx="87" cy="49"/>
                </a:xfrm>
                <a:custGeom>
                  <a:avLst/>
                  <a:gdLst>
                    <a:gd name="T0" fmla="*/ 0 w 87"/>
                    <a:gd name="T1" fmla="*/ 48 h 49"/>
                    <a:gd name="T2" fmla="*/ 86 w 87"/>
                    <a:gd name="T3" fmla="*/ 15 h 49"/>
                    <a:gd name="T4" fmla="*/ 76 w 87"/>
                    <a:gd name="T5" fmla="*/ 0 h 49"/>
                  </a:gdLst>
                  <a:ahLst/>
                  <a:cxnLst>
                    <a:cxn ang="0">
                      <a:pos x="T0" y="T1"/>
                    </a:cxn>
                    <a:cxn ang="0">
                      <a:pos x="T2" y="T3"/>
                    </a:cxn>
                    <a:cxn ang="0">
                      <a:pos x="T4" y="T5"/>
                    </a:cxn>
                  </a:cxnLst>
                  <a:rect l="0" t="0" r="r" b="b"/>
                  <a:pathLst>
                    <a:path w="87" h="49">
                      <a:moveTo>
                        <a:pt x="0" y="48"/>
                      </a:moveTo>
                      <a:lnTo>
                        <a:pt x="86" y="15"/>
                      </a:lnTo>
                      <a:lnTo>
                        <a:pt x="7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74" name="Freeform 90"/>
                <p:cNvSpPr>
                  <a:spLocks/>
                </p:cNvSpPr>
                <p:nvPr/>
              </p:nvSpPr>
              <p:spPr bwMode="auto">
                <a:xfrm>
                  <a:off x="2037" y="774"/>
                  <a:ext cx="105" cy="43"/>
                </a:xfrm>
                <a:custGeom>
                  <a:avLst/>
                  <a:gdLst>
                    <a:gd name="T0" fmla="*/ 6 w 105"/>
                    <a:gd name="T1" fmla="*/ 0 h 43"/>
                    <a:gd name="T2" fmla="*/ 0 w 105"/>
                    <a:gd name="T3" fmla="*/ 18 h 43"/>
                    <a:gd name="T4" fmla="*/ 104 w 105"/>
                    <a:gd name="T5" fmla="*/ 42 h 43"/>
                  </a:gdLst>
                  <a:ahLst/>
                  <a:cxnLst>
                    <a:cxn ang="0">
                      <a:pos x="T0" y="T1"/>
                    </a:cxn>
                    <a:cxn ang="0">
                      <a:pos x="T2" y="T3"/>
                    </a:cxn>
                    <a:cxn ang="0">
                      <a:pos x="T4" y="T5"/>
                    </a:cxn>
                  </a:cxnLst>
                  <a:rect l="0" t="0" r="r" b="b"/>
                  <a:pathLst>
                    <a:path w="105" h="43">
                      <a:moveTo>
                        <a:pt x="6" y="0"/>
                      </a:moveTo>
                      <a:lnTo>
                        <a:pt x="0" y="18"/>
                      </a:lnTo>
                      <a:lnTo>
                        <a:pt x="104" y="4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75" name="Oval 91"/>
                <p:cNvSpPr>
                  <a:spLocks noChangeArrowheads="1"/>
                </p:cNvSpPr>
                <p:nvPr/>
              </p:nvSpPr>
              <p:spPr bwMode="auto">
                <a:xfrm>
                  <a:off x="2113" y="828"/>
                  <a:ext cx="15" cy="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76" name="Freeform 92"/>
                <p:cNvSpPr>
                  <a:spLocks/>
                </p:cNvSpPr>
                <p:nvPr/>
              </p:nvSpPr>
              <p:spPr bwMode="auto">
                <a:xfrm>
                  <a:off x="2076" y="704"/>
                  <a:ext cx="87" cy="76"/>
                </a:xfrm>
                <a:custGeom>
                  <a:avLst/>
                  <a:gdLst>
                    <a:gd name="T0" fmla="*/ 0 w 87"/>
                    <a:gd name="T1" fmla="*/ 1 h 76"/>
                    <a:gd name="T2" fmla="*/ 49 w 87"/>
                    <a:gd name="T3" fmla="*/ 75 h 76"/>
                    <a:gd name="T4" fmla="*/ 86 w 87"/>
                    <a:gd name="T5" fmla="*/ 0 h 76"/>
                    <a:gd name="T6" fmla="*/ 42 w 87"/>
                    <a:gd name="T7" fmla="*/ 1 h 76"/>
                    <a:gd name="T8" fmla="*/ 0 w 87"/>
                    <a:gd name="T9" fmla="*/ 1 h 76"/>
                  </a:gdLst>
                  <a:ahLst/>
                  <a:cxnLst>
                    <a:cxn ang="0">
                      <a:pos x="T0" y="T1"/>
                    </a:cxn>
                    <a:cxn ang="0">
                      <a:pos x="T2" y="T3"/>
                    </a:cxn>
                    <a:cxn ang="0">
                      <a:pos x="T4" y="T5"/>
                    </a:cxn>
                    <a:cxn ang="0">
                      <a:pos x="T6" y="T7"/>
                    </a:cxn>
                    <a:cxn ang="0">
                      <a:pos x="T8" y="T9"/>
                    </a:cxn>
                  </a:cxnLst>
                  <a:rect l="0" t="0" r="r" b="b"/>
                  <a:pathLst>
                    <a:path w="87" h="76">
                      <a:moveTo>
                        <a:pt x="0" y="1"/>
                      </a:moveTo>
                      <a:lnTo>
                        <a:pt x="49" y="75"/>
                      </a:lnTo>
                      <a:lnTo>
                        <a:pt x="86" y="0"/>
                      </a:lnTo>
                      <a:lnTo>
                        <a:pt x="42" y="1"/>
                      </a:lnTo>
                      <a:lnTo>
                        <a:pt x="0" y="1"/>
                      </a:lnTo>
                    </a:path>
                  </a:pathLst>
                </a:custGeom>
                <a:solidFill>
                  <a:srgbClr val="00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77" name="Freeform 93"/>
                <p:cNvSpPr>
                  <a:spLocks/>
                </p:cNvSpPr>
                <p:nvPr/>
              </p:nvSpPr>
              <p:spPr bwMode="auto">
                <a:xfrm>
                  <a:off x="2049" y="704"/>
                  <a:ext cx="142" cy="78"/>
                </a:xfrm>
                <a:custGeom>
                  <a:avLst/>
                  <a:gdLst>
                    <a:gd name="T0" fmla="*/ 27 w 142"/>
                    <a:gd name="T1" fmla="*/ 2 h 78"/>
                    <a:gd name="T2" fmla="*/ 0 w 142"/>
                    <a:gd name="T3" fmla="*/ 28 h 78"/>
                    <a:gd name="T4" fmla="*/ 77 w 142"/>
                    <a:gd name="T5" fmla="*/ 77 h 78"/>
                    <a:gd name="T6" fmla="*/ 141 w 142"/>
                    <a:gd name="T7" fmla="*/ 26 h 78"/>
                    <a:gd name="T8" fmla="*/ 114 w 142"/>
                    <a:gd name="T9" fmla="*/ 0 h 78"/>
                  </a:gdLst>
                  <a:ahLst/>
                  <a:cxnLst>
                    <a:cxn ang="0">
                      <a:pos x="T0" y="T1"/>
                    </a:cxn>
                    <a:cxn ang="0">
                      <a:pos x="T2" y="T3"/>
                    </a:cxn>
                    <a:cxn ang="0">
                      <a:pos x="T4" y="T5"/>
                    </a:cxn>
                    <a:cxn ang="0">
                      <a:pos x="T6" y="T7"/>
                    </a:cxn>
                    <a:cxn ang="0">
                      <a:pos x="T8" y="T9"/>
                    </a:cxn>
                  </a:cxnLst>
                  <a:rect l="0" t="0" r="r" b="b"/>
                  <a:pathLst>
                    <a:path w="142" h="78">
                      <a:moveTo>
                        <a:pt x="27" y="2"/>
                      </a:moveTo>
                      <a:lnTo>
                        <a:pt x="0" y="28"/>
                      </a:lnTo>
                      <a:lnTo>
                        <a:pt x="77" y="77"/>
                      </a:lnTo>
                      <a:lnTo>
                        <a:pt x="141" y="26"/>
                      </a:lnTo>
                      <a:lnTo>
                        <a:pt x="114"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78" name="Oval 94"/>
                <p:cNvSpPr>
                  <a:spLocks noChangeArrowheads="1"/>
                </p:cNvSpPr>
                <p:nvPr/>
              </p:nvSpPr>
              <p:spPr bwMode="auto">
                <a:xfrm>
                  <a:off x="2127" y="787"/>
                  <a:ext cx="8"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79" name="Oval 95"/>
                <p:cNvSpPr>
                  <a:spLocks noChangeArrowheads="1"/>
                </p:cNvSpPr>
                <p:nvPr/>
              </p:nvSpPr>
              <p:spPr bwMode="auto">
                <a:xfrm flipH="1" flipV="1">
                  <a:off x="2119" y="795"/>
                  <a:ext cx="8" cy="7"/>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480" name="Group 96"/>
              <p:cNvGrpSpPr>
                <a:grpSpLocks/>
              </p:cNvGrpSpPr>
              <p:nvPr/>
            </p:nvGrpSpPr>
            <p:grpSpPr bwMode="auto">
              <a:xfrm>
                <a:off x="1975" y="812"/>
                <a:ext cx="291" cy="41"/>
                <a:chOff x="1975" y="812"/>
                <a:chExt cx="291" cy="41"/>
              </a:xfrm>
            </p:grpSpPr>
            <p:sp>
              <p:nvSpPr>
                <p:cNvPr id="912481" name="Rectangle 97"/>
                <p:cNvSpPr>
                  <a:spLocks noChangeArrowheads="1"/>
                </p:cNvSpPr>
                <p:nvPr/>
              </p:nvSpPr>
              <p:spPr bwMode="auto">
                <a:xfrm>
                  <a:off x="2010" y="815"/>
                  <a:ext cx="256" cy="26"/>
                </a:xfrm>
                <a:prstGeom prst="rect">
                  <a:avLst/>
                </a:prstGeom>
                <a:solidFill>
                  <a:srgbClr val="FF7F3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482" name="Freeform 98"/>
                <p:cNvSpPr>
                  <a:spLocks/>
                </p:cNvSpPr>
                <p:nvPr/>
              </p:nvSpPr>
              <p:spPr bwMode="auto">
                <a:xfrm>
                  <a:off x="1975" y="812"/>
                  <a:ext cx="34" cy="41"/>
                </a:xfrm>
                <a:custGeom>
                  <a:avLst/>
                  <a:gdLst>
                    <a:gd name="T0" fmla="*/ 33 w 34"/>
                    <a:gd name="T1" fmla="*/ 0 h 41"/>
                    <a:gd name="T2" fmla="*/ 33 w 34"/>
                    <a:gd name="T3" fmla="*/ 40 h 41"/>
                    <a:gd name="T4" fmla="*/ 0 w 34"/>
                    <a:gd name="T5" fmla="*/ 27 h 41"/>
                    <a:gd name="T6" fmla="*/ 0 w 34"/>
                    <a:gd name="T7" fmla="*/ 5 h 41"/>
                    <a:gd name="T8" fmla="*/ 33 w 34"/>
                    <a:gd name="T9" fmla="*/ 0 h 41"/>
                  </a:gdLst>
                  <a:ahLst/>
                  <a:cxnLst>
                    <a:cxn ang="0">
                      <a:pos x="T0" y="T1"/>
                    </a:cxn>
                    <a:cxn ang="0">
                      <a:pos x="T2" y="T3"/>
                    </a:cxn>
                    <a:cxn ang="0">
                      <a:pos x="T4" y="T5"/>
                    </a:cxn>
                    <a:cxn ang="0">
                      <a:pos x="T6" y="T7"/>
                    </a:cxn>
                    <a:cxn ang="0">
                      <a:pos x="T8" y="T9"/>
                    </a:cxn>
                  </a:cxnLst>
                  <a:rect l="0" t="0" r="r" b="b"/>
                  <a:pathLst>
                    <a:path w="34" h="41">
                      <a:moveTo>
                        <a:pt x="33" y="0"/>
                      </a:moveTo>
                      <a:lnTo>
                        <a:pt x="33" y="40"/>
                      </a:lnTo>
                      <a:lnTo>
                        <a:pt x="0" y="27"/>
                      </a:lnTo>
                      <a:lnTo>
                        <a:pt x="0" y="5"/>
                      </a:lnTo>
                      <a:lnTo>
                        <a:pt x="33" y="0"/>
                      </a:lnTo>
                    </a:path>
                  </a:pathLst>
                </a:custGeom>
                <a:solidFill>
                  <a:srgbClr val="FF5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483" name="Group 99"/>
            <p:cNvGrpSpPr>
              <a:grpSpLocks/>
            </p:cNvGrpSpPr>
            <p:nvPr/>
          </p:nvGrpSpPr>
          <p:grpSpPr bwMode="auto">
            <a:xfrm>
              <a:off x="7967663" y="4838700"/>
              <a:ext cx="1176337" cy="728663"/>
              <a:chOff x="4233" y="2627"/>
              <a:chExt cx="745" cy="495"/>
            </a:xfrm>
          </p:grpSpPr>
          <p:grpSp>
            <p:nvGrpSpPr>
              <p:cNvPr id="912484" name="Group 100"/>
              <p:cNvGrpSpPr>
                <a:grpSpLocks/>
              </p:cNvGrpSpPr>
              <p:nvPr/>
            </p:nvGrpSpPr>
            <p:grpSpPr bwMode="auto">
              <a:xfrm>
                <a:off x="4233" y="2770"/>
                <a:ext cx="745" cy="352"/>
                <a:chOff x="4233" y="2770"/>
                <a:chExt cx="745" cy="352"/>
              </a:xfrm>
            </p:grpSpPr>
            <p:sp>
              <p:nvSpPr>
                <p:cNvPr id="912485" name="Freeform 101"/>
                <p:cNvSpPr>
                  <a:spLocks/>
                </p:cNvSpPr>
                <p:nvPr/>
              </p:nvSpPr>
              <p:spPr bwMode="auto">
                <a:xfrm>
                  <a:off x="4698" y="2854"/>
                  <a:ext cx="156" cy="227"/>
                </a:xfrm>
                <a:custGeom>
                  <a:avLst/>
                  <a:gdLst>
                    <a:gd name="T0" fmla="*/ 155 w 156"/>
                    <a:gd name="T1" fmla="*/ 226 h 227"/>
                    <a:gd name="T2" fmla="*/ 155 w 156"/>
                    <a:gd name="T3" fmla="*/ 0 h 227"/>
                    <a:gd name="T4" fmla="*/ 0 w 156"/>
                    <a:gd name="T5" fmla="*/ 170 h 227"/>
                    <a:gd name="T6" fmla="*/ 155 w 156"/>
                    <a:gd name="T7" fmla="*/ 226 h 227"/>
                  </a:gdLst>
                  <a:ahLst/>
                  <a:cxnLst>
                    <a:cxn ang="0">
                      <a:pos x="T0" y="T1"/>
                    </a:cxn>
                    <a:cxn ang="0">
                      <a:pos x="T2" y="T3"/>
                    </a:cxn>
                    <a:cxn ang="0">
                      <a:pos x="T4" y="T5"/>
                    </a:cxn>
                    <a:cxn ang="0">
                      <a:pos x="T6" y="T7"/>
                    </a:cxn>
                  </a:cxnLst>
                  <a:rect l="0" t="0" r="r" b="b"/>
                  <a:pathLst>
                    <a:path w="156" h="227">
                      <a:moveTo>
                        <a:pt x="155" y="226"/>
                      </a:moveTo>
                      <a:lnTo>
                        <a:pt x="155" y="0"/>
                      </a:lnTo>
                      <a:lnTo>
                        <a:pt x="0" y="170"/>
                      </a:lnTo>
                      <a:lnTo>
                        <a:pt x="155" y="226"/>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86" name="Freeform 102"/>
                <p:cNvSpPr>
                  <a:spLocks/>
                </p:cNvSpPr>
                <p:nvPr/>
              </p:nvSpPr>
              <p:spPr bwMode="auto">
                <a:xfrm>
                  <a:off x="4233" y="2770"/>
                  <a:ext cx="745" cy="138"/>
                </a:xfrm>
                <a:custGeom>
                  <a:avLst/>
                  <a:gdLst>
                    <a:gd name="T0" fmla="*/ 0 w 745"/>
                    <a:gd name="T1" fmla="*/ 81 h 138"/>
                    <a:gd name="T2" fmla="*/ 588 w 745"/>
                    <a:gd name="T3" fmla="*/ 0 h 138"/>
                    <a:gd name="T4" fmla="*/ 744 w 745"/>
                    <a:gd name="T5" fmla="*/ 63 h 138"/>
                    <a:gd name="T6" fmla="*/ 139 w 745"/>
                    <a:gd name="T7" fmla="*/ 137 h 138"/>
                    <a:gd name="T8" fmla="*/ 0 w 745"/>
                    <a:gd name="T9" fmla="*/ 81 h 138"/>
                  </a:gdLst>
                  <a:ahLst/>
                  <a:cxnLst>
                    <a:cxn ang="0">
                      <a:pos x="T0" y="T1"/>
                    </a:cxn>
                    <a:cxn ang="0">
                      <a:pos x="T2" y="T3"/>
                    </a:cxn>
                    <a:cxn ang="0">
                      <a:pos x="T4" y="T5"/>
                    </a:cxn>
                    <a:cxn ang="0">
                      <a:pos x="T6" y="T7"/>
                    </a:cxn>
                    <a:cxn ang="0">
                      <a:pos x="T8" y="T9"/>
                    </a:cxn>
                  </a:cxnLst>
                  <a:rect l="0" t="0" r="r" b="b"/>
                  <a:pathLst>
                    <a:path w="745" h="138">
                      <a:moveTo>
                        <a:pt x="0" y="81"/>
                      </a:moveTo>
                      <a:lnTo>
                        <a:pt x="588" y="0"/>
                      </a:lnTo>
                      <a:lnTo>
                        <a:pt x="744" y="63"/>
                      </a:lnTo>
                      <a:lnTo>
                        <a:pt x="139" y="137"/>
                      </a:lnTo>
                      <a:lnTo>
                        <a:pt x="0" y="81"/>
                      </a:lnTo>
                    </a:path>
                  </a:pathLst>
                </a:custGeom>
                <a:solidFill>
                  <a:srgbClr val="7F5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87" name="Freeform 103"/>
                <p:cNvSpPr>
                  <a:spLocks/>
                </p:cNvSpPr>
                <p:nvPr/>
              </p:nvSpPr>
              <p:spPr bwMode="auto">
                <a:xfrm>
                  <a:off x="4233" y="2852"/>
                  <a:ext cx="139" cy="270"/>
                </a:xfrm>
                <a:custGeom>
                  <a:avLst/>
                  <a:gdLst>
                    <a:gd name="T0" fmla="*/ 0 w 139"/>
                    <a:gd name="T1" fmla="*/ 0 h 270"/>
                    <a:gd name="T2" fmla="*/ 138 w 139"/>
                    <a:gd name="T3" fmla="*/ 56 h 270"/>
                    <a:gd name="T4" fmla="*/ 138 w 139"/>
                    <a:gd name="T5" fmla="*/ 269 h 270"/>
                    <a:gd name="T6" fmla="*/ 0 w 139"/>
                    <a:gd name="T7" fmla="*/ 198 h 270"/>
                    <a:gd name="T8" fmla="*/ 0 w 139"/>
                    <a:gd name="T9" fmla="*/ 0 h 270"/>
                  </a:gdLst>
                  <a:ahLst/>
                  <a:cxnLst>
                    <a:cxn ang="0">
                      <a:pos x="T0" y="T1"/>
                    </a:cxn>
                    <a:cxn ang="0">
                      <a:pos x="T2" y="T3"/>
                    </a:cxn>
                    <a:cxn ang="0">
                      <a:pos x="T4" y="T5"/>
                    </a:cxn>
                    <a:cxn ang="0">
                      <a:pos x="T6" y="T7"/>
                    </a:cxn>
                    <a:cxn ang="0">
                      <a:pos x="T8" y="T9"/>
                    </a:cxn>
                  </a:cxnLst>
                  <a:rect l="0" t="0" r="r" b="b"/>
                  <a:pathLst>
                    <a:path w="139" h="270">
                      <a:moveTo>
                        <a:pt x="0" y="0"/>
                      </a:moveTo>
                      <a:lnTo>
                        <a:pt x="138" y="56"/>
                      </a:lnTo>
                      <a:lnTo>
                        <a:pt x="138" y="269"/>
                      </a:lnTo>
                      <a:lnTo>
                        <a:pt x="0" y="198"/>
                      </a:lnTo>
                      <a:lnTo>
                        <a:pt x="0" y="0"/>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88" name="Freeform 104"/>
                <p:cNvSpPr>
                  <a:spLocks/>
                </p:cNvSpPr>
                <p:nvPr/>
              </p:nvSpPr>
              <p:spPr bwMode="auto">
                <a:xfrm>
                  <a:off x="4371" y="2892"/>
                  <a:ext cx="125" cy="230"/>
                </a:xfrm>
                <a:custGeom>
                  <a:avLst/>
                  <a:gdLst>
                    <a:gd name="T0" fmla="*/ 0 w 125"/>
                    <a:gd name="T1" fmla="*/ 229 h 230"/>
                    <a:gd name="T2" fmla="*/ 0 w 125"/>
                    <a:gd name="T3" fmla="*/ 16 h 230"/>
                    <a:gd name="T4" fmla="*/ 124 w 125"/>
                    <a:gd name="T5" fmla="*/ 0 h 230"/>
                    <a:gd name="T6" fmla="*/ 124 w 125"/>
                    <a:gd name="T7" fmla="*/ 208 h 230"/>
                    <a:gd name="T8" fmla="*/ 0 w 125"/>
                    <a:gd name="T9" fmla="*/ 229 h 230"/>
                  </a:gdLst>
                  <a:ahLst/>
                  <a:cxnLst>
                    <a:cxn ang="0">
                      <a:pos x="T0" y="T1"/>
                    </a:cxn>
                    <a:cxn ang="0">
                      <a:pos x="T2" y="T3"/>
                    </a:cxn>
                    <a:cxn ang="0">
                      <a:pos x="T4" y="T5"/>
                    </a:cxn>
                    <a:cxn ang="0">
                      <a:pos x="T6" y="T7"/>
                    </a:cxn>
                    <a:cxn ang="0">
                      <a:pos x="T8" y="T9"/>
                    </a:cxn>
                  </a:cxnLst>
                  <a:rect l="0" t="0" r="r" b="b"/>
                  <a:pathLst>
                    <a:path w="125" h="230">
                      <a:moveTo>
                        <a:pt x="0" y="229"/>
                      </a:moveTo>
                      <a:lnTo>
                        <a:pt x="0" y="16"/>
                      </a:lnTo>
                      <a:lnTo>
                        <a:pt x="124" y="0"/>
                      </a:lnTo>
                      <a:lnTo>
                        <a:pt x="124" y="208"/>
                      </a:lnTo>
                      <a:lnTo>
                        <a:pt x="0" y="229"/>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89" name="Freeform 105"/>
                <p:cNvSpPr>
                  <a:spLocks/>
                </p:cNvSpPr>
                <p:nvPr/>
              </p:nvSpPr>
              <p:spPr bwMode="auto">
                <a:xfrm>
                  <a:off x="4853" y="2832"/>
                  <a:ext cx="125" cy="249"/>
                </a:xfrm>
                <a:custGeom>
                  <a:avLst/>
                  <a:gdLst>
                    <a:gd name="T0" fmla="*/ 124 w 125"/>
                    <a:gd name="T1" fmla="*/ 0 h 249"/>
                    <a:gd name="T2" fmla="*/ 0 w 125"/>
                    <a:gd name="T3" fmla="*/ 15 h 249"/>
                    <a:gd name="T4" fmla="*/ 0 w 125"/>
                    <a:gd name="T5" fmla="*/ 248 h 249"/>
                    <a:gd name="T6" fmla="*/ 124 w 125"/>
                    <a:gd name="T7" fmla="*/ 226 h 249"/>
                    <a:gd name="T8" fmla="*/ 124 w 125"/>
                    <a:gd name="T9" fmla="*/ 0 h 249"/>
                  </a:gdLst>
                  <a:ahLst/>
                  <a:cxnLst>
                    <a:cxn ang="0">
                      <a:pos x="T0" y="T1"/>
                    </a:cxn>
                    <a:cxn ang="0">
                      <a:pos x="T2" y="T3"/>
                    </a:cxn>
                    <a:cxn ang="0">
                      <a:pos x="T4" y="T5"/>
                    </a:cxn>
                    <a:cxn ang="0">
                      <a:pos x="T6" y="T7"/>
                    </a:cxn>
                    <a:cxn ang="0">
                      <a:pos x="T8" y="T9"/>
                    </a:cxn>
                  </a:cxnLst>
                  <a:rect l="0" t="0" r="r" b="b"/>
                  <a:pathLst>
                    <a:path w="125" h="249">
                      <a:moveTo>
                        <a:pt x="124" y="0"/>
                      </a:moveTo>
                      <a:lnTo>
                        <a:pt x="0" y="15"/>
                      </a:lnTo>
                      <a:lnTo>
                        <a:pt x="0" y="248"/>
                      </a:lnTo>
                      <a:lnTo>
                        <a:pt x="124" y="226"/>
                      </a:lnTo>
                      <a:lnTo>
                        <a:pt x="124" y="0"/>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0" name="Freeform 106"/>
                <p:cNvSpPr>
                  <a:spLocks/>
                </p:cNvSpPr>
                <p:nvPr/>
              </p:nvSpPr>
              <p:spPr bwMode="auto">
                <a:xfrm>
                  <a:off x="4371" y="2832"/>
                  <a:ext cx="607" cy="87"/>
                </a:xfrm>
                <a:custGeom>
                  <a:avLst/>
                  <a:gdLst>
                    <a:gd name="T0" fmla="*/ 0 w 607"/>
                    <a:gd name="T1" fmla="*/ 75 h 87"/>
                    <a:gd name="T2" fmla="*/ 606 w 607"/>
                    <a:gd name="T3" fmla="*/ 0 h 87"/>
                    <a:gd name="T4" fmla="*/ 606 w 607"/>
                    <a:gd name="T5" fmla="*/ 11 h 87"/>
                    <a:gd name="T6" fmla="*/ 0 w 607"/>
                    <a:gd name="T7" fmla="*/ 86 h 87"/>
                    <a:gd name="T8" fmla="*/ 0 w 607"/>
                    <a:gd name="T9" fmla="*/ 75 h 87"/>
                  </a:gdLst>
                  <a:ahLst/>
                  <a:cxnLst>
                    <a:cxn ang="0">
                      <a:pos x="T0" y="T1"/>
                    </a:cxn>
                    <a:cxn ang="0">
                      <a:pos x="T2" y="T3"/>
                    </a:cxn>
                    <a:cxn ang="0">
                      <a:pos x="T4" y="T5"/>
                    </a:cxn>
                    <a:cxn ang="0">
                      <a:pos x="T6" y="T7"/>
                    </a:cxn>
                    <a:cxn ang="0">
                      <a:pos x="T8" y="T9"/>
                    </a:cxn>
                  </a:cxnLst>
                  <a:rect l="0" t="0" r="r" b="b"/>
                  <a:pathLst>
                    <a:path w="607" h="87">
                      <a:moveTo>
                        <a:pt x="0" y="75"/>
                      </a:moveTo>
                      <a:lnTo>
                        <a:pt x="606" y="0"/>
                      </a:lnTo>
                      <a:lnTo>
                        <a:pt x="606" y="11"/>
                      </a:lnTo>
                      <a:lnTo>
                        <a:pt x="0" y="86"/>
                      </a:lnTo>
                      <a:lnTo>
                        <a:pt x="0" y="75"/>
                      </a:lnTo>
                    </a:path>
                  </a:pathLst>
                </a:custGeom>
                <a:solidFill>
                  <a:srgbClr val="BF7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1" name="Freeform 107"/>
                <p:cNvSpPr>
                  <a:spLocks/>
                </p:cNvSpPr>
                <p:nvPr/>
              </p:nvSpPr>
              <p:spPr bwMode="auto">
                <a:xfrm>
                  <a:off x="4233" y="2852"/>
                  <a:ext cx="137" cy="67"/>
                </a:xfrm>
                <a:custGeom>
                  <a:avLst/>
                  <a:gdLst>
                    <a:gd name="T0" fmla="*/ 0 w 137"/>
                    <a:gd name="T1" fmla="*/ 0 h 67"/>
                    <a:gd name="T2" fmla="*/ 136 w 137"/>
                    <a:gd name="T3" fmla="*/ 56 h 67"/>
                    <a:gd name="T4" fmla="*/ 136 w 137"/>
                    <a:gd name="T5" fmla="*/ 66 h 67"/>
                    <a:gd name="T6" fmla="*/ 0 w 137"/>
                    <a:gd name="T7" fmla="*/ 8 h 67"/>
                    <a:gd name="T8" fmla="*/ 0 w 137"/>
                    <a:gd name="T9" fmla="*/ 0 h 67"/>
                  </a:gdLst>
                  <a:ahLst/>
                  <a:cxnLst>
                    <a:cxn ang="0">
                      <a:pos x="T0" y="T1"/>
                    </a:cxn>
                    <a:cxn ang="0">
                      <a:pos x="T2" y="T3"/>
                    </a:cxn>
                    <a:cxn ang="0">
                      <a:pos x="T4" y="T5"/>
                    </a:cxn>
                    <a:cxn ang="0">
                      <a:pos x="T6" y="T7"/>
                    </a:cxn>
                    <a:cxn ang="0">
                      <a:pos x="T8" y="T9"/>
                    </a:cxn>
                  </a:cxnLst>
                  <a:rect l="0" t="0" r="r" b="b"/>
                  <a:pathLst>
                    <a:path w="137" h="67">
                      <a:moveTo>
                        <a:pt x="0" y="0"/>
                      </a:moveTo>
                      <a:lnTo>
                        <a:pt x="136" y="56"/>
                      </a:lnTo>
                      <a:lnTo>
                        <a:pt x="136" y="66"/>
                      </a:lnTo>
                      <a:lnTo>
                        <a:pt x="0" y="8"/>
                      </a:lnTo>
                      <a:lnTo>
                        <a:pt x="0" y="0"/>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492" name="Group 108"/>
              <p:cNvGrpSpPr>
                <a:grpSpLocks/>
              </p:cNvGrpSpPr>
              <p:nvPr/>
            </p:nvGrpSpPr>
            <p:grpSpPr bwMode="auto">
              <a:xfrm>
                <a:off x="4359" y="2703"/>
                <a:ext cx="237" cy="160"/>
                <a:chOff x="4359" y="2703"/>
                <a:chExt cx="237" cy="160"/>
              </a:xfrm>
            </p:grpSpPr>
            <p:sp>
              <p:nvSpPr>
                <p:cNvPr id="912493" name="Freeform 109"/>
                <p:cNvSpPr>
                  <a:spLocks/>
                </p:cNvSpPr>
                <p:nvPr/>
              </p:nvSpPr>
              <p:spPr bwMode="auto">
                <a:xfrm>
                  <a:off x="4427" y="2724"/>
                  <a:ext cx="169" cy="139"/>
                </a:xfrm>
                <a:custGeom>
                  <a:avLst/>
                  <a:gdLst>
                    <a:gd name="T0" fmla="*/ 0 w 169"/>
                    <a:gd name="T1" fmla="*/ 138 h 139"/>
                    <a:gd name="T2" fmla="*/ 168 w 169"/>
                    <a:gd name="T3" fmla="*/ 111 h 139"/>
                    <a:gd name="T4" fmla="*/ 168 w 169"/>
                    <a:gd name="T5" fmla="*/ 0 h 139"/>
                    <a:gd name="T6" fmla="*/ 0 w 169"/>
                    <a:gd name="T7" fmla="*/ 27 h 139"/>
                    <a:gd name="T8" fmla="*/ 0 w 169"/>
                    <a:gd name="T9" fmla="*/ 138 h 139"/>
                  </a:gdLst>
                  <a:ahLst/>
                  <a:cxnLst>
                    <a:cxn ang="0">
                      <a:pos x="T0" y="T1"/>
                    </a:cxn>
                    <a:cxn ang="0">
                      <a:pos x="T2" y="T3"/>
                    </a:cxn>
                    <a:cxn ang="0">
                      <a:pos x="T4" y="T5"/>
                    </a:cxn>
                    <a:cxn ang="0">
                      <a:pos x="T6" y="T7"/>
                    </a:cxn>
                    <a:cxn ang="0">
                      <a:pos x="T8" y="T9"/>
                    </a:cxn>
                  </a:cxnLst>
                  <a:rect l="0" t="0" r="r" b="b"/>
                  <a:pathLst>
                    <a:path w="169" h="139">
                      <a:moveTo>
                        <a:pt x="0" y="138"/>
                      </a:moveTo>
                      <a:lnTo>
                        <a:pt x="168" y="111"/>
                      </a:lnTo>
                      <a:lnTo>
                        <a:pt x="168" y="0"/>
                      </a:lnTo>
                      <a:lnTo>
                        <a:pt x="0" y="27"/>
                      </a:lnTo>
                      <a:lnTo>
                        <a:pt x="0" y="138"/>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4" name="Freeform 110"/>
                <p:cNvSpPr>
                  <a:spLocks/>
                </p:cNvSpPr>
                <p:nvPr/>
              </p:nvSpPr>
              <p:spPr bwMode="auto">
                <a:xfrm>
                  <a:off x="4359" y="2729"/>
                  <a:ext cx="69" cy="134"/>
                </a:xfrm>
                <a:custGeom>
                  <a:avLst/>
                  <a:gdLst>
                    <a:gd name="T0" fmla="*/ 68 w 69"/>
                    <a:gd name="T1" fmla="*/ 21 h 134"/>
                    <a:gd name="T2" fmla="*/ 68 w 69"/>
                    <a:gd name="T3" fmla="*/ 133 h 134"/>
                    <a:gd name="T4" fmla="*/ 0 w 69"/>
                    <a:gd name="T5" fmla="*/ 108 h 134"/>
                    <a:gd name="T6" fmla="*/ 0 w 69"/>
                    <a:gd name="T7" fmla="*/ 0 h 134"/>
                    <a:gd name="T8" fmla="*/ 68 w 69"/>
                    <a:gd name="T9" fmla="*/ 21 h 134"/>
                  </a:gdLst>
                  <a:ahLst/>
                  <a:cxnLst>
                    <a:cxn ang="0">
                      <a:pos x="T0" y="T1"/>
                    </a:cxn>
                    <a:cxn ang="0">
                      <a:pos x="T2" y="T3"/>
                    </a:cxn>
                    <a:cxn ang="0">
                      <a:pos x="T4" y="T5"/>
                    </a:cxn>
                    <a:cxn ang="0">
                      <a:pos x="T6" y="T7"/>
                    </a:cxn>
                    <a:cxn ang="0">
                      <a:pos x="T8" y="T9"/>
                    </a:cxn>
                  </a:cxnLst>
                  <a:rect l="0" t="0" r="r" b="b"/>
                  <a:pathLst>
                    <a:path w="69" h="134">
                      <a:moveTo>
                        <a:pt x="68" y="21"/>
                      </a:moveTo>
                      <a:lnTo>
                        <a:pt x="68" y="133"/>
                      </a:lnTo>
                      <a:lnTo>
                        <a:pt x="0" y="108"/>
                      </a:lnTo>
                      <a:lnTo>
                        <a:pt x="0" y="0"/>
                      </a:lnTo>
                      <a:lnTo>
                        <a:pt x="68" y="21"/>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5" name="Freeform 111"/>
                <p:cNvSpPr>
                  <a:spLocks/>
                </p:cNvSpPr>
                <p:nvPr/>
              </p:nvSpPr>
              <p:spPr bwMode="auto">
                <a:xfrm>
                  <a:off x="4359" y="2703"/>
                  <a:ext cx="237" cy="49"/>
                </a:xfrm>
                <a:custGeom>
                  <a:avLst/>
                  <a:gdLst>
                    <a:gd name="T0" fmla="*/ 0 w 237"/>
                    <a:gd name="T1" fmla="*/ 27 h 49"/>
                    <a:gd name="T2" fmla="*/ 68 w 237"/>
                    <a:gd name="T3" fmla="*/ 48 h 49"/>
                    <a:gd name="T4" fmla="*/ 236 w 237"/>
                    <a:gd name="T5" fmla="*/ 21 h 49"/>
                    <a:gd name="T6" fmla="*/ 169 w 237"/>
                    <a:gd name="T7" fmla="*/ 0 h 49"/>
                    <a:gd name="T8" fmla="*/ 0 w 237"/>
                    <a:gd name="T9" fmla="*/ 27 h 49"/>
                  </a:gdLst>
                  <a:ahLst/>
                  <a:cxnLst>
                    <a:cxn ang="0">
                      <a:pos x="T0" y="T1"/>
                    </a:cxn>
                    <a:cxn ang="0">
                      <a:pos x="T2" y="T3"/>
                    </a:cxn>
                    <a:cxn ang="0">
                      <a:pos x="T4" y="T5"/>
                    </a:cxn>
                    <a:cxn ang="0">
                      <a:pos x="T6" y="T7"/>
                    </a:cxn>
                    <a:cxn ang="0">
                      <a:pos x="T8" y="T9"/>
                    </a:cxn>
                  </a:cxnLst>
                  <a:rect l="0" t="0" r="r" b="b"/>
                  <a:pathLst>
                    <a:path w="237" h="49">
                      <a:moveTo>
                        <a:pt x="0" y="27"/>
                      </a:moveTo>
                      <a:lnTo>
                        <a:pt x="68" y="48"/>
                      </a:lnTo>
                      <a:lnTo>
                        <a:pt x="236" y="21"/>
                      </a:lnTo>
                      <a:lnTo>
                        <a:pt x="169" y="0"/>
                      </a:lnTo>
                      <a:lnTo>
                        <a:pt x="0"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6" name="Freeform 112"/>
                <p:cNvSpPr>
                  <a:spLocks/>
                </p:cNvSpPr>
                <p:nvPr/>
              </p:nvSpPr>
              <p:spPr bwMode="auto">
                <a:xfrm>
                  <a:off x="4437" y="2727"/>
                  <a:ext cx="143" cy="122"/>
                </a:xfrm>
                <a:custGeom>
                  <a:avLst/>
                  <a:gdLst>
                    <a:gd name="T0" fmla="*/ 0 w 143"/>
                    <a:gd name="T1" fmla="*/ 25 h 122"/>
                    <a:gd name="T2" fmla="*/ 0 w 143"/>
                    <a:gd name="T3" fmla="*/ 121 h 122"/>
                    <a:gd name="T4" fmla="*/ 142 w 143"/>
                    <a:gd name="T5" fmla="*/ 96 h 122"/>
                    <a:gd name="T6" fmla="*/ 142 w 143"/>
                    <a:gd name="T7" fmla="*/ 0 h 122"/>
                    <a:gd name="T8" fmla="*/ 0 w 143"/>
                    <a:gd name="T9" fmla="*/ 25 h 122"/>
                  </a:gdLst>
                  <a:ahLst/>
                  <a:cxnLst>
                    <a:cxn ang="0">
                      <a:pos x="T0" y="T1"/>
                    </a:cxn>
                    <a:cxn ang="0">
                      <a:pos x="T2" y="T3"/>
                    </a:cxn>
                    <a:cxn ang="0">
                      <a:pos x="T4" y="T5"/>
                    </a:cxn>
                    <a:cxn ang="0">
                      <a:pos x="T6" y="T7"/>
                    </a:cxn>
                    <a:cxn ang="0">
                      <a:pos x="T8" y="T9"/>
                    </a:cxn>
                  </a:cxnLst>
                  <a:rect l="0" t="0" r="r" b="b"/>
                  <a:pathLst>
                    <a:path w="143" h="122">
                      <a:moveTo>
                        <a:pt x="0" y="25"/>
                      </a:moveTo>
                      <a:lnTo>
                        <a:pt x="0" y="121"/>
                      </a:lnTo>
                      <a:lnTo>
                        <a:pt x="142" y="96"/>
                      </a:lnTo>
                      <a:lnTo>
                        <a:pt x="142" y="0"/>
                      </a:lnTo>
                      <a:lnTo>
                        <a:pt x="0" y="25"/>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497" name="Group 113"/>
              <p:cNvGrpSpPr>
                <a:grpSpLocks/>
              </p:cNvGrpSpPr>
              <p:nvPr/>
            </p:nvGrpSpPr>
            <p:grpSpPr bwMode="auto">
              <a:xfrm>
                <a:off x="4424" y="2833"/>
                <a:ext cx="252" cy="57"/>
                <a:chOff x="4424" y="2833"/>
                <a:chExt cx="252" cy="57"/>
              </a:xfrm>
            </p:grpSpPr>
            <p:sp>
              <p:nvSpPr>
                <p:cNvPr id="912498" name="Freeform 114"/>
                <p:cNvSpPr>
                  <a:spLocks/>
                </p:cNvSpPr>
                <p:nvPr/>
              </p:nvSpPr>
              <p:spPr bwMode="auto">
                <a:xfrm>
                  <a:off x="4424" y="2833"/>
                  <a:ext cx="252" cy="53"/>
                </a:xfrm>
                <a:custGeom>
                  <a:avLst/>
                  <a:gdLst>
                    <a:gd name="T0" fmla="*/ 0 w 252"/>
                    <a:gd name="T1" fmla="*/ 28 h 53"/>
                    <a:gd name="T2" fmla="*/ 186 w 252"/>
                    <a:gd name="T3" fmla="*/ 0 h 53"/>
                    <a:gd name="T4" fmla="*/ 251 w 252"/>
                    <a:gd name="T5" fmla="*/ 25 h 53"/>
                    <a:gd name="T6" fmla="*/ 66 w 252"/>
                    <a:gd name="T7" fmla="*/ 52 h 53"/>
                    <a:gd name="T8" fmla="*/ 0 w 252"/>
                    <a:gd name="T9" fmla="*/ 28 h 53"/>
                  </a:gdLst>
                  <a:ahLst/>
                  <a:cxnLst>
                    <a:cxn ang="0">
                      <a:pos x="T0" y="T1"/>
                    </a:cxn>
                    <a:cxn ang="0">
                      <a:pos x="T2" y="T3"/>
                    </a:cxn>
                    <a:cxn ang="0">
                      <a:pos x="T4" y="T5"/>
                    </a:cxn>
                    <a:cxn ang="0">
                      <a:pos x="T6" y="T7"/>
                    </a:cxn>
                    <a:cxn ang="0">
                      <a:pos x="T8" y="T9"/>
                    </a:cxn>
                  </a:cxnLst>
                  <a:rect l="0" t="0" r="r" b="b"/>
                  <a:pathLst>
                    <a:path w="252" h="53">
                      <a:moveTo>
                        <a:pt x="0" y="28"/>
                      </a:moveTo>
                      <a:lnTo>
                        <a:pt x="186" y="0"/>
                      </a:lnTo>
                      <a:lnTo>
                        <a:pt x="251" y="25"/>
                      </a:lnTo>
                      <a:lnTo>
                        <a:pt x="66" y="52"/>
                      </a:lnTo>
                      <a:lnTo>
                        <a:pt x="0" y="28"/>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499" name="Freeform 115"/>
                <p:cNvSpPr>
                  <a:spLocks/>
                </p:cNvSpPr>
                <p:nvPr/>
              </p:nvSpPr>
              <p:spPr bwMode="auto">
                <a:xfrm>
                  <a:off x="4424" y="2861"/>
                  <a:ext cx="66" cy="29"/>
                </a:xfrm>
                <a:custGeom>
                  <a:avLst/>
                  <a:gdLst>
                    <a:gd name="T0" fmla="*/ 0 w 66"/>
                    <a:gd name="T1" fmla="*/ 0 h 29"/>
                    <a:gd name="T2" fmla="*/ 65 w 66"/>
                    <a:gd name="T3" fmla="*/ 23 h 29"/>
                    <a:gd name="T4" fmla="*/ 65 w 66"/>
                    <a:gd name="T5" fmla="*/ 28 h 29"/>
                    <a:gd name="T6" fmla="*/ 0 w 66"/>
                    <a:gd name="T7" fmla="*/ 8 h 29"/>
                    <a:gd name="T8" fmla="*/ 0 w 66"/>
                    <a:gd name="T9" fmla="*/ 0 h 29"/>
                  </a:gdLst>
                  <a:ahLst/>
                  <a:cxnLst>
                    <a:cxn ang="0">
                      <a:pos x="T0" y="T1"/>
                    </a:cxn>
                    <a:cxn ang="0">
                      <a:pos x="T2" y="T3"/>
                    </a:cxn>
                    <a:cxn ang="0">
                      <a:pos x="T4" y="T5"/>
                    </a:cxn>
                    <a:cxn ang="0">
                      <a:pos x="T6" y="T7"/>
                    </a:cxn>
                    <a:cxn ang="0">
                      <a:pos x="T8" y="T9"/>
                    </a:cxn>
                  </a:cxnLst>
                  <a:rect l="0" t="0" r="r" b="b"/>
                  <a:pathLst>
                    <a:path w="66" h="29">
                      <a:moveTo>
                        <a:pt x="0" y="0"/>
                      </a:moveTo>
                      <a:lnTo>
                        <a:pt x="65" y="23"/>
                      </a:lnTo>
                      <a:lnTo>
                        <a:pt x="65" y="28"/>
                      </a:lnTo>
                      <a:lnTo>
                        <a:pt x="0" y="8"/>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00" name="Freeform 116"/>
                <p:cNvSpPr>
                  <a:spLocks/>
                </p:cNvSpPr>
                <p:nvPr/>
              </p:nvSpPr>
              <p:spPr bwMode="auto">
                <a:xfrm>
                  <a:off x="4489" y="2858"/>
                  <a:ext cx="187" cy="32"/>
                </a:xfrm>
                <a:custGeom>
                  <a:avLst/>
                  <a:gdLst>
                    <a:gd name="T0" fmla="*/ 0 w 187"/>
                    <a:gd name="T1" fmla="*/ 26 h 32"/>
                    <a:gd name="T2" fmla="*/ 0 w 187"/>
                    <a:gd name="T3" fmla="*/ 31 h 32"/>
                    <a:gd name="T4" fmla="*/ 186 w 187"/>
                    <a:gd name="T5" fmla="*/ 5 h 32"/>
                    <a:gd name="T6" fmla="*/ 186 w 187"/>
                    <a:gd name="T7" fmla="*/ 0 h 32"/>
                    <a:gd name="T8" fmla="*/ 0 w 187"/>
                    <a:gd name="T9" fmla="*/ 26 h 32"/>
                  </a:gdLst>
                  <a:ahLst/>
                  <a:cxnLst>
                    <a:cxn ang="0">
                      <a:pos x="T0" y="T1"/>
                    </a:cxn>
                    <a:cxn ang="0">
                      <a:pos x="T2" y="T3"/>
                    </a:cxn>
                    <a:cxn ang="0">
                      <a:pos x="T4" y="T5"/>
                    </a:cxn>
                    <a:cxn ang="0">
                      <a:pos x="T6" y="T7"/>
                    </a:cxn>
                    <a:cxn ang="0">
                      <a:pos x="T8" y="T9"/>
                    </a:cxn>
                  </a:cxnLst>
                  <a:rect l="0" t="0" r="r" b="b"/>
                  <a:pathLst>
                    <a:path w="187" h="32">
                      <a:moveTo>
                        <a:pt x="0" y="26"/>
                      </a:moveTo>
                      <a:lnTo>
                        <a:pt x="0" y="31"/>
                      </a:lnTo>
                      <a:lnTo>
                        <a:pt x="186" y="5"/>
                      </a:lnTo>
                      <a:lnTo>
                        <a:pt x="186" y="0"/>
                      </a:lnTo>
                      <a:lnTo>
                        <a:pt x="0" y="26"/>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501" name="Group 117"/>
                <p:cNvGrpSpPr>
                  <a:grpSpLocks/>
                </p:cNvGrpSpPr>
                <p:nvPr/>
              </p:nvGrpSpPr>
              <p:grpSpPr bwMode="auto">
                <a:xfrm>
                  <a:off x="4464" y="2838"/>
                  <a:ext cx="187" cy="37"/>
                  <a:chOff x="4464" y="2838"/>
                  <a:chExt cx="187" cy="37"/>
                </a:xfrm>
              </p:grpSpPr>
              <p:sp>
                <p:nvSpPr>
                  <p:cNvPr id="912502" name="Freeform 118"/>
                  <p:cNvSpPr>
                    <a:spLocks/>
                  </p:cNvSpPr>
                  <p:nvPr/>
                </p:nvSpPr>
                <p:spPr bwMode="auto">
                  <a:xfrm>
                    <a:off x="4464" y="2855"/>
                    <a:ext cx="133" cy="20"/>
                  </a:xfrm>
                  <a:custGeom>
                    <a:avLst/>
                    <a:gdLst>
                      <a:gd name="T0" fmla="*/ 24 w 133"/>
                      <a:gd name="T1" fmla="*/ 19 h 20"/>
                      <a:gd name="T2" fmla="*/ 132 w 133"/>
                      <a:gd name="T3" fmla="*/ 7 h 20"/>
                      <a:gd name="T4" fmla="*/ 107 w 133"/>
                      <a:gd name="T5" fmla="*/ 0 h 20"/>
                      <a:gd name="T6" fmla="*/ 0 w 133"/>
                      <a:gd name="T7" fmla="*/ 12 h 20"/>
                      <a:gd name="T8" fmla="*/ 24 w 133"/>
                      <a:gd name="T9" fmla="*/ 19 h 20"/>
                    </a:gdLst>
                    <a:ahLst/>
                    <a:cxnLst>
                      <a:cxn ang="0">
                        <a:pos x="T0" y="T1"/>
                      </a:cxn>
                      <a:cxn ang="0">
                        <a:pos x="T2" y="T3"/>
                      </a:cxn>
                      <a:cxn ang="0">
                        <a:pos x="T4" y="T5"/>
                      </a:cxn>
                      <a:cxn ang="0">
                        <a:pos x="T6" y="T7"/>
                      </a:cxn>
                      <a:cxn ang="0">
                        <a:pos x="T8" y="T9"/>
                      </a:cxn>
                    </a:cxnLst>
                    <a:rect l="0" t="0" r="r" b="b"/>
                    <a:pathLst>
                      <a:path w="133" h="20">
                        <a:moveTo>
                          <a:pt x="24" y="19"/>
                        </a:moveTo>
                        <a:lnTo>
                          <a:pt x="132" y="7"/>
                        </a:lnTo>
                        <a:lnTo>
                          <a:pt x="107" y="0"/>
                        </a:lnTo>
                        <a:lnTo>
                          <a:pt x="0" y="12"/>
                        </a:lnTo>
                        <a:lnTo>
                          <a:pt x="24" y="19"/>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03" name="Freeform 119"/>
                  <p:cNvSpPr>
                    <a:spLocks/>
                  </p:cNvSpPr>
                  <p:nvPr/>
                </p:nvSpPr>
                <p:spPr bwMode="auto">
                  <a:xfrm>
                    <a:off x="4469" y="2844"/>
                    <a:ext cx="112" cy="17"/>
                  </a:xfrm>
                  <a:custGeom>
                    <a:avLst/>
                    <a:gdLst>
                      <a:gd name="T0" fmla="*/ 8 w 112"/>
                      <a:gd name="T1" fmla="*/ 16 h 17"/>
                      <a:gd name="T2" fmla="*/ 111 w 112"/>
                      <a:gd name="T3" fmla="*/ 2 h 17"/>
                      <a:gd name="T4" fmla="*/ 103 w 112"/>
                      <a:gd name="T5" fmla="*/ 0 h 17"/>
                      <a:gd name="T6" fmla="*/ 0 w 112"/>
                      <a:gd name="T7" fmla="*/ 13 h 17"/>
                      <a:gd name="T8" fmla="*/ 8 w 112"/>
                      <a:gd name="T9" fmla="*/ 16 h 17"/>
                    </a:gdLst>
                    <a:ahLst/>
                    <a:cxnLst>
                      <a:cxn ang="0">
                        <a:pos x="T0" y="T1"/>
                      </a:cxn>
                      <a:cxn ang="0">
                        <a:pos x="T2" y="T3"/>
                      </a:cxn>
                      <a:cxn ang="0">
                        <a:pos x="T4" y="T5"/>
                      </a:cxn>
                      <a:cxn ang="0">
                        <a:pos x="T6" y="T7"/>
                      </a:cxn>
                      <a:cxn ang="0">
                        <a:pos x="T8" y="T9"/>
                      </a:cxn>
                    </a:cxnLst>
                    <a:rect l="0" t="0" r="r" b="b"/>
                    <a:pathLst>
                      <a:path w="112" h="17">
                        <a:moveTo>
                          <a:pt x="8" y="16"/>
                        </a:moveTo>
                        <a:lnTo>
                          <a:pt x="111" y="2"/>
                        </a:lnTo>
                        <a:lnTo>
                          <a:pt x="103" y="0"/>
                        </a:lnTo>
                        <a:lnTo>
                          <a:pt x="0" y="13"/>
                        </a:lnTo>
                        <a:lnTo>
                          <a:pt x="8"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04" name="Freeform 120"/>
                  <p:cNvSpPr>
                    <a:spLocks/>
                  </p:cNvSpPr>
                  <p:nvPr/>
                </p:nvSpPr>
                <p:spPr bwMode="auto">
                  <a:xfrm>
                    <a:off x="4589" y="2848"/>
                    <a:ext cx="62" cy="17"/>
                  </a:xfrm>
                  <a:custGeom>
                    <a:avLst/>
                    <a:gdLst>
                      <a:gd name="T0" fmla="*/ 22 w 62"/>
                      <a:gd name="T1" fmla="*/ 16 h 17"/>
                      <a:gd name="T2" fmla="*/ 61 w 62"/>
                      <a:gd name="T3" fmla="*/ 10 h 17"/>
                      <a:gd name="T4" fmla="*/ 39 w 62"/>
                      <a:gd name="T5" fmla="*/ 0 h 17"/>
                      <a:gd name="T6" fmla="*/ 0 w 62"/>
                      <a:gd name="T7" fmla="*/ 7 h 17"/>
                      <a:gd name="T8" fmla="*/ 22 w 62"/>
                      <a:gd name="T9" fmla="*/ 16 h 17"/>
                    </a:gdLst>
                    <a:ahLst/>
                    <a:cxnLst>
                      <a:cxn ang="0">
                        <a:pos x="T0" y="T1"/>
                      </a:cxn>
                      <a:cxn ang="0">
                        <a:pos x="T2" y="T3"/>
                      </a:cxn>
                      <a:cxn ang="0">
                        <a:pos x="T4" y="T5"/>
                      </a:cxn>
                      <a:cxn ang="0">
                        <a:pos x="T6" y="T7"/>
                      </a:cxn>
                      <a:cxn ang="0">
                        <a:pos x="T8" y="T9"/>
                      </a:cxn>
                    </a:cxnLst>
                    <a:rect l="0" t="0" r="r" b="b"/>
                    <a:pathLst>
                      <a:path w="62" h="17">
                        <a:moveTo>
                          <a:pt x="22" y="16"/>
                        </a:moveTo>
                        <a:lnTo>
                          <a:pt x="61" y="10"/>
                        </a:lnTo>
                        <a:lnTo>
                          <a:pt x="39" y="0"/>
                        </a:lnTo>
                        <a:lnTo>
                          <a:pt x="0" y="7"/>
                        </a:lnTo>
                        <a:lnTo>
                          <a:pt x="22"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05" name="Freeform 121"/>
                  <p:cNvSpPr>
                    <a:spLocks/>
                  </p:cNvSpPr>
                  <p:nvPr/>
                </p:nvSpPr>
                <p:spPr bwMode="auto">
                  <a:xfrm>
                    <a:off x="4584" y="2838"/>
                    <a:ext cx="29" cy="17"/>
                  </a:xfrm>
                  <a:custGeom>
                    <a:avLst/>
                    <a:gdLst>
                      <a:gd name="T0" fmla="*/ 7 w 29"/>
                      <a:gd name="T1" fmla="*/ 16 h 17"/>
                      <a:gd name="T2" fmla="*/ 28 w 29"/>
                      <a:gd name="T3" fmla="*/ 8 h 17"/>
                      <a:gd name="T4" fmla="*/ 21 w 29"/>
                      <a:gd name="T5" fmla="*/ 0 h 17"/>
                      <a:gd name="T6" fmla="*/ 0 w 29"/>
                      <a:gd name="T7" fmla="*/ 8 h 17"/>
                      <a:gd name="T8" fmla="*/ 7 w 29"/>
                      <a:gd name="T9" fmla="*/ 16 h 17"/>
                    </a:gdLst>
                    <a:ahLst/>
                    <a:cxnLst>
                      <a:cxn ang="0">
                        <a:pos x="T0" y="T1"/>
                      </a:cxn>
                      <a:cxn ang="0">
                        <a:pos x="T2" y="T3"/>
                      </a:cxn>
                      <a:cxn ang="0">
                        <a:pos x="T4" y="T5"/>
                      </a:cxn>
                      <a:cxn ang="0">
                        <a:pos x="T6" y="T7"/>
                      </a:cxn>
                      <a:cxn ang="0">
                        <a:pos x="T8" y="T9"/>
                      </a:cxn>
                    </a:cxnLst>
                    <a:rect l="0" t="0" r="r" b="b"/>
                    <a:pathLst>
                      <a:path w="29" h="17">
                        <a:moveTo>
                          <a:pt x="7" y="16"/>
                        </a:moveTo>
                        <a:lnTo>
                          <a:pt x="28" y="8"/>
                        </a:lnTo>
                        <a:lnTo>
                          <a:pt x="21" y="0"/>
                        </a:lnTo>
                        <a:lnTo>
                          <a:pt x="0" y="8"/>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06" name="Freeform 122"/>
                  <p:cNvSpPr>
                    <a:spLocks/>
                  </p:cNvSpPr>
                  <p:nvPr/>
                </p:nvSpPr>
                <p:spPr bwMode="auto">
                  <a:xfrm>
                    <a:off x="4592" y="2844"/>
                    <a:ext cx="32" cy="17"/>
                  </a:xfrm>
                  <a:custGeom>
                    <a:avLst/>
                    <a:gdLst>
                      <a:gd name="T0" fmla="*/ 7 w 32"/>
                      <a:gd name="T1" fmla="*/ 16 h 17"/>
                      <a:gd name="T2" fmla="*/ 31 w 32"/>
                      <a:gd name="T3" fmla="*/ 8 h 17"/>
                      <a:gd name="T4" fmla="*/ 24 w 32"/>
                      <a:gd name="T5" fmla="*/ 0 h 17"/>
                      <a:gd name="T6" fmla="*/ 0 w 32"/>
                      <a:gd name="T7" fmla="*/ 8 h 17"/>
                      <a:gd name="T8" fmla="*/ 7 w 32"/>
                      <a:gd name="T9" fmla="*/ 16 h 17"/>
                    </a:gdLst>
                    <a:ahLst/>
                    <a:cxnLst>
                      <a:cxn ang="0">
                        <a:pos x="T0" y="T1"/>
                      </a:cxn>
                      <a:cxn ang="0">
                        <a:pos x="T2" y="T3"/>
                      </a:cxn>
                      <a:cxn ang="0">
                        <a:pos x="T4" y="T5"/>
                      </a:cxn>
                      <a:cxn ang="0">
                        <a:pos x="T6" y="T7"/>
                      </a:cxn>
                      <a:cxn ang="0">
                        <a:pos x="T8" y="T9"/>
                      </a:cxn>
                    </a:cxnLst>
                    <a:rect l="0" t="0" r="r" b="b"/>
                    <a:pathLst>
                      <a:path w="32" h="17">
                        <a:moveTo>
                          <a:pt x="7" y="16"/>
                        </a:moveTo>
                        <a:lnTo>
                          <a:pt x="31" y="8"/>
                        </a:lnTo>
                        <a:lnTo>
                          <a:pt x="24" y="0"/>
                        </a:lnTo>
                        <a:lnTo>
                          <a:pt x="0" y="8"/>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507" name="Group 123"/>
              <p:cNvGrpSpPr>
                <a:grpSpLocks/>
              </p:cNvGrpSpPr>
              <p:nvPr/>
            </p:nvGrpSpPr>
            <p:grpSpPr bwMode="auto">
              <a:xfrm>
                <a:off x="4535" y="2627"/>
                <a:ext cx="401" cy="441"/>
                <a:chOff x="4535" y="2627"/>
                <a:chExt cx="401" cy="441"/>
              </a:xfrm>
            </p:grpSpPr>
            <p:grpSp>
              <p:nvGrpSpPr>
                <p:cNvPr id="912508" name="Group 124"/>
                <p:cNvGrpSpPr>
                  <a:grpSpLocks/>
                </p:cNvGrpSpPr>
                <p:nvPr/>
              </p:nvGrpSpPr>
              <p:grpSpPr bwMode="auto">
                <a:xfrm>
                  <a:off x="4535" y="2627"/>
                  <a:ext cx="374" cy="405"/>
                  <a:chOff x="4535" y="2627"/>
                  <a:chExt cx="374" cy="405"/>
                </a:xfrm>
              </p:grpSpPr>
              <p:sp>
                <p:nvSpPr>
                  <p:cNvPr id="912509" name="Oval 125"/>
                  <p:cNvSpPr>
                    <a:spLocks noChangeArrowheads="1"/>
                  </p:cNvSpPr>
                  <p:nvPr/>
                </p:nvSpPr>
                <p:spPr bwMode="auto">
                  <a:xfrm>
                    <a:off x="4618" y="3021"/>
                    <a:ext cx="59" cy="6"/>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510" name="Oval 126"/>
                  <p:cNvSpPr>
                    <a:spLocks noChangeArrowheads="1"/>
                  </p:cNvSpPr>
                  <p:nvPr/>
                </p:nvSpPr>
                <p:spPr bwMode="auto">
                  <a:xfrm>
                    <a:off x="4567" y="3024"/>
                    <a:ext cx="59"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511" name="Freeform 127"/>
                  <p:cNvSpPr>
                    <a:spLocks/>
                  </p:cNvSpPr>
                  <p:nvPr/>
                </p:nvSpPr>
                <p:spPr bwMode="auto">
                  <a:xfrm>
                    <a:off x="4649" y="2961"/>
                    <a:ext cx="50" cy="64"/>
                  </a:xfrm>
                  <a:custGeom>
                    <a:avLst/>
                    <a:gdLst>
                      <a:gd name="T0" fmla="*/ 49 w 50"/>
                      <a:gd name="T1" fmla="*/ 0 h 64"/>
                      <a:gd name="T2" fmla="*/ 37 w 50"/>
                      <a:gd name="T3" fmla="*/ 63 h 64"/>
                      <a:gd name="T4" fmla="*/ 7 w 50"/>
                      <a:gd name="T5" fmla="*/ 59 h 64"/>
                      <a:gd name="T6" fmla="*/ 0 w 50"/>
                      <a:gd name="T7" fmla="*/ 0 h 64"/>
                      <a:gd name="T8" fmla="*/ 49 w 50"/>
                      <a:gd name="T9" fmla="*/ 0 h 64"/>
                    </a:gdLst>
                    <a:ahLst/>
                    <a:cxnLst>
                      <a:cxn ang="0">
                        <a:pos x="T0" y="T1"/>
                      </a:cxn>
                      <a:cxn ang="0">
                        <a:pos x="T2" y="T3"/>
                      </a:cxn>
                      <a:cxn ang="0">
                        <a:pos x="T4" y="T5"/>
                      </a:cxn>
                      <a:cxn ang="0">
                        <a:pos x="T6" y="T7"/>
                      </a:cxn>
                      <a:cxn ang="0">
                        <a:pos x="T8" y="T9"/>
                      </a:cxn>
                    </a:cxnLst>
                    <a:rect l="0" t="0" r="r" b="b"/>
                    <a:pathLst>
                      <a:path w="50" h="64">
                        <a:moveTo>
                          <a:pt x="49" y="0"/>
                        </a:moveTo>
                        <a:lnTo>
                          <a:pt x="37" y="63"/>
                        </a:lnTo>
                        <a:lnTo>
                          <a:pt x="7" y="59"/>
                        </a:lnTo>
                        <a:lnTo>
                          <a:pt x="0" y="0"/>
                        </a:lnTo>
                        <a:lnTo>
                          <a:pt x="49"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12" name="Freeform 128"/>
                  <p:cNvSpPr>
                    <a:spLocks/>
                  </p:cNvSpPr>
                  <p:nvPr/>
                </p:nvSpPr>
                <p:spPr bwMode="auto">
                  <a:xfrm>
                    <a:off x="4587" y="2939"/>
                    <a:ext cx="63" cy="92"/>
                  </a:xfrm>
                  <a:custGeom>
                    <a:avLst/>
                    <a:gdLst>
                      <a:gd name="T0" fmla="*/ 0 w 63"/>
                      <a:gd name="T1" fmla="*/ 0 h 92"/>
                      <a:gd name="T2" fmla="*/ 16 w 63"/>
                      <a:gd name="T3" fmla="*/ 88 h 92"/>
                      <a:gd name="T4" fmla="*/ 46 w 63"/>
                      <a:gd name="T5" fmla="*/ 91 h 92"/>
                      <a:gd name="T6" fmla="*/ 62 w 63"/>
                      <a:gd name="T7" fmla="*/ 0 h 92"/>
                      <a:gd name="T8" fmla="*/ 0 w 63"/>
                      <a:gd name="T9" fmla="*/ 0 h 92"/>
                    </a:gdLst>
                    <a:ahLst/>
                    <a:cxnLst>
                      <a:cxn ang="0">
                        <a:pos x="T0" y="T1"/>
                      </a:cxn>
                      <a:cxn ang="0">
                        <a:pos x="T2" y="T3"/>
                      </a:cxn>
                      <a:cxn ang="0">
                        <a:pos x="T4" y="T5"/>
                      </a:cxn>
                      <a:cxn ang="0">
                        <a:pos x="T6" y="T7"/>
                      </a:cxn>
                      <a:cxn ang="0">
                        <a:pos x="T8" y="T9"/>
                      </a:cxn>
                    </a:cxnLst>
                    <a:rect l="0" t="0" r="r" b="b"/>
                    <a:pathLst>
                      <a:path w="63" h="92">
                        <a:moveTo>
                          <a:pt x="0" y="0"/>
                        </a:moveTo>
                        <a:lnTo>
                          <a:pt x="16" y="88"/>
                        </a:lnTo>
                        <a:lnTo>
                          <a:pt x="46" y="91"/>
                        </a:lnTo>
                        <a:lnTo>
                          <a:pt x="62" y="0"/>
                        </a:lnTo>
                        <a:lnTo>
                          <a:pt x="0"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13" name="Oval 129"/>
                  <p:cNvSpPr>
                    <a:spLocks noChangeArrowheads="1"/>
                  </p:cNvSpPr>
                  <p:nvPr/>
                </p:nvSpPr>
                <p:spPr bwMode="auto">
                  <a:xfrm>
                    <a:off x="4698" y="2627"/>
                    <a:ext cx="103" cy="8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514" name="Oval 130"/>
                  <p:cNvSpPr>
                    <a:spLocks noChangeArrowheads="1"/>
                  </p:cNvSpPr>
                  <p:nvPr/>
                </p:nvSpPr>
                <p:spPr bwMode="auto">
                  <a:xfrm>
                    <a:off x="4535" y="2755"/>
                    <a:ext cx="21"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515" name="Freeform 131"/>
                  <p:cNvSpPr>
                    <a:spLocks/>
                  </p:cNvSpPr>
                  <p:nvPr/>
                </p:nvSpPr>
                <p:spPr bwMode="auto">
                  <a:xfrm>
                    <a:off x="4544" y="2705"/>
                    <a:ext cx="365" cy="189"/>
                  </a:xfrm>
                  <a:custGeom>
                    <a:avLst/>
                    <a:gdLst>
                      <a:gd name="T0" fmla="*/ 0 w 365"/>
                      <a:gd name="T1" fmla="*/ 70 h 189"/>
                      <a:gd name="T2" fmla="*/ 70 w 365"/>
                      <a:gd name="T3" fmla="*/ 157 h 189"/>
                      <a:gd name="T4" fmla="*/ 160 w 365"/>
                      <a:gd name="T5" fmla="*/ 188 h 189"/>
                      <a:gd name="T6" fmla="*/ 364 w 365"/>
                      <a:gd name="T7" fmla="*/ 126 h 189"/>
                      <a:gd name="T8" fmla="*/ 321 w 365"/>
                      <a:gd name="T9" fmla="*/ 8 h 189"/>
                      <a:gd name="T10" fmla="*/ 316 w 365"/>
                      <a:gd name="T11" fmla="*/ 1 h 189"/>
                      <a:gd name="T12" fmla="*/ 306 w 365"/>
                      <a:gd name="T13" fmla="*/ 0 h 189"/>
                      <a:gd name="T14" fmla="*/ 134 w 365"/>
                      <a:gd name="T15" fmla="*/ 35 h 189"/>
                      <a:gd name="T16" fmla="*/ 125 w 365"/>
                      <a:gd name="T17" fmla="*/ 39 h 189"/>
                      <a:gd name="T18" fmla="*/ 120 w 365"/>
                      <a:gd name="T19" fmla="*/ 47 h 189"/>
                      <a:gd name="T20" fmla="*/ 98 w 365"/>
                      <a:gd name="T21" fmla="*/ 111 h 189"/>
                      <a:gd name="T22" fmla="*/ 22 w 365"/>
                      <a:gd name="T23" fmla="*/ 55 h 189"/>
                      <a:gd name="T24" fmla="*/ 0 w 365"/>
                      <a:gd name="T25" fmla="*/ 7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 h="189">
                        <a:moveTo>
                          <a:pt x="0" y="70"/>
                        </a:moveTo>
                        <a:lnTo>
                          <a:pt x="70" y="157"/>
                        </a:lnTo>
                        <a:lnTo>
                          <a:pt x="160" y="188"/>
                        </a:lnTo>
                        <a:lnTo>
                          <a:pt x="364" y="126"/>
                        </a:lnTo>
                        <a:lnTo>
                          <a:pt x="321" y="8"/>
                        </a:lnTo>
                        <a:lnTo>
                          <a:pt x="316" y="1"/>
                        </a:lnTo>
                        <a:lnTo>
                          <a:pt x="306" y="0"/>
                        </a:lnTo>
                        <a:lnTo>
                          <a:pt x="134" y="35"/>
                        </a:lnTo>
                        <a:lnTo>
                          <a:pt x="125" y="39"/>
                        </a:lnTo>
                        <a:lnTo>
                          <a:pt x="120" y="47"/>
                        </a:lnTo>
                        <a:lnTo>
                          <a:pt x="98" y="111"/>
                        </a:lnTo>
                        <a:lnTo>
                          <a:pt x="22" y="55"/>
                        </a:lnTo>
                        <a:lnTo>
                          <a:pt x="0" y="7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516" name="Group 132"/>
                <p:cNvGrpSpPr>
                  <a:grpSpLocks/>
                </p:cNvGrpSpPr>
                <p:nvPr/>
              </p:nvGrpSpPr>
              <p:grpSpPr bwMode="auto">
                <a:xfrm>
                  <a:off x="4551" y="2703"/>
                  <a:ext cx="385" cy="365"/>
                  <a:chOff x="4551" y="2703"/>
                  <a:chExt cx="385" cy="365"/>
                </a:xfrm>
              </p:grpSpPr>
              <p:sp>
                <p:nvSpPr>
                  <p:cNvPr id="912517" name="Freeform 133"/>
                  <p:cNvSpPr>
                    <a:spLocks/>
                  </p:cNvSpPr>
                  <p:nvPr/>
                </p:nvSpPr>
                <p:spPr bwMode="auto">
                  <a:xfrm>
                    <a:off x="4710" y="3014"/>
                    <a:ext cx="26" cy="54"/>
                  </a:xfrm>
                  <a:custGeom>
                    <a:avLst/>
                    <a:gdLst>
                      <a:gd name="T0" fmla="*/ 12 w 26"/>
                      <a:gd name="T1" fmla="*/ 0 h 54"/>
                      <a:gd name="T2" fmla="*/ 0 w 26"/>
                      <a:gd name="T3" fmla="*/ 53 h 54"/>
                      <a:gd name="T4" fmla="*/ 25 w 26"/>
                      <a:gd name="T5" fmla="*/ 53 h 54"/>
                      <a:gd name="T6" fmla="*/ 12 w 26"/>
                      <a:gd name="T7" fmla="*/ 0 h 54"/>
                    </a:gdLst>
                    <a:ahLst/>
                    <a:cxnLst>
                      <a:cxn ang="0">
                        <a:pos x="T0" y="T1"/>
                      </a:cxn>
                      <a:cxn ang="0">
                        <a:pos x="T2" y="T3"/>
                      </a:cxn>
                      <a:cxn ang="0">
                        <a:pos x="T4" y="T5"/>
                      </a:cxn>
                      <a:cxn ang="0">
                        <a:pos x="T6" y="T7"/>
                      </a:cxn>
                    </a:cxnLst>
                    <a:rect l="0" t="0" r="r" b="b"/>
                    <a:pathLst>
                      <a:path w="26" h="54">
                        <a:moveTo>
                          <a:pt x="12" y="0"/>
                        </a:moveTo>
                        <a:lnTo>
                          <a:pt x="0" y="53"/>
                        </a:lnTo>
                        <a:lnTo>
                          <a:pt x="25" y="53"/>
                        </a:lnTo>
                        <a:lnTo>
                          <a:pt x="12"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18" name="Freeform 134"/>
                  <p:cNvSpPr>
                    <a:spLocks/>
                  </p:cNvSpPr>
                  <p:nvPr/>
                </p:nvSpPr>
                <p:spPr bwMode="auto">
                  <a:xfrm>
                    <a:off x="4663" y="2961"/>
                    <a:ext cx="110" cy="75"/>
                  </a:xfrm>
                  <a:custGeom>
                    <a:avLst/>
                    <a:gdLst>
                      <a:gd name="T0" fmla="*/ 0 w 110"/>
                      <a:gd name="T1" fmla="*/ 11 h 75"/>
                      <a:gd name="T2" fmla="*/ 49 w 110"/>
                      <a:gd name="T3" fmla="*/ 21 h 75"/>
                      <a:gd name="T4" fmla="*/ 109 w 110"/>
                      <a:gd name="T5" fmla="*/ 0 h 75"/>
                      <a:gd name="T6" fmla="*/ 85 w 110"/>
                      <a:gd name="T7" fmla="*/ 74 h 75"/>
                      <a:gd name="T8" fmla="*/ 36 w 110"/>
                      <a:gd name="T9" fmla="*/ 74 h 75"/>
                      <a:gd name="T10" fmla="*/ 0 w 110"/>
                      <a:gd name="T11" fmla="*/ 11 h 75"/>
                    </a:gdLst>
                    <a:ahLst/>
                    <a:cxnLst>
                      <a:cxn ang="0">
                        <a:pos x="T0" y="T1"/>
                      </a:cxn>
                      <a:cxn ang="0">
                        <a:pos x="T2" y="T3"/>
                      </a:cxn>
                      <a:cxn ang="0">
                        <a:pos x="T4" y="T5"/>
                      </a:cxn>
                      <a:cxn ang="0">
                        <a:pos x="T6" y="T7"/>
                      </a:cxn>
                      <a:cxn ang="0">
                        <a:pos x="T8" y="T9"/>
                      </a:cxn>
                      <a:cxn ang="0">
                        <a:pos x="T10" y="T11"/>
                      </a:cxn>
                    </a:cxnLst>
                    <a:rect l="0" t="0" r="r" b="b"/>
                    <a:pathLst>
                      <a:path w="110" h="75">
                        <a:moveTo>
                          <a:pt x="0" y="11"/>
                        </a:moveTo>
                        <a:lnTo>
                          <a:pt x="49" y="21"/>
                        </a:lnTo>
                        <a:lnTo>
                          <a:pt x="109" y="0"/>
                        </a:lnTo>
                        <a:lnTo>
                          <a:pt x="85" y="74"/>
                        </a:lnTo>
                        <a:lnTo>
                          <a:pt x="36" y="74"/>
                        </a:lnTo>
                        <a:lnTo>
                          <a:pt x="0" y="11"/>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519" name="Group 135"/>
                  <p:cNvGrpSpPr>
                    <a:grpSpLocks/>
                  </p:cNvGrpSpPr>
                  <p:nvPr/>
                </p:nvGrpSpPr>
                <p:grpSpPr bwMode="auto">
                  <a:xfrm>
                    <a:off x="4551" y="2703"/>
                    <a:ext cx="385" cy="290"/>
                    <a:chOff x="4551" y="2703"/>
                    <a:chExt cx="385" cy="290"/>
                  </a:xfrm>
                </p:grpSpPr>
                <p:sp>
                  <p:nvSpPr>
                    <p:cNvPr id="912520" name="Freeform 136"/>
                    <p:cNvSpPr>
                      <a:spLocks/>
                    </p:cNvSpPr>
                    <p:nvPr/>
                  </p:nvSpPr>
                  <p:spPr bwMode="auto">
                    <a:xfrm>
                      <a:off x="4551" y="2831"/>
                      <a:ext cx="185" cy="66"/>
                    </a:xfrm>
                    <a:custGeom>
                      <a:avLst/>
                      <a:gdLst>
                        <a:gd name="T0" fmla="*/ 0 w 185"/>
                        <a:gd name="T1" fmla="*/ 11 h 66"/>
                        <a:gd name="T2" fmla="*/ 147 w 185"/>
                        <a:gd name="T3" fmla="*/ 65 h 66"/>
                        <a:gd name="T4" fmla="*/ 184 w 185"/>
                        <a:gd name="T5" fmla="*/ 43 h 66"/>
                        <a:gd name="T6" fmla="*/ 49 w 185"/>
                        <a:gd name="T7" fmla="*/ 0 h 66"/>
                        <a:gd name="T8" fmla="*/ 0 w 185"/>
                        <a:gd name="T9" fmla="*/ 11 h 66"/>
                      </a:gdLst>
                      <a:ahLst/>
                      <a:cxnLst>
                        <a:cxn ang="0">
                          <a:pos x="T0" y="T1"/>
                        </a:cxn>
                        <a:cxn ang="0">
                          <a:pos x="T2" y="T3"/>
                        </a:cxn>
                        <a:cxn ang="0">
                          <a:pos x="T4" y="T5"/>
                        </a:cxn>
                        <a:cxn ang="0">
                          <a:pos x="T6" y="T7"/>
                        </a:cxn>
                        <a:cxn ang="0">
                          <a:pos x="T8" y="T9"/>
                        </a:cxn>
                      </a:cxnLst>
                      <a:rect l="0" t="0" r="r" b="b"/>
                      <a:pathLst>
                        <a:path w="185" h="66">
                          <a:moveTo>
                            <a:pt x="0" y="11"/>
                          </a:moveTo>
                          <a:lnTo>
                            <a:pt x="147" y="65"/>
                          </a:lnTo>
                          <a:lnTo>
                            <a:pt x="184" y="43"/>
                          </a:lnTo>
                          <a:lnTo>
                            <a:pt x="49" y="0"/>
                          </a:lnTo>
                          <a:lnTo>
                            <a:pt x="0" y="11"/>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21" name="Freeform 137"/>
                    <p:cNvSpPr>
                      <a:spLocks/>
                    </p:cNvSpPr>
                    <p:nvPr/>
                  </p:nvSpPr>
                  <p:spPr bwMode="auto">
                    <a:xfrm>
                      <a:off x="4735" y="2703"/>
                      <a:ext cx="201" cy="46"/>
                    </a:xfrm>
                    <a:custGeom>
                      <a:avLst/>
                      <a:gdLst>
                        <a:gd name="T0" fmla="*/ 0 w 201"/>
                        <a:gd name="T1" fmla="*/ 33 h 46"/>
                        <a:gd name="T2" fmla="*/ 175 w 201"/>
                        <a:gd name="T3" fmla="*/ 0 h 46"/>
                        <a:gd name="T4" fmla="*/ 200 w 201"/>
                        <a:gd name="T5" fmla="*/ 11 h 46"/>
                        <a:gd name="T6" fmla="*/ 37 w 201"/>
                        <a:gd name="T7" fmla="*/ 45 h 46"/>
                        <a:gd name="T8" fmla="*/ 0 w 201"/>
                        <a:gd name="T9" fmla="*/ 33 h 46"/>
                      </a:gdLst>
                      <a:ahLst/>
                      <a:cxnLst>
                        <a:cxn ang="0">
                          <a:pos x="T0" y="T1"/>
                        </a:cxn>
                        <a:cxn ang="0">
                          <a:pos x="T2" y="T3"/>
                        </a:cxn>
                        <a:cxn ang="0">
                          <a:pos x="T4" y="T5"/>
                        </a:cxn>
                        <a:cxn ang="0">
                          <a:pos x="T6" y="T7"/>
                        </a:cxn>
                        <a:cxn ang="0">
                          <a:pos x="T8" y="T9"/>
                        </a:cxn>
                      </a:cxnLst>
                      <a:rect l="0" t="0" r="r" b="b"/>
                      <a:pathLst>
                        <a:path w="201" h="46">
                          <a:moveTo>
                            <a:pt x="0" y="33"/>
                          </a:moveTo>
                          <a:lnTo>
                            <a:pt x="175" y="0"/>
                          </a:lnTo>
                          <a:lnTo>
                            <a:pt x="200" y="11"/>
                          </a:lnTo>
                          <a:lnTo>
                            <a:pt x="37" y="45"/>
                          </a:lnTo>
                          <a:lnTo>
                            <a:pt x="0" y="3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22" name="Freeform 138"/>
                    <p:cNvSpPr>
                      <a:spLocks/>
                    </p:cNvSpPr>
                    <p:nvPr/>
                  </p:nvSpPr>
                  <p:spPr bwMode="auto">
                    <a:xfrm>
                      <a:off x="4710" y="2715"/>
                      <a:ext cx="226" cy="278"/>
                    </a:xfrm>
                    <a:custGeom>
                      <a:avLst/>
                      <a:gdLst>
                        <a:gd name="T0" fmla="*/ 62 w 226"/>
                        <a:gd name="T1" fmla="*/ 33 h 278"/>
                        <a:gd name="T2" fmla="*/ 225 w 226"/>
                        <a:gd name="T3" fmla="*/ 0 h 278"/>
                        <a:gd name="T4" fmla="*/ 175 w 226"/>
                        <a:gd name="T5" fmla="*/ 224 h 278"/>
                        <a:gd name="T6" fmla="*/ 0 w 226"/>
                        <a:gd name="T7" fmla="*/ 277 h 278"/>
                        <a:gd name="T8" fmla="*/ 62 w 226"/>
                        <a:gd name="T9" fmla="*/ 33 h 278"/>
                      </a:gdLst>
                      <a:ahLst/>
                      <a:cxnLst>
                        <a:cxn ang="0">
                          <a:pos x="T0" y="T1"/>
                        </a:cxn>
                        <a:cxn ang="0">
                          <a:pos x="T2" y="T3"/>
                        </a:cxn>
                        <a:cxn ang="0">
                          <a:pos x="T4" y="T5"/>
                        </a:cxn>
                        <a:cxn ang="0">
                          <a:pos x="T6" y="T7"/>
                        </a:cxn>
                        <a:cxn ang="0">
                          <a:pos x="T8" y="T9"/>
                        </a:cxn>
                      </a:cxnLst>
                      <a:rect l="0" t="0" r="r" b="b"/>
                      <a:pathLst>
                        <a:path w="226" h="278">
                          <a:moveTo>
                            <a:pt x="62" y="33"/>
                          </a:moveTo>
                          <a:lnTo>
                            <a:pt x="225" y="0"/>
                          </a:lnTo>
                          <a:lnTo>
                            <a:pt x="175" y="224"/>
                          </a:lnTo>
                          <a:lnTo>
                            <a:pt x="0" y="277"/>
                          </a:lnTo>
                          <a:lnTo>
                            <a:pt x="62" y="33"/>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23" name="Freeform 139"/>
                    <p:cNvSpPr>
                      <a:spLocks/>
                    </p:cNvSpPr>
                    <p:nvPr/>
                  </p:nvSpPr>
                  <p:spPr bwMode="auto">
                    <a:xfrm>
                      <a:off x="4551" y="2736"/>
                      <a:ext cx="222" cy="257"/>
                    </a:xfrm>
                    <a:custGeom>
                      <a:avLst/>
                      <a:gdLst>
                        <a:gd name="T0" fmla="*/ 184 w 222"/>
                        <a:gd name="T1" fmla="*/ 0 h 257"/>
                        <a:gd name="T2" fmla="*/ 221 w 222"/>
                        <a:gd name="T3" fmla="*/ 11 h 257"/>
                        <a:gd name="T4" fmla="*/ 160 w 222"/>
                        <a:gd name="T5" fmla="*/ 256 h 257"/>
                        <a:gd name="T6" fmla="*/ 13 w 222"/>
                        <a:gd name="T7" fmla="*/ 224 h 257"/>
                        <a:gd name="T8" fmla="*/ 0 w 222"/>
                        <a:gd name="T9" fmla="*/ 107 h 257"/>
                        <a:gd name="T10" fmla="*/ 148 w 222"/>
                        <a:gd name="T11" fmla="*/ 161 h 257"/>
                        <a:gd name="T12" fmla="*/ 184 w 222"/>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22" h="257">
                          <a:moveTo>
                            <a:pt x="184" y="0"/>
                          </a:moveTo>
                          <a:lnTo>
                            <a:pt x="221" y="11"/>
                          </a:lnTo>
                          <a:lnTo>
                            <a:pt x="160" y="256"/>
                          </a:lnTo>
                          <a:lnTo>
                            <a:pt x="13" y="224"/>
                          </a:lnTo>
                          <a:lnTo>
                            <a:pt x="0" y="107"/>
                          </a:lnTo>
                          <a:lnTo>
                            <a:pt x="148" y="161"/>
                          </a:lnTo>
                          <a:lnTo>
                            <a:pt x="184"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524" name="Freeform 140"/>
                  <p:cNvSpPr>
                    <a:spLocks/>
                  </p:cNvSpPr>
                  <p:nvPr/>
                </p:nvSpPr>
                <p:spPr bwMode="auto">
                  <a:xfrm>
                    <a:off x="4612" y="3035"/>
                    <a:ext cx="136" cy="22"/>
                  </a:xfrm>
                  <a:custGeom>
                    <a:avLst/>
                    <a:gdLst>
                      <a:gd name="T0" fmla="*/ 135 w 136"/>
                      <a:gd name="T1" fmla="*/ 0 h 22"/>
                      <a:gd name="T2" fmla="*/ 86 w 136"/>
                      <a:gd name="T3" fmla="*/ 0 h 22"/>
                      <a:gd name="T4" fmla="*/ 37 w 136"/>
                      <a:gd name="T5" fmla="*/ 11 h 22"/>
                      <a:gd name="T6" fmla="*/ 0 w 136"/>
                      <a:gd name="T7" fmla="*/ 21 h 22"/>
                      <a:gd name="T8" fmla="*/ 25 w 136"/>
                      <a:gd name="T9" fmla="*/ 21 h 22"/>
                      <a:gd name="T10" fmla="*/ 62 w 136"/>
                      <a:gd name="T11" fmla="*/ 11 h 22"/>
                      <a:gd name="T12" fmla="*/ 111 w 136"/>
                      <a:gd name="T13" fmla="*/ 0 h 22"/>
                      <a:gd name="T14" fmla="*/ 86 w 136"/>
                      <a:gd name="T15" fmla="*/ 0 h 22"/>
                      <a:gd name="T16" fmla="*/ 135 w 136"/>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2">
                        <a:moveTo>
                          <a:pt x="135" y="0"/>
                        </a:moveTo>
                        <a:lnTo>
                          <a:pt x="86" y="0"/>
                        </a:lnTo>
                        <a:lnTo>
                          <a:pt x="37" y="11"/>
                        </a:lnTo>
                        <a:lnTo>
                          <a:pt x="0" y="21"/>
                        </a:lnTo>
                        <a:lnTo>
                          <a:pt x="25" y="21"/>
                        </a:lnTo>
                        <a:lnTo>
                          <a:pt x="62" y="11"/>
                        </a:lnTo>
                        <a:lnTo>
                          <a:pt x="111" y="0"/>
                        </a:lnTo>
                        <a:lnTo>
                          <a:pt x="86" y="0"/>
                        </a:lnTo>
                        <a:lnTo>
                          <a:pt x="135"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25" name="Freeform 141"/>
                  <p:cNvSpPr>
                    <a:spLocks/>
                  </p:cNvSpPr>
                  <p:nvPr/>
                </p:nvSpPr>
                <p:spPr bwMode="auto">
                  <a:xfrm>
                    <a:off x="4698" y="3035"/>
                    <a:ext cx="138" cy="22"/>
                  </a:xfrm>
                  <a:custGeom>
                    <a:avLst/>
                    <a:gdLst>
                      <a:gd name="T0" fmla="*/ 0 w 138"/>
                      <a:gd name="T1" fmla="*/ 0 h 22"/>
                      <a:gd name="T2" fmla="*/ 50 w 138"/>
                      <a:gd name="T3" fmla="*/ 0 h 22"/>
                      <a:gd name="T4" fmla="*/ 100 w 138"/>
                      <a:gd name="T5" fmla="*/ 11 h 22"/>
                      <a:gd name="T6" fmla="*/ 137 w 138"/>
                      <a:gd name="T7" fmla="*/ 21 h 22"/>
                      <a:gd name="T8" fmla="*/ 113 w 138"/>
                      <a:gd name="T9" fmla="*/ 21 h 22"/>
                      <a:gd name="T10" fmla="*/ 75 w 138"/>
                      <a:gd name="T11" fmla="*/ 11 h 22"/>
                      <a:gd name="T12" fmla="*/ 24 w 138"/>
                      <a:gd name="T13" fmla="*/ 0 h 22"/>
                      <a:gd name="T14" fmla="*/ 50 w 138"/>
                      <a:gd name="T15" fmla="*/ 0 h 22"/>
                      <a:gd name="T16" fmla="*/ 0 w 138"/>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2">
                        <a:moveTo>
                          <a:pt x="0" y="0"/>
                        </a:moveTo>
                        <a:lnTo>
                          <a:pt x="50" y="0"/>
                        </a:lnTo>
                        <a:lnTo>
                          <a:pt x="100" y="11"/>
                        </a:lnTo>
                        <a:lnTo>
                          <a:pt x="137" y="21"/>
                        </a:lnTo>
                        <a:lnTo>
                          <a:pt x="113" y="21"/>
                        </a:lnTo>
                        <a:lnTo>
                          <a:pt x="75" y="11"/>
                        </a:lnTo>
                        <a:lnTo>
                          <a:pt x="24" y="0"/>
                        </a:lnTo>
                        <a:lnTo>
                          <a:pt x="50" y="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912526" name="Group 142"/>
            <p:cNvGrpSpPr>
              <a:grpSpLocks/>
            </p:cNvGrpSpPr>
            <p:nvPr/>
          </p:nvGrpSpPr>
          <p:grpSpPr bwMode="auto">
            <a:xfrm>
              <a:off x="1162050" y="2413000"/>
              <a:ext cx="1228725" cy="688975"/>
              <a:chOff x="886" y="1884"/>
              <a:chExt cx="778" cy="469"/>
            </a:xfrm>
          </p:grpSpPr>
          <p:sp>
            <p:nvSpPr>
              <p:cNvPr id="912527" name="Freeform 143"/>
              <p:cNvSpPr>
                <a:spLocks/>
              </p:cNvSpPr>
              <p:nvPr/>
            </p:nvSpPr>
            <p:spPr bwMode="auto">
              <a:xfrm>
                <a:off x="886" y="1929"/>
                <a:ext cx="778" cy="259"/>
              </a:xfrm>
              <a:custGeom>
                <a:avLst/>
                <a:gdLst>
                  <a:gd name="T0" fmla="*/ 206 w 778"/>
                  <a:gd name="T1" fmla="*/ 0 h 259"/>
                  <a:gd name="T2" fmla="*/ 777 w 778"/>
                  <a:gd name="T3" fmla="*/ 135 h 259"/>
                  <a:gd name="T4" fmla="*/ 699 w 778"/>
                  <a:gd name="T5" fmla="*/ 258 h 259"/>
                  <a:gd name="T6" fmla="*/ 206 w 778"/>
                  <a:gd name="T7" fmla="*/ 138 h 259"/>
                  <a:gd name="T8" fmla="*/ 149 w 778"/>
                  <a:gd name="T9" fmla="*/ 176 h 259"/>
                  <a:gd name="T10" fmla="*/ 0 w 778"/>
                  <a:gd name="T11" fmla="*/ 142 h 259"/>
                  <a:gd name="T12" fmla="*/ 206 w 778"/>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778" h="259">
                    <a:moveTo>
                      <a:pt x="206" y="0"/>
                    </a:moveTo>
                    <a:lnTo>
                      <a:pt x="777" y="135"/>
                    </a:lnTo>
                    <a:lnTo>
                      <a:pt x="699" y="258"/>
                    </a:lnTo>
                    <a:lnTo>
                      <a:pt x="206" y="138"/>
                    </a:lnTo>
                    <a:lnTo>
                      <a:pt x="149" y="176"/>
                    </a:lnTo>
                    <a:lnTo>
                      <a:pt x="0" y="142"/>
                    </a:lnTo>
                    <a:lnTo>
                      <a:pt x="206" y="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528" name="Group 144"/>
              <p:cNvGrpSpPr>
                <a:grpSpLocks/>
              </p:cNvGrpSpPr>
              <p:nvPr/>
            </p:nvGrpSpPr>
            <p:grpSpPr bwMode="auto">
              <a:xfrm>
                <a:off x="1342" y="1928"/>
                <a:ext cx="257" cy="184"/>
                <a:chOff x="1342" y="1928"/>
                <a:chExt cx="257" cy="184"/>
              </a:xfrm>
            </p:grpSpPr>
            <p:grpSp>
              <p:nvGrpSpPr>
                <p:cNvPr id="912529" name="Group 145"/>
                <p:cNvGrpSpPr>
                  <a:grpSpLocks/>
                </p:cNvGrpSpPr>
                <p:nvPr/>
              </p:nvGrpSpPr>
              <p:grpSpPr bwMode="auto">
                <a:xfrm>
                  <a:off x="1342" y="1992"/>
                  <a:ext cx="257" cy="120"/>
                  <a:chOff x="1342" y="1992"/>
                  <a:chExt cx="257" cy="120"/>
                </a:xfrm>
              </p:grpSpPr>
              <p:grpSp>
                <p:nvGrpSpPr>
                  <p:cNvPr id="912530" name="Group 146"/>
                  <p:cNvGrpSpPr>
                    <a:grpSpLocks/>
                  </p:cNvGrpSpPr>
                  <p:nvPr/>
                </p:nvGrpSpPr>
                <p:grpSpPr bwMode="auto">
                  <a:xfrm>
                    <a:off x="1344" y="1992"/>
                    <a:ext cx="255" cy="120"/>
                    <a:chOff x="1344" y="1992"/>
                    <a:chExt cx="255" cy="120"/>
                  </a:xfrm>
                </p:grpSpPr>
                <p:sp>
                  <p:nvSpPr>
                    <p:cNvPr id="912531" name="Freeform 147"/>
                    <p:cNvSpPr>
                      <a:spLocks/>
                    </p:cNvSpPr>
                    <p:nvPr/>
                  </p:nvSpPr>
                  <p:spPr bwMode="auto">
                    <a:xfrm>
                      <a:off x="1344" y="2017"/>
                      <a:ext cx="89" cy="33"/>
                    </a:xfrm>
                    <a:custGeom>
                      <a:avLst/>
                      <a:gdLst>
                        <a:gd name="T0" fmla="*/ 0 w 89"/>
                        <a:gd name="T1" fmla="*/ 32 h 33"/>
                        <a:gd name="T2" fmla="*/ 6 w 89"/>
                        <a:gd name="T3" fmla="*/ 32 h 33"/>
                        <a:gd name="T4" fmla="*/ 88 w 89"/>
                        <a:gd name="T5" fmla="*/ 1 h 33"/>
                        <a:gd name="T6" fmla="*/ 85 w 89"/>
                        <a:gd name="T7" fmla="*/ 0 h 33"/>
                        <a:gd name="T8" fmla="*/ 0 w 89"/>
                        <a:gd name="T9" fmla="*/ 32 h 33"/>
                      </a:gdLst>
                      <a:ahLst/>
                      <a:cxnLst>
                        <a:cxn ang="0">
                          <a:pos x="T0" y="T1"/>
                        </a:cxn>
                        <a:cxn ang="0">
                          <a:pos x="T2" y="T3"/>
                        </a:cxn>
                        <a:cxn ang="0">
                          <a:pos x="T4" y="T5"/>
                        </a:cxn>
                        <a:cxn ang="0">
                          <a:pos x="T6" y="T7"/>
                        </a:cxn>
                        <a:cxn ang="0">
                          <a:pos x="T8" y="T9"/>
                        </a:cxn>
                      </a:cxnLst>
                      <a:rect l="0" t="0" r="r" b="b"/>
                      <a:pathLst>
                        <a:path w="89" h="33">
                          <a:moveTo>
                            <a:pt x="0" y="32"/>
                          </a:moveTo>
                          <a:lnTo>
                            <a:pt x="6" y="32"/>
                          </a:lnTo>
                          <a:lnTo>
                            <a:pt x="88" y="1"/>
                          </a:lnTo>
                          <a:lnTo>
                            <a:pt x="85" y="0"/>
                          </a:lnTo>
                          <a:lnTo>
                            <a:pt x="0" y="32"/>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532" name="Group 148"/>
                    <p:cNvGrpSpPr>
                      <a:grpSpLocks/>
                    </p:cNvGrpSpPr>
                    <p:nvPr/>
                  </p:nvGrpSpPr>
                  <p:grpSpPr bwMode="auto">
                    <a:xfrm>
                      <a:off x="1366" y="1992"/>
                      <a:ext cx="233" cy="120"/>
                      <a:chOff x="1366" y="1992"/>
                      <a:chExt cx="233" cy="120"/>
                    </a:xfrm>
                  </p:grpSpPr>
                  <p:sp>
                    <p:nvSpPr>
                      <p:cNvPr id="912533" name="Freeform 149"/>
                      <p:cNvSpPr>
                        <a:spLocks/>
                      </p:cNvSpPr>
                      <p:nvPr/>
                    </p:nvSpPr>
                    <p:spPr bwMode="auto">
                      <a:xfrm>
                        <a:off x="1458" y="2041"/>
                        <a:ext cx="139" cy="71"/>
                      </a:xfrm>
                      <a:custGeom>
                        <a:avLst/>
                        <a:gdLst>
                          <a:gd name="T0" fmla="*/ 138 w 139"/>
                          <a:gd name="T1" fmla="*/ 0 h 71"/>
                          <a:gd name="T2" fmla="*/ 60 w 139"/>
                          <a:gd name="T3" fmla="*/ 28 h 71"/>
                          <a:gd name="T4" fmla="*/ 60 w 139"/>
                          <a:gd name="T5" fmla="*/ 32 h 71"/>
                          <a:gd name="T6" fmla="*/ 60 w 139"/>
                          <a:gd name="T7" fmla="*/ 33 h 71"/>
                          <a:gd name="T8" fmla="*/ 59 w 139"/>
                          <a:gd name="T9" fmla="*/ 34 h 71"/>
                          <a:gd name="T10" fmla="*/ 58 w 139"/>
                          <a:gd name="T11" fmla="*/ 36 h 71"/>
                          <a:gd name="T12" fmla="*/ 43 w 139"/>
                          <a:gd name="T13" fmla="*/ 42 h 71"/>
                          <a:gd name="T14" fmla="*/ 42 w 139"/>
                          <a:gd name="T15" fmla="*/ 44 h 71"/>
                          <a:gd name="T16" fmla="*/ 0 w 139"/>
                          <a:gd name="T17" fmla="*/ 61 h 71"/>
                          <a:gd name="T18" fmla="*/ 0 w 139"/>
                          <a:gd name="T19" fmla="*/ 70 h 71"/>
                          <a:gd name="T20" fmla="*/ 1 w 139"/>
                          <a:gd name="T21" fmla="*/ 70 h 71"/>
                          <a:gd name="T22" fmla="*/ 137 w 139"/>
                          <a:gd name="T23" fmla="*/ 16 h 71"/>
                          <a:gd name="T24" fmla="*/ 137 w 139"/>
                          <a:gd name="T25" fmla="*/ 15 h 71"/>
                          <a:gd name="T26" fmla="*/ 138 w 139"/>
                          <a:gd name="T27" fmla="*/ 15 h 71"/>
                          <a:gd name="T28" fmla="*/ 138 w 139"/>
                          <a:gd name="T29" fmla="*/ 13 h 71"/>
                          <a:gd name="T30" fmla="*/ 138 w 139"/>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71">
                            <a:moveTo>
                              <a:pt x="138" y="0"/>
                            </a:moveTo>
                            <a:lnTo>
                              <a:pt x="60" y="28"/>
                            </a:lnTo>
                            <a:lnTo>
                              <a:pt x="60" y="32"/>
                            </a:lnTo>
                            <a:lnTo>
                              <a:pt x="60" y="33"/>
                            </a:lnTo>
                            <a:lnTo>
                              <a:pt x="59" y="34"/>
                            </a:lnTo>
                            <a:lnTo>
                              <a:pt x="58" y="36"/>
                            </a:lnTo>
                            <a:lnTo>
                              <a:pt x="43" y="42"/>
                            </a:lnTo>
                            <a:lnTo>
                              <a:pt x="42" y="44"/>
                            </a:lnTo>
                            <a:lnTo>
                              <a:pt x="0" y="61"/>
                            </a:lnTo>
                            <a:lnTo>
                              <a:pt x="0" y="70"/>
                            </a:lnTo>
                            <a:lnTo>
                              <a:pt x="1" y="70"/>
                            </a:lnTo>
                            <a:lnTo>
                              <a:pt x="137" y="16"/>
                            </a:lnTo>
                            <a:lnTo>
                              <a:pt x="137" y="15"/>
                            </a:lnTo>
                            <a:lnTo>
                              <a:pt x="138" y="15"/>
                            </a:lnTo>
                            <a:lnTo>
                              <a:pt x="138" y="13"/>
                            </a:lnTo>
                            <a:lnTo>
                              <a:pt x="138" y="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34" name="Freeform 150"/>
                      <p:cNvSpPr>
                        <a:spLocks/>
                      </p:cNvSpPr>
                      <p:nvPr/>
                    </p:nvSpPr>
                    <p:spPr bwMode="auto">
                      <a:xfrm>
                        <a:off x="1581" y="2047"/>
                        <a:ext cx="17" cy="17"/>
                      </a:xfrm>
                      <a:custGeom>
                        <a:avLst/>
                        <a:gdLst>
                          <a:gd name="T0" fmla="*/ 0 w 17"/>
                          <a:gd name="T1" fmla="*/ 8 h 17"/>
                          <a:gd name="T2" fmla="*/ 16 w 17"/>
                          <a:gd name="T3" fmla="*/ 0 h 17"/>
                          <a:gd name="T4" fmla="*/ 16 w 17"/>
                          <a:gd name="T5" fmla="*/ 10 h 17"/>
                          <a:gd name="T6" fmla="*/ 0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6" y="0"/>
                            </a:lnTo>
                            <a:lnTo>
                              <a:pt x="16" y="10"/>
                            </a:lnTo>
                            <a:lnTo>
                              <a:pt x="0" y="16"/>
                            </a:lnTo>
                            <a:lnTo>
                              <a:pt x="0" y="8"/>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535" name="Group 151"/>
                      <p:cNvGrpSpPr>
                        <a:grpSpLocks/>
                      </p:cNvGrpSpPr>
                      <p:nvPr/>
                    </p:nvGrpSpPr>
                    <p:grpSpPr bwMode="auto">
                      <a:xfrm>
                        <a:off x="1366" y="1992"/>
                        <a:ext cx="233" cy="120"/>
                        <a:chOff x="1366" y="1992"/>
                        <a:chExt cx="233" cy="120"/>
                      </a:xfrm>
                    </p:grpSpPr>
                    <p:sp>
                      <p:nvSpPr>
                        <p:cNvPr id="912536" name="Freeform 152"/>
                        <p:cNvSpPr>
                          <a:spLocks/>
                        </p:cNvSpPr>
                        <p:nvPr/>
                      </p:nvSpPr>
                      <p:spPr bwMode="auto">
                        <a:xfrm>
                          <a:off x="1424" y="2001"/>
                          <a:ext cx="17" cy="20"/>
                        </a:xfrm>
                        <a:custGeom>
                          <a:avLst/>
                          <a:gdLst>
                            <a:gd name="T0" fmla="*/ 13 w 17"/>
                            <a:gd name="T1" fmla="*/ 0 h 20"/>
                            <a:gd name="T2" fmla="*/ 16 w 17"/>
                            <a:gd name="T3" fmla="*/ 19 h 20"/>
                            <a:gd name="T4" fmla="*/ 0 w 17"/>
                            <a:gd name="T5" fmla="*/ 14 h 20"/>
                            <a:gd name="T6" fmla="*/ 13 w 17"/>
                            <a:gd name="T7" fmla="*/ 0 h 20"/>
                          </a:gdLst>
                          <a:ahLst/>
                          <a:cxnLst>
                            <a:cxn ang="0">
                              <a:pos x="T0" y="T1"/>
                            </a:cxn>
                            <a:cxn ang="0">
                              <a:pos x="T2" y="T3"/>
                            </a:cxn>
                            <a:cxn ang="0">
                              <a:pos x="T4" y="T5"/>
                            </a:cxn>
                            <a:cxn ang="0">
                              <a:pos x="T6" y="T7"/>
                            </a:cxn>
                          </a:cxnLst>
                          <a:rect l="0" t="0" r="r" b="b"/>
                          <a:pathLst>
                            <a:path w="17" h="20">
                              <a:moveTo>
                                <a:pt x="13" y="0"/>
                              </a:moveTo>
                              <a:lnTo>
                                <a:pt x="16" y="19"/>
                              </a:lnTo>
                              <a:lnTo>
                                <a:pt x="0" y="14"/>
                              </a:lnTo>
                              <a:lnTo>
                                <a:pt x="13"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37" name="Freeform 153"/>
                        <p:cNvSpPr>
                          <a:spLocks/>
                        </p:cNvSpPr>
                        <p:nvPr/>
                      </p:nvSpPr>
                      <p:spPr bwMode="auto">
                        <a:xfrm>
                          <a:off x="1366" y="2042"/>
                          <a:ext cx="93" cy="61"/>
                        </a:xfrm>
                        <a:custGeom>
                          <a:avLst/>
                          <a:gdLst>
                            <a:gd name="T0" fmla="*/ 0 w 93"/>
                            <a:gd name="T1" fmla="*/ 4 h 61"/>
                            <a:gd name="T2" fmla="*/ 92 w 93"/>
                            <a:gd name="T3" fmla="*/ 60 h 61"/>
                            <a:gd name="T4" fmla="*/ 92 w 93"/>
                            <a:gd name="T5" fmla="*/ 51 h 61"/>
                            <a:gd name="T6" fmla="*/ 3 w 93"/>
                            <a:gd name="T7" fmla="*/ 0 h 61"/>
                            <a:gd name="T8" fmla="*/ 0 w 93"/>
                            <a:gd name="T9" fmla="*/ 4 h 61"/>
                          </a:gdLst>
                          <a:ahLst/>
                          <a:cxnLst>
                            <a:cxn ang="0">
                              <a:pos x="T0" y="T1"/>
                            </a:cxn>
                            <a:cxn ang="0">
                              <a:pos x="T2" y="T3"/>
                            </a:cxn>
                            <a:cxn ang="0">
                              <a:pos x="T4" y="T5"/>
                            </a:cxn>
                            <a:cxn ang="0">
                              <a:pos x="T6" y="T7"/>
                            </a:cxn>
                            <a:cxn ang="0">
                              <a:pos x="T8" y="T9"/>
                            </a:cxn>
                          </a:cxnLst>
                          <a:rect l="0" t="0" r="r" b="b"/>
                          <a:pathLst>
                            <a:path w="93" h="61">
                              <a:moveTo>
                                <a:pt x="0" y="4"/>
                              </a:moveTo>
                              <a:lnTo>
                                <a:pt x="92" y="60"/>
                              </a:lnTo>
                              <a:lnTo>
                                <a:pt x="92" y="51"/>
                              </a:lnTo>
                              <a:lnTo>
                                <a:pt x="3" y="0"/>
                              </a:lnTo>
                              <a:lnTo>
                                <a:pt x="0" y="4"/>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38" name="Freeform 154"/>
                        <p:cNvSpPr>
                          <a:spLocks/>
                        </p:cNvSpPr>
                        <p:nvPr/>
                      </p:nvSpPr>
                      <p:spPr bwMode="auto">
                        <a:xfrm>
                          <a:off x="1458" y="2068"/>
                          <a:ext cx="62" cy="38"/>
                        </a:xfrm>
                        <a:custGeom>
                          <a:avLst/>
                          <a:gdLst>
                            <a:gd name="T0" fmla="*/ 0 w 62"/>
                            <a:gd name="T1" fmla="*/ 37 h 38"/>
                            <a:gd name="T2" fmla="*/ 0 w 62"/>
                            <a:gd name="T3" fmla="*/ 27 h 38"/>
                            <a:gd name="T4" fmla="*/ 61 w 62"/>
                            <a:gd name="T5" fmla="*/ 0 h 38"/>
                            <a:gd name="T6" fmla="*/ 61 w 62"/>
                            <a:gd name="T7" fmla="*/ 13 h 38"/>
                            <a:gd name="T8" fmla="*/ 0 w 62"/>
                            <a:gd name="T9" fmla="*/ 37 h 38"/>
                          </a:gdLst>
                          <a:ahLst/>
                          <a:cxnLst>
                            <a:cxn ang="0">
                              <a:pos x="T0" y="T1"/>
                            </a:cxn>
                            <a:cxn ang="0">
                              <a:pos x="T2" y="T3"/>
                            </a:cxn>
                            <a:cxn ang="0">
                              <a:pos x="T4" y="T5"/>
                            </a:cxn>
                            <a:cxn ang="0">
                              <a:pos x="T6" y="T7"/>
                            </a:cxn>
                            <a:cxn ang="0">
                              <a:pos x="T8" y="T9"/>
                            </a:cxn>
                          </a:cxnLst>
                          <a:rect l="0" t="0" r="r" b="b"/>
                          <a:pathLst>
                            <a:path w="62" h="38">
                              <a:moveTo>
                                <a:pt x="0" y="37"/>
                              </a:moveTo>
                              <a:lnTo>
                                <a:pt x="0" y="27"/>
                              </a:lnTo>
                              <a:lnTo>
                                <a:pt x="61" y="0"/>
                              </a:lnTo>
                              <a:lnTo>
                                <a:pt x="61" y="13"/>
                              </a:lnTo>
                              <a:lnTo>
                                <a:pt x="0" y="3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39" name="Freeform 155"/>
                        <p:cNvSpPr>
                          <a:spLocks/>
                        </p:cNvSpPr>
                        <p:nvPr/>
                      </p:nvSpPr>
                      <p:spPr bwMode="auto">
                        <a:xfrm>
                          <a:off x="1491" y="2028"/>
                          <a:ext cx="37" cy="38"/>
                        </a:xfrm>
                        <a:custGeom>
                          <a:avLst/>
                          <a:gdLst>
                            <a:gd name="T0" fmla="*/ 1 w 37"/>
                            <a:gd name="T1" fmla="*/ 0 h 38"/>
                            <a:gd name="T2" fmla="*/ 0 w 37"/>
                            <a:gd name="T3" fmla="*/ 26 h 38"/>
                            <a:gd name="T4" fmla="*/ 27 w 37"/>
                            <a:gd name="T5" fmla="*/ 37 h 38"/>
                            <a:gd name="T6" fmla="*/ 36 w 37"/>
                            <a:gd name="T7" fmla="*/ 17 h 38"/>
                            <a:gd name="T8" fmla="*/ 1 w 37"/>
                            <a:gd name="T9" fmla="*/ 0 h 38"/>
                          </a:gdLst>
                          <a:ahLst/>
                          <a:cxnLst>
                            <a:cxn ang="0">
                              <a:pos x="T0" y="T1"/>
                            </a:cxn>
                            <a:cxn ang="0">
                              <a:pos x="T2" y="T3"/>
                            </a:cxn>
                            <a:cxn ang="0">
                              <a:pos x="T4" y="T5"/>
                            </a:cxn>
                            <a:cxn ang="0">
                              <a:pos x="T6" y="T7"/>
                            </a:cxn>
                            <a:cxn ang="0">
                              <a:pos x="T8" y="T9"/>
                            </a:cxn>
                          </a:cxnLst>
                          <a:rect l="0" t="0" r="r" b="b"/>
                          <a:pathLst>
                            <a:path w="37" h="38">
                              <a:moveTo>
                                <a:pt x="1" y="0"/>
                              </a:moveTo>
                              <a:lnTo>
                                <a:pt x="0" y="26"/>
                              </a:lnTo>
                              <a:lnTo>
                                <a:pt x="27" y="37"/>
                              </a:lnTo>
                              <a:lnTo>
                                <a:pt x="36" y="17"/>
                              </a:lnTo>
                              <a:lnTo>
                                <a:pt x="1"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0" name="Freeform 156"/>
                        <p:cNvSpPr>
                          <a:spLocks/>
                        </p:cNvSpPr>
                        <p:nvPr/>
                      </p:nvSpPr>
                      <p:spPr bwMode="auto">
                        <a:xfrm>
                          <a:off x="1432" y="2002"/>
                          <a:ext cx="36" cy="33"/>
                        </a:xfrm>
                        <a:custGeom>
                          <a:avLst/>
                          <a:gdLst>
                            <a:gd name="T0" fmla="*/ 2 w 36"/>
                            <a:gd name="T1" fmla="*/ 0 h 33"/>
                            <a:gd name="T2" fmla="*/ 0 w 36"/>
                            <a:gd name="T3" fmla="*/ 21 h 33"/>
                            <a:gd name="T4" fmla="*/ 24 w 36"/>
                            <a:gd name="T5" fmla="*/ 32 h 33"/>
                            <a:gd name="T6" fmla="*/ 35 w 36"/>
                            <a:gd name="T7" fmla="*/ 14 h 33"/>
                            <a:gd name="T8" fmla="*/ 2 w 36"/>
                            <a:gd name="T9" fmla="*/ 0 h 33"/>
                          </a:gdLst>
                          <a:ahLst/>
                          <a:cxnLst>
                            <a:cxn ang="0">
                              <a:pos x="T0" y="T1"/>
                            </a:cxn>
                            <a:cxn ang="0">
                              <a:pos x="T2" y="T3"/>
                            </a:cxn>
                            <a:cxn ang="0">
                              <a:pos x="T4" y="T5"/>
                            </a:cxn>
                            <a:cxn ang="0">
                              <a:pos x="T6" y="T7"/>
                            </a:cxn>
                            <a:cxn ang="0">
                              <a:pos x="T8" y="T9"/>
                            </a:cxn>
                          </a:cxnLst>
                          <a:rect l="0" t="0" r="r" b="b"/>
                          <a:pathLst>
                            <a:path w="36" h="33">
                              <a:moveTo>
                                <a:pt x="2" y="0"/>
                              </a:moveTo>
                              <a:lnTo>
                                <a:pt x="0" y="21"/>
                              </a:lnTo>
                              <a:lnTo>
                                <a:pt x="24" y="32"/>
                              </a:lnTo>
                              <a:lnTo>
                                <a:pt x="35" y="14"/>
                              </a:lnTo>
                              <a:lnTo>
                                <a:pt x="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1" name="Freeform 157"/>
                        <p:cNvSpPr>
                          <a:spLocks/>
                        </p:cNvSpPr>
                        <p:nvPr/>
                      </p:nvSpPr>
                      <p:spPr bwMode="auto">
                        <a:xfrm>
                          <a:off x="1483" y="2030"/>
                          <a:ext cx="17" cy="21"/>
                        </a:xfrm>
                        <a:custGeom>
                          <a:avLst/>
                          <a:gdLst>
                            <a:gd name="T0" fmla="*/ 16 w 17"/>
                            <a:gd name="T1" fmla="*/ 0 h 21"/>
                            <a:gd name="T2" fmla="*/ 16 w 17"/>
                            <a:gd name="T3" fmla="*/ 20 h 21"/>
                            <a:gd name="T4" fmla="*/ 0 w 17"/>
                            <a:gd name="T5" fmla="*/ 15 h 21"/>
                            <a:gd name="T6" fmla="*/ 16 w 17"/>
                            <a:gd name="T7" fmla="*/ 0 h 21"/>
                          </a:gdLst>
                          <a:ahLst/>
                          <a:cxnLst>
                            <a:cxn ang="0">
                              <a:pos x="T0" y="T1"/>
                            </a:cxn>
                            <a:cxn ang="0">
                              <a:pos x="T2" y="T3"/>
                            </a:cxn>
                            <a:cxn ang="0">
                              <a:pos x="T4" y="T5"/>
                            </a:cxn>
                            <a:cxn ang="0">
                              <a:pos x="T6" y="T7"/>
                            </a:cxn>
                          </a:cxnLst>
                          <a:rect l="0" t="0" r="r" b="b"/>
                          <a:pathLst>
                            <a:path w="17" h="21">
                              <a:moveTo>
                                <a:pt x="16" y="0"/>
                              </a:moveTo>
                              <a:lnTo>
                                <a:pt x="16" y="20"/>
                              </a:lnTo>
                              <a:lnTo>
                                <a:pt x="0" y="15"/>
                              </a:lnTo>
                              <a:lnTo>
                                <a:pt x="16"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2" name="Freeform 158"/>
                        <p:cNvSpPr>
                          <a:spLocks/>
                        </p:cNvSpPr>
                        <p:nvPr/>
                      </p:nvSpPr>
                      <p:spPr bwMode="auto">
                        <a:xfrm>
                          <a:off x="1366" y="2046"/>
                          <a:ext cx="93" cy="66"/>
                        </a:xfrm>
                        <a:custGeom>
                          <a:avLst/>
                          <a:gdLst>
                            <a:gd name="T0" fmla="*/ 92 w 93"/>
                            <a:gd name="T1" fmla="*/ 56 h 66"/>
                            <a:gd name="T2" fmla="*/ 92 w 93"/>
                            <a:gd name="T3" fmla="*/ 65 h 66"/>
                            <a:gd name="T4" fmla="*/ 0 w 93"/>
                            <a:gd name="T5" fmla="*/ 9 h 66"/>
                            <a:gd name="T6" fmla="*/ 0 w 93"/>
                            <a:gd name="T7" fmla="*/ 0 h 66"/>
                            <a:gd name="T8" fmla="*/ 92 w 93"/>
                            <a:gd name="T9" fmla="*/ 56 h 66"/>
                          </a:gdLst>
                          <a:ahLst/>
                          <a:cxnLst>
                            <a:cxn ang="0">
                              <a:pos x="T0" y="T1"/>
                            </a:cxn>
                            <a:cxn ang="0">
                              <a:pos x="T2" y="T3"/>
                            </a:cxn>
                            <a:cxn ang="0">
                              <a:pos x="T4" y="T5"/>
                            </a:cxn>
                            <a:cxn ang="0">
                              <a:pos x="T6" y="T7"/>
                            </a:cxn>
                            <a:cxn ang="0">
                              <a:pos x="T8" y="T9"/>
                            </a:cxn>
                          </a:cxnLst>
                          <a:rect l="0" t="0" r="r" b="b"/>
                          <a:pathLst>
                            <a:path w="93" h="66">
                              <a:moveTo>
                                <a:pt x="92" y="56"/>
                              </a:moveTo>
                              <a:lnTo>
                                <a:pt x="92" y="65"/>
                              </a:lnTo>
                              <a:lnTo>
                                <a:pt x="0" y="9"/>
                              </a:lnTo>
                              <a:lnTo>
                                <a:pt x="0" y="0"/>
                              </a:lnTo>
                              <a:lnTo>
                                <a:pt x="92" y="56"/>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3" name="Freeform 159"/>
                        <p:cNvSpPr>
                          <a:spLocks/>
                        </p:cNvSpPr>
                        <p:nvPr/>
                      </p:nvSpPr>
                      <p:spPr bwMode="auto">
                        <a:xfrm>
                          <a:off x="1492" y="1992"/>
                          <a:ext cx="107" cy="39"/>
                        </a:xfrm>
                        <a:custGeom>
                          <a:avLst/>
                          <a:gdLst>
                            <a:gd name="T0" fmla="*/ 0 w 107"/>
                            <a:gd name="T1" fmla="*/ 3 h 39"/>
                            <a:gd name="T2" fmla="*/ 90 w 107"/>
                            <a:gd name="T3" fmla="*/ 38 h 39"/>
                            <a:gd name="T4" fmla="*/ 106 w 107"/>
                            <a:gd name="T5" fmla="*/ 33 h 39"/>
                            <a:gd name="T6" fmla="*/ 19 w 107"/>
                            <a:gd name="T7" fmla="*/ 0 h 39"/>
                            <a:gd name="T8" fmla="*/ 0 w 107"/>
                            <a:gd name="T9" fmla="*/ 3 h 39"/>
                          </a:gdLst>
                          <a:ahLst/>
                          <a:cxnLst>
                            <a:cxn ang="0">
                              <a:pos x="T0" y="T1"/>
                            </a:cxn>
                            <a:cxn ang="0">
                              <a:pos x="T2" y="T3"/>
                            </a:cxn>
                            <a:cxn ang="0">
                              <a:pos x="T4" y="T5"/>
                            </a:cxn>
                            <a:cxn ang="0">
                              <a:pos x="T6" y="T7"/>
                            </a:cxn>
                            <a:cxn ang="0">
                              <a:pos x="T8" y="T9"/>
                            </a:cxn>
                          </a:cxnLst>
                          <a:rect l="0" t="0" r="r" b="b"/>
                          <a:pathLst>
                            <a:path w="107" h="39">
                              <a:moveTo>
                                <a:pt x="0" y="3"/>
                              </a:moveTo>
                              <a:lnTo>
                                <a:pt x="90" y="38"/>
                              </a:lnTo>
                              <a:lnTo>
                                <a:pt x="106" y="33"/>
                              </a:lnTo>
                              <a:lnTo>
                                <a:pt x="19" y="0"/>
                              </a:lnTo>
                              <a:lnTo>
                                <a:pt x="0" y="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4" name="Freeform 160"/>
                        <p:cNvSpPr>
                          <a:spLocks/>
                        </p:cNvSpPr>
                        <p:nvPr/>
                      </p:nvSpPr>
                      <p:spPr bwMode="auto">
                        <a:xfrm>
                          <a:off x="1577" y="2028"/>
                          <a:ext cx="22" cy="20"/>
                        </a:xfrm>
                        <a:custGeom>
                          <a:avLst/>
                          <a:gdLst>
                            <a:gd name="T0" fmla="*/ 21 w 22"/>
                            <a:gd name="T1" fmla="*/ 0 h 20"/>
                            <a:gd name="T2" fmla="*/ 6 w 22"/>
                            <a:gd name="T3" fmla="*/ 4 h 20"/>
                            <a:gd name="T4" fmla="*/ 0 w 22"/>
                            <a:gd name="T5" fmla="*/ 19 h 20"/>
                            <a:gd name="T6" fmla="*/ 21 w 22"/>
                            <a:gd name="T7" fmla="*/ 12 h 20"/>
                            <a:gd name="T8" fmla="*/ 21 w 22"/>
                            <a:gd name="T9" fmla="*/ 0 h 20"/>
                          </a:gdLst>
                          <a:ahLst/>
                          <a:cxnLst>
                            <a:cxn ang="0">
                              <a:pos x="T0" y="T1"/>
                            </a:cxn>
                            <a:cxn ang="0">
                              <a:pos x="T2" y="T3"/>
                            </a:cxn>
                            <a:cxn ang="0">
                              <a:pos x="T4" y="T5"/>
                            </a:cxn>
                            <a:cxn ang="0">
                              <a:pos x="T6" y="T7"/>
                            </a:cxn>
                            <a:cxn ang="0">
                              <a:pos x="T8" y="T9"/>
                            </a:cxn>
                          </a:cxnLst>
                          <a:rect l="0" t="0" r="r" b="b"/>
                          <a:pathLst>
                            <a:path w="22" h="20">
                              <a:moveTo>
                                <a:pt x="21" y="0"/>
                              </a:moveTo>
                              <a:lnTo>
                                <a:pt x="6" y="4"/>
                              </a:lnTo>
                              <a:lnTo>
                                <a:pt x="0" y="19"/>
                              </a:lnTo>
                              <a:lnTo>
                                <a:pt x="21" y="12"/>
                              </a:lnTo>
                              <a:lnTo>
                                <a:pt x="2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5" name="Freeform 161"/>
                        <p:cNvSpPr>
                          <a:spLocks/>
                        </p:cNvSpPr>
                        <p:nvPr/>
                      </p:nvSpPr>
                      <p:spPr bwMode="auto">
                        <a:xfrm>
                          <a:off x="1421" y="1994"/>
                          <a:ext cx="161" cy="51"/>
                        </a:xfrm>
                        <a:custGeom>
                          <a:avLst/>
                          <a:gdLst>
                            <a:gd name="T0" fmla="*/ 72 w 161"/>
                            <a:gd name="T1" fmla="*/ 0 h 51"/>
                            <a:gd name="T2" fmla="*/ 9 w 161"/>
                            <a:gd name="T3" fmla="*/ 7 h 51"/>
                            <a:gd name="T4" fmla="*/ 0 w 161"/>
                            <a:gd name="T5" fmla="*/ 19 h 51"/>
                            <a:gd name="T6" fmla="*/ 2 w 161"/>
                            <a:gd name="T7" fmla="*/ 23 h 51"/>
                            <a:gd name="T8" fmla="*/ 13 w 161"/>
                            <a:gd name="T9" fmla="*/ 8 h 51"/>
                            <a:gd name="T10" fmla="*/ 41 w 161"/>
                            <a:gd name="T11" fmla="*/ 21 h 51"/>
                            <a:gd name="T12" fmla="*/ 31 w 161"/>
                            <a:gd name="T13" fmla="*/ 35 h 51"/>
                            <a:gd name="T14" fmla="*/ 60 w 161"/>
                            <a:gd name="T15" fmla="*/ 50 h 51"/>
                            <a:gd name="T16" fmla="*/ 70 w 161"/>
                            <a:gd name="T17" fmla="*/ 35 h 51"/>
                            <a:gd name="T18" fmla="*/ 103 w 161"/>
                            <a:gd name="T19" fmla="*/ 50 h 51"/>
                            <a:gd name="T20" fmla="*/ 160 w 161"/>
                            <a:gd name="T21" fmla="*/ 36 h 51"/>
                            <a:gd name="T22" fmla="*/ 72 w 16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51">
                              <a:moveTo>
                                <a:pt x="72" y="0"/>
                              </a:moveTo>
                              <a:lnTo>
                                <a:pt x="9" y="7"/>
                              </a:lnTo>
                              <a:lnTo>
                                <a:pt x="0" y="19"/>
                              </a:lnTo>
                              <a:lnTo>
                                <a:pt x="2" y="23"/>
                              </a:lnTo>
                              <a:lnTo>
                                <a:pt x="13" y="8"/>
                              </a:lnTo>
                              <a:lnTo>
                                <a:pt x="41" y="21"/>
                              </a:lnTo>
                              <a:lnTo>
                                <a:pt x="31" y="35"/>
                              </a:lnTo>
                              <a:lnTo>
                                <a:pt x="60" y="50"/>
                              </a:lnTo>
                              <a:lnTo>
                                <a:pt x="70" y="35"/>
                              </a:lnTo>
                              <a:lnTo>
                                <a:pt x="103" y="50"/>
                              </a:lnTo>
                              <a:lnTo>
                                <a:pt x="160" y="36"/>
                              </a:lnTo>
                              <a:lnTo>
                                <a:pt x="72"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6" name="Freeform 162"/>
                        <p:cNvSpPr>
                          <a:spLocks/>
                        </p:cNvSpPr>
                        <p:nvPr/>
                      </p:nvSpPr>
                      <p:spPr bwMode="auto">
                        <a:xfrm>
                          <a:off x="1520" y="2031"/>
                          <a:ext cx="62" cy="33"/>
                        </a:xfrm>
                        <a:custGeom>
                          <a:avLst/>
                          <a:gdLst>
                            <a:gd name="T0" fmla="*/ 61 w 62"/>
                            <a:gd name="T1" fmla="*/ 0 h 33"/>
                            <a:gd name="T2" fmla="*/ 55 w 62"/>
                            <a:gd name="T3" fmla="*/ 17 h 33"/>
                            <a:gd name="T4" fmla="*/ 0 w 62"/>
                            <a:gd name="T5" fmla="*/ 32 h 33"/>
                            <a:gd name="T6" fmla="*/ 6 w 62"/>
                            <a:gd name="T7" fmla="*/ 15 h 33"/>
                            <a:gd name="T8" fmla="*/ 61 w 62"/>
                            <a:gd name="T9" fmla="*/ 0 h 33"/>
                          </a:gdLst>
                          <a:ahLst/>
                          <a:cxnLst>
                            <a:cxn ang="0">
                              <a:pos x="T0" y="T1"/>
                            </a:cxn>
                            <a:cxn ang="0">
                              <a:pos x="T2" y="T3"/>
                            </a:cxn>
                            <a:cxn ang="0">
                              <a:pos x="T4" y="T5"/>
                            </a:cxn>
                            <a:cxn ang="0">
                              <a:pos x="T6" y="T7"/>
                            </a:cxn>
                            <a:cxn ang="0">
                              <a:pos x="T8" y="T9"/>
                            </a:cxn>
                          </a:cxnLst>
                          <a:rect l="0" t="0" r="r" b="b"/>
                          <a:pathLst>
                            <a:path w="62" h="33">
                              <a:moveTo>
                                <a:pt x="61" y="0"/>
                              </a:moveTo>
                              <a:lnTo>
                                <a:pt x="55" y="17"/>
                              </a:lnTo>
                              <a:lnTo>
                                <a:pt x="0" y="32"/>
                              </a:lnTo>
                              <a:lnTo>
                                <a:pt x="6" y="15"/>
                              </a:lnTo>
                              <a:lnTo>
                                <a:pt x="61" y="0"/>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7" name="Freeform 163"/>
                        <p:cNvSpPr>
                          <a:spLocks/>
                        </p:cNvSpPr>
                        <p:nvPr/>
                      </p:nvSpPr>
                      <p:spPr bwMode="auto">
                        <a:xfrm>
                          <a:off x="1520" y="2049"/>
                          <a:ext cx="58" cy="21"/>
                        </a:xfrm>
                        <a:custGeom>
                          <a:avLst/>
                          <a:gdLst>
                            <a:gd name="T0" fmla="*/ 0 w 58"/>
                            <a:gd name="T1" fmla="*/ 14 h 21"/>
                            <a:gd name="T2" fmla="*/ 0 w 58"/>
                            <a:gd name="T3" fmla="*/ 20 h 21"/>
                            <a:gd name="T4" fmla="*/ 57 w 58"/>
                            <a:gd name="T5" fmla="*/ 0 h 21"/>
                            <a:gd name="T6" fmla="*/ 0 w 58"/>
                            <a:gd name="T7" fmla="*/ 14 h 21"/>
                          </a:gdLst>
                          <a:ahLst/>
                          <a:cxnLst>
                            <a:cxn ang="0">
                              <a:pos x="T0" y="T1"/>
                            </a:cxn>
                            <a:cxn ang="0">
                              <a:pos x="T2" y="T3"/>
                            </a:cxn>
                            <a:cxn ang="0">
                              <a:pos x="T4" y="T5"/>
                            </a:cxn>
                            <a:cxn ang="0">
                              <a:pos x="T6" y="T7"/>
                            </a:cxn>
                          </a:cxnLst>
                          <a:rect l="0" t="0" r="r" b="b"/>
                          <a:pathLst>
                            <a:path w="58" h="21">
                              <a:moveTo>
                                <a:pt x="0" y="14"/>
                              </a:moveTo>
                              <a:lnTo>
                                <a:pt x="0" y="20"/>
                              </a:lnTo>
                              <a:lnTo>
                                <a:pt x="57" y="0"/>
                              </a:lnTo>
                              <a:lnTo>
                                <a:pt x="0" y="14"/>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8" name="Freeform 164"/>
                        <p:cNvSpPr>
                          <a:spLocks/>
                        </p:cNvSpPr>
                        <p:nvPr/>
                      </p:nvSpPr>
                      <p:spPr bwMode="auto">
                        <a:xfrm>
                          <a:off x="1369" y="2018"/>
                          <a:ext cx="150" cy="76"/>
                        </a:xfrm>
                        <a:custGeom>
                          <a:avLst/>
                          <a:gdLst>
                            <a:gd name="T0" fmla="*/ 0 w 150"/>
                            <a:gd name="T1" fmla="*/ 23 h 76"/>
                            <a:gd name="T2" fmla="*/ 90 w 150"/>
                            <a:gd name="T3" fmla="*/ 75 h 76"/>
                            <a:gd name="T4" fmla="*/ 144 w 150"/>
                            <a:gd name="T5" fmla="*/ 46 h 76"/>
                            <a:gd name="T6" fmla="*/ 149 w 150"/>
                            <a:gd name="T7" fmla="*/ 44 h 76"/>
                            <a:gd name="T8" fmla="*/ 62 w 150"/>
                            <a:gd name="T9" fmla="*/ 0 h 76"/>
                            <a:gd name="T10" fmla="*/ 0 w 150"/>
                            <a:gd name="T11" fmla="*/ 23 h 76"/>
                          </a:gdLst>
                          <a:ahLst/>
                          <a:cxnLst>
                            <a:cxn ang="0">
                              <a:pos x="T0" y="T1"/>
                            </a:cxn>
                            <a:cxn ang="0">
                              <a:pos x="T2" y="T3"/>
                            </a:cxn>
                            <a:cxn ang="0">
                              <a:pos x="T4" y="T5"/>
                            </a:cxn>
                            <a:cxn ang="0">
                              <a:pos x="T6" y="T7"/>
                            </a:cxn>
                            <a:cxn ang="0">
                              <a:pos x="T8" y="T9"/>
                            </a:cxn>
                            <a:cxn ang="0">
                              <a:pos x="T10" y="T11"/>
                            </a:cxn>
                          </a:cxnLst>
                          <a:rect l="0" t="0" r="r" b="b"/>
                          <a:pathLst>
                            <a:path w="150" h="76">
                              <a:moveTo>
                                <a:pt x="0" y="23"/>
                              </a:moveTo>
                              <a:lnTo>
                                <a:pt x="90" y="75"/>
                              </a:lnTo>
                              <a:lnTo>
                                <a:pt x="144" y="46"/>
                              </a:lnTo>
                              <a:lnTo>
                                <a:pt x="149" y="44"/>
                              </a:lnTo>
                              <a:lnTo>
                                <a:pt x="62" y="0"/>
                              </a:lnTo>
                              <a:lnTo>
                                <a:pt x="0" y="2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49" name="Freeform 165"/>
                        <p:cNvSpPr>
                          <a:spLocks/>
                        </p:cNvSpPr>
                        <p:nvPr/>
                      </p:nvSpPr>
                      <p:spPr bwMode="auto">
                        <a:xfrm>
                          <a:off x="1458" y="2064"/>
                          <a:ext cx="61" cy="30"/>
                        </a:xfrm>
                        <a:custGeom>
                          <a:avLst/>
                          <a:gdLst>
                            <a:gd name="T0" fmla="*/ 0 w 61"/>
                            <a:gd name="T1" fmla="*/ 29 h 30"/>
                            <a:gd name="T2" fmla="*/ 55 w 61"/>
                            <a:gd name="T3" fmla="*/ 2 h 30"/>
                            <a:gd name="T4" fmla="*/ 60 w 61"/>
                            <a:gd name="T5" fmla="*/ 0 h 30"/>
                            <a:gd name="T6" fmla="*/ 60 w 61"/>
                            <a:gd name="T7" fmla="*/ 4 h 30"/>
                            <a:gd name="T8" fmla="*/ 0 w 61"/>
                            <a:gd name="T9" fmla="*/ 29 h 30"/>
                          </a:gdLst>
                          <a:ahLst/>
                          <a:cxnLst>
                            <a:cxn ang="0">
                              <a:pos x="T0" y="T1"/>
                            </a:cxn>
                            <a:cxn ang="0">
                              <a:pos x="T2" y="T3"/>
                            </a:cxn>
                            <a:cxn ang="0">
                              <a:pos x="T4" y="T5"/>
                            </a:cxn>
                            <a:cxn ang="0">
                              <a:pos x="T6" y="T7"/>
                            </a:cxn>
                            <a:cxn ang="0">
                              <a:pos x="T8" y="T9"/>
                            </a:cxn>
                          </a:cxnLst>
                          <a:rect l="0" t="0" r="r" b="b"/>
                          <a:pathLst>
                            <a:path w="61" h="30">
                              <a:moveTo>
                                <a:pt x="0" y="29"/>
                              </a:moveTo>
                              <a:lnTo>
                                <a:pt x="55" y="2"/>
                              </a:lnTo>
                              <a:lnTo>
                                <a:pt x="60" y="0"/>
                              </a:lnTo>
                              <a:lnTo>
                                <a:pt x="60" y="4"/>
                              </a:lnTo>
                              <a:lnTo>
                                <a:pt x="0" y="29"/>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550" name="Line 166"/>
                      <p:cNvSpPr>
                        <a:spLocks noChangeShapeType="1"/>
                      </p:cNvSpPr>
                      <p:nvPr/>
                    </p:nvSpPr>
                    <p:spPr bwMode="auto">
                      <a:xfrm>
                        <a:off x="1458" y="2028"/>
                        <a:ext cx="31"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551" name="Group 167"/>
                  <p:cNvGrpSpPr>
                    <a:grpSpLocks/>
                  </p:cNvGrpSpPr>
                  <p:nvPr/>
                </p:nvGrpSpPr>
                <p:grpSpPr bwMode="auto">
                  <a:xfrm>
                    <a:off x="1377" y="2022"/>
                    <a:ext cx="143" cy="72"/>
                    <a:chOff x="1377" y="2022"/>
                    <a:chExt cx="143" cy="72"/>
                  </a:xfrm>
                </p:grpSpPr>
                <p:grpSp>
                  <p:nvGrpSpPr>
                    <p:cNvPr id="912552" name="Group 168"/>
                    <p:cNvGrpSpPr>
                      <a:grpSpLocks/>
                    </p:cNvGrpSpPr>
                    <p:nvPr/>
                  </p:nvGrpSpPr>
                  <p:grpSpPr bwMode="auto">
                    <a:xfrm>
                      <a:off x="1377" y="2022"/>
                      <a:ext cx="143" cy="72"/>
                      <a:chOff x="1377" y="2022"/>
                      <a:chExt cx="143" cy="72"/>
                    </a:xfrm>
                  </p:grpSpPr>
                  <p:sp>
                    <p:nvSpPr>
                      <p:cNvPr id="912553" name="Freeform 169"/>
                      <p:cNvSpPr>
                        <a:spLocks/>
                      </p:cNvSpPr>
                      <p:nvPr/>
                    </p:nvSpPr>
                    <p:spPr bwMode="auto">
                      <a:xfrm>
                        <a:off x="1409" y="2051"/>
                        <a:ext cx="36" cy="19"/>
                      </a:xfrm>
                      <a:custGeom>
                        <a:avLst/>
                        <a:gdLst>
                          <a:gd name="T0" fmla="*/ 6 w 36"/>
                          <a:gd name="T1" fmla="*/ 0 h 19"/>
                          <a:gd name="T2" fmla="*/ 35 w 36"/>
                          <a:gd name="T3" fmla="*/ 15 h 19"/>
                          <a:gd name="T4" fmla="*/ 29 w 36"/>
                          <a:gd name="T5" fmla="*/ 18 h 19"/>
                          <a:gd name="T6" fmla="*/ 0 w 36"/>
                          <a:gd name="T7" fmla="*/ 3 h 19"/>
                          <a:gd name="T8" fmla="*/ 6 w 36"/>
                          <a:gd name="T9" fmla="*/ 0 h 19"/>
                        </a:gdLst>
                        <a:ahLst/>
                        <a:cxnLst>
                          <a:cxn ang="0">
                            <a:pos x="T0" y="T1"/>
                          </a:cxn>
                          <a:cxn ang="0">
                            <a:pos x="T2" y="T3"/>
                          </a:cxn>
                          <a:cxn ang="0">
                            <a:pos x="T4" y="T5"/>
                          </a:cxn>
                          <a:cxn ang="0">
                            <a:pos x="T6" y="T7"/>
                          </a:cxn>
                          <a:cxn ang="0">
                            <a:pos x="T8" y="T9"/>
                          </a:cxn>
                        </a:cxnLst>
                        <a:rect l="0" t="0" r="r" b="b"/>
                        <a:pathLst>
                          <a:path w="36" h="19">
                            <a:moveTo>
                              <a:pt x="6" y="0"/>
                            </a:moveTo>
                            <a:lnTo>
                              <a:pt x="35" y="15"/>
                            </a:lnTo>
                            <a:lnTo>
                              <a:pt x="29" y="18"/>
                            </a:lnTo>
                            <a:lnTo>
                              <a:pt x="0" y="3"/>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4" name="Freeform 170"/>
                      <p:cNvSpPr>
                        <a:spLocks/>
                      </p:cNvSpPr>
                      <p:nvPr/>
                    </p:nvSpPr>
                    <p:spPr bwMode="auto">
                      <a:xfrm>
                        <a:off x="1439" y="2068"/>
                        <a:ext cx="17" cy="17"/>
                      </a:xfrm>
                      <a:custGeom>
                        <a:avLst/>
                        <a:gdLst>
                          <a:gd name="T0" fmla="*/ 5 w 17"/>
                          <a:gd name="T1" fmla="*/ 0 h 17"/>
                          <a:gd name="T2" fmla="*/ 16 w 17"/>
                          <a:gd name="T3" fmla="*/ 9 h 17"/>
                          <a:gd name="T4" fmla="*/ 10 w 17"/>
                          <a:gd name="T5" fmla="*/ 16 h 17"/>
                          <a:gd name="T6" fmla="*/ 0 w 17"/>
                          <a:gd name="T7" fmla="*/ 4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9"/>
                            </a:lnTo>
                            <a:lnTo>
                              <a:pt x="10" y="16"/>
                            </a:lnTo>
                            <a:lnTo>
                              <a:pt x="0" y="4"/>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5" name="Freeform 171"/>
                      <p:cNvSpPr>
                        <a:spLocks/>
                      </p:cNvSpPr>
                      <p:nvPr/>
                    </p:nvSpPr>
                    <p:spPr bwMode="auto">
                      <a:xfrm>
                        <a:off x="1445" y="2074"/>
                        <a:ext cx="18" cy="17"/>
                      </a:xfrm>
                      <a:custGeom>
                        <a:avLst/>
                        <a:gdLst>
                          <a:gd name="T0" fmla="*/ 10 w 18"/>
                          <a:gd name="T1" fmla="*/ 0 h 17"/>
                          <a:gd name="T2" fmla="*/ 17 w 18"/>
                          <a:gd name="T3" fmla="*/ 6 h 17"/>
                          <a:gd name="T4" fmla="*/ 11 w 18"/>
                          <a:gd name="T5" fmla="*/ 13 h 17"/>
                          <a:gd name="T6" fmla="*/ 10 w 18"/>
                          <a:gd name="T7" fmla="*/ 11 h 17"/>
                          <a:gd name="T8" fmla="*/ 6 w 18"/>
                          <a:gd name="T9" fmla="*/ 16 h 17"/>
                          <a:gd name="T10" fmla="*/ 0 w 18"/>
                          <a:gd name="T11" fmla="*/ 9 h 17"/>
                          <a:gd name="T12" fmla="*/ 10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0" y="0"/>
                            </a:moveTo>
                            <a:lnTo>
                              <a:pt x="17" y="6"/>
                            </a:lnTo>
                            <a:lnTo>
                              <a:pt x="11" y="13"/>
                            </a:lnTo>
                            <a:lnTo>
                              <a:pt x="10" y="11"/>
                            </a:lnTo>
                            <a:lnTo>
                              <a:pt x="6" y="16"/>
                            </a:lnTo>
                            <a:lnTo>
                              <a:pt x="0" y="9"/>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6" name="Freeform 172"/>
                      <p:cNvSpPr>
                        <a:spLocks/>
                      </p:cNvSpPr>
                      <p:nvPr/>
                    </p:nvSpPr>
                    <p:spPr bwMode="auto">
                      <a:xfrm>
                        <a:off x="1458" y="2077"/>
                        <a:ext cx="17" cy="17"/>
                      </a:xfrm>
                      <a:custGeom>
                        <a:avLst/>
                        <a:gdLst>
                          <a:gd name="T0" fmla="*/ 5 w 17"/>
                          <a:gd name="T1" fmla="*/ 0 h 17"/>
                          <a:gd name="T2" fmla="*/ 16 w 17"/>
                          <a:gd name="T3" fmla="*/ 11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1"/>
                            </a:lnTo>
                            <a:lnTo>
                              <a:pt x="10" y="16"/>
                            </a:lnTo>
                            <a:lnTo>
                              <a:pt x="0" y="5"/>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7" name="Freeform 173"/>
                      <p:cNvSpPr>
                        <a:spLocks/>
                      </p:cNvSpPr>
                      <p:nvPr/>
                    </p:nvSpPr>
                    <p:spPr bwMode="auto">
                      <a:xfrm>
                        <a:off x="1398" y="2044"/>
                        <a:ext cx="17" cy="17"/>
                      </a:xfrm>
                      <a:custGeom>
                        <a:avLst/>
                        <a:gdLst>
                          <a:gd name="T0" fmla="*/ 6 w 17"/>
                          <a:gd name="T1" fmla="*/ 0 h 17"/>
                          <a:gd name="T2" fmla="*/ 16 w 17"/>
                          <a:gd name="T3" fmla="*/ 10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8" name="Freeform 174"/>
                      <p:cNvSpPr>
                        <a:spLocks/>
                      </p:cNvSpPr>
                      <p:nvPr/>
                    </p:nvSpPr>
                    <p:spPr bwMode="auto">
                      <a:xfrm>
                        <a:off x="1389" y="204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59" name="Freeform 175"/>
                      <p:cNvSpPr>
                        <a:spLocks/>
                      </p:cNvSpPr>
                      <p:nvPr/>
                    </p:nvSpPr>
                    <p:spPr bwMode="auto">
                      <a:xfrm>
                        <a:off x="1380" y="2042"/>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0" name="Freeform 176"/>
                      <p:cNvSpPr>
                        <a:spLocks/>
                      </p:cNvSpPr>
                      <p:nvPr/>
                    </p:nvSpPr>
                    <p:spPr bwMode="auto">
                      <a:xfrm>
                        <a:off x="1389" y="2047"/>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1" name="Freeform 177"/>
                      <p:cNvSpPr>
                        <a:spLocks/>
                      </p:cNvSpPr>
                      <p:nvPr/>
                    </p:nvSpPr>
                    <p:spPr bwMode="auto">
                      <a:xfrm>
                        <a:off x="1377" y="2041"/>
                        <a:ext cx="17" cy="17"/>
                      </a:xfrm>
                      <a:custGeom>
                        <a:avLst/>
                        <a:gdLst>
                          <a:gd name="T0" fmla="*/ 11 w 17"/>
                          <a:gd name="T1" fmla="*/ 0 h 17"/>
                          <a:gd name="T2" fmla="*/ 16 w 17"/>
                          <a:gd name="T3" fmla="*/ 16 h 17"/>
                          <a:gd name="T4" fmla="*/ 6 w 17"/>
                          <a:gd name="T5" fmla="*/ 16 h 17"/>
                          <a:gd name="T6" fmla="*/ 0 w 17"/>
                          <a:gd name="T7" fmla="*/ 16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16" y="16"/>
                            </a:lnTo>
                            <a:lnTo>
                              <a:pt x="6" y="16"/>
                            </a:lnTo>
                            <a:lnTo>
                              <a:pt x="0" y="16"/>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2" name="Freeform 178"/>
                      <p:cNvSpPr>
                        <a:spLocks/>
                      </p:cNvSpPr>
                      <p:nvPr/>
                    </p:nvSpPr>
                    <p:spPr bwMode="auto">
                      <a:xfrm>
                        <a:off x="1465" y="2075"/>
                        <a:ext cx="18" cy="17"/>
                      </a:xfrm>
                      <a:custGeom>
                        <a:avLst/>
                        <a:gdLst>
                          <a:gd name="T0" fmla="*/ 6 w 18"/>
                          <a:gd name="T1" fmla="*/ 0 h 17"/>
                          <a:gd name="T2" fmla="*/ 17 w 18"/>
                          <a:gd name="T3" fmla="*/ 10 h 17"/>
                          <a:gd name="T4" fmla="*/ 11 w 18"/>
                          <a:gd name="T5" fmla="*/ 16 h 17"/>
                          <a:gd name="T6" fmla="*/ 0 w 18"/>
                          <a:gd name="T7" fmla="*/ 5 h 17"/>
                          <a:gd name="T8" fmla="*/ 6 w 18"/>
                          <a:gd name="T9" fmla="*/ 0 h 17"/>
                        </a:gdLst>
                        <a:ahLst/>
                        <a:cxnLst>
                          <a:cxn ang="0">
                            <a:pos x="T0" y="T1"/>
                          </a:cxn>
                          <a:cxn ang="0">
                            <a:pos x="T2" y="T3"/>
                          </a:cxn>
                          <a:cxn ang="0">
                            <a:pos x="T4" y="T5"/>
                          </a:cxn>
                          <a:cxn ang="0">
                            <a:pos x="T6" y="T7"/>
                          </a:cxn>
                          <a:cxn ang="0">
                            <a:pos x="T8" y="T9"/>
                          </a:cxn>
                        </a:cxnLst>
                        <a:rect l="0" t="0" r="r" b="b"/>
                        <a:pathLst>
                          <a:path w="18" h="17">
                            <a:moveTo>
                              <a:pt x="6" y="0"/>
                            </a:moveTo>
                            <a:lnTo>
                              <a:pt x="17" y="10"/>
                            </a:lnTo>
                            <a:lnTo>
                              <a:pt x="11"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3" name="Freeform 179"/>
                      <p:cNvSpPr>
                        <a:spLocks/>
                      </p:cNvSpPr>
                      <p:nvPr/>
                    </p:nvSpPr>
                    <p:spPr bwMode="auto">
                      <a:xfrm>
                        <a:off x="1473" y="2071"/>
                        <a:ext cx="17" cy="17"/>
                      </a:xfrm>
                      <a:custGeom>
                        <a:avLst/>
                        <a:gdLst>
                          <a:gd name="T0" fmla="*/ 5 w 17"/>
                          <a:gd name="T1" fmla="*/ 0 h 17"/>
                          <a:gd name="T2" fmla="*/ 16 w 17"/>
                          <a:gd name="T3" fmla="*/ 10 h 17"/>
                          <a:gd name="T4" fmla="*/ 11 w 17"/>
                          <a:gd name="T5" fmla="*/ 16 h 17"/>
                          <a:gd name="T6" fmla="*/ 0 w 17"/>
                          <a:gd name="T7" fmla="*/ 6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1" y="16"/>
                            </a:lnTo>
                            <a:lnTo>
                              <a:pt x="0" y="6"/>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4" name="Freeform 180"/>
                      <p:cNvSpPr>
                        <a:spLocks/>
                      </p:cNvSpPr>
                      <p:nvPr/>
                    </p:nvSpPr>
                    <p:spPr bwMode="auto">
                      <a:xfrm>
                        <a:off x="1483" y="2068"/>
                        <a:ext cx="17" cy="17"/>
                      </a:xfrm>
                      <a:custGeom>
                        <a:avLst/>
                        <a:gdLst>
                          <a:gd name="T0" fmla="*/ 4 w 17"/>
                          <a:gd name="T1" fmla="*/ 0 h 17"/>
                          <a:gd name="T2" fmla="*/ 16 w 17"/>
                          <a:gd name="T3" fmla="*/ 10 h 17"/>
                          <a:gd name="T4" fmla="*/ 10 w 17"/>
                          <a:gd name="T5" fmla="*/ 16 h 17"/>
                          <a:gd name="T6" fmla="*/ 0 w 17"/>
                          <a:gd name="T7" fmla="*/ 5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10"/>
                            </a:lnTo>
                            <a:lnTo>
                              <a:pt x="10" y="16"/>
                            </a:lnTo>
                            <a:lnTo>
                              <a:pt x="0" y="5"/>
                            </a:lnTo>
                            <a:lnTo>
                              <a:pt x="4"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5" name="Freeform 181"/>
                      <p:cNvSpPr>
                        <a:spLocks/>
                      </p:cNvSpPr>
                      <p:nvPr/>
                    </p:nvSpPr>
                    <p:spPr bwMode="auto">
                      <a:xfrm>
                        <a:off x="1458" y="2071"/>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6" name="Freeform 182"/>
                      <p:cNvSpPr>
                        <a:spLocks/>
                      </p:cNvSpPr>
                      <p:nvPr/>
                    </p:nvSpPr>
                    <p:spPr bwMode="auto">
                      <a:xfrm>
                        <a:off x="1467" y="2068"/>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7" name="Freeform 183"/>
                      <p:cNvSpPr>
                        <a:spLocks/>
                      </p:cNvSpPr>
                      <p:nvPr/>
                    </p:nvSpPr>
                    <p:spPr bwMode="auto">
                      <a:xfrm>
                        <a:off x="1474" y="2064"/>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8" name="Freeform 184"/>
                      <p:cNvSpPr>
                        <a:spLocks/>
                      </p:cNvSpPr>
                      <p:nvPr/>
                    </p:nvSpPr>
                    <p:spPr bwMode="auto">
                      <a:xfrm>
                        <a:off x="1483" y="2062"/>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69" name="Freeform 185"/>
                      <p:cNvSpPr>
                        <a:spLocks/>
                      </p:cNvSpPr>
                      <p:nvPr/>
                    </p:nvSpPr>
                    <p:spPr bwMode="auto">
                      <a:xfrm>
                        <a:off x="1489" y="2056"/>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0" name="Freeform 186"/>
                      <p:cNvSpPr>
                        <a:spLocks/>
                      </p:cNvSpPr>
                      <p:nvPr/>
                    </p:nvSpPr>
                    <p:spPr bwMode="auto">
                      <a:xfrm>
                        <a:off x="1494" y="2062"/>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1" name="Freeform 187"/>
                      <p:cNvSpPr>
                        <a:spLocks/>
                      </p:cNvSpPr>
                      <p:nvPr/>
                    </p:nvSpPr>
                    <p:spPr bwMode="auto">
                      <a:xfrm>
                        <a:off x="1489" y="2063"/>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2" name="Freeform 188"/>
                      <p:cNvSpPr>
                        <a:spLocks/>
                      </p:cNvSpPr>
                      <p:nvPr/>
                    </p:nvSpPr>
                    <p:spPr bwMode="auto">
                      <a:xfrm>
                        <a:off x="1503" y="2063"/>
                        <a:ext cx="17" cy="17"/>
                      </a:xfrm>
                      <a:custGeom>
                        <a:avLst/>
                        <a:gdLst>
                          <a:gd name="T0" fmla="*/ 6 w 17"/>
                          <a:gd name="T1" fmla="*/ 0 h 17"/>
                          <a:gd name="T2" fmla="*/ 16 w 17"/>
                          <a:gd name="T3" fmla="*/ 9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3" name="Freeform 189"/>
                      <p:cNvSpPr>
                        <a:spLocks/>
                      </p:cNvSpPr>
                      <p:nvPr/>
                    </p:nvSpPr>
                    <p:spPr bwMode="auto">
                      <a:xfrm>
                        <a:off x="1493" y="2066"/>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4" name="Freeform 190"/>
                      <p:cNvSpPr>
                        <a:spLocks/>
                      </p:cNvSpPr>
                      <p:nvPr/>
                    </p:nvSpPr>
                    <p:spPr bwMode="auto">
                      <a:xfrm>
                        <a:off x="1459" y="2065"/>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5" name="Freeform 191"/>
                      <p:cNvSpPr>
                        <a:spLocks/>
                      </p:cNvSpPr>
                      <p:nvPr/>
                    </p:nvSpPr>
                    <p:spPr bwMode="auto">
                      <a:xfrm>
                        <a:off x="1469" y="2062"/>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6" name="Freeform 192"/>
                      <p:cNvSpPr>
                        <a:spLocks/>
                      </p:cNvSpPr>
                      <p:nvPr/>
                    </p:nvSpPr>
                    <p:spPr bwMode="auto">
                      <a:xfrm>
                        <a:off x="1476" y="2056"/>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7" name="Freeform 193"/>
                      <p:cNvSpPr>
                        <a:spLocks/>
                      </p:cNvSpPr>
                      <p:nvPr/>
                    </p:nvSpPr>
                    <p:spPr bwMode="auto">
                      <a:xfrm>
                        <a:off x="1484" y="2053"/>
                        <a:ext cx="17" cy="17"/>
                      </a:xfrm>
                      <a:custGeom>
                        <a:avLst/>
                        <a:gdLst>
                          <a:gd name="T0" fmla="*/ 6 w 17"/>
                          <a:gd name="T1" fmla="*/ 0 h 17"/>
                          <a:gd name="T2" fmla="*/ 16 w 17"/>
                          <a:gd name="T3" fmla="*/ 10 h 17"/>
                          <a:gd name="T4" fmla="*/ 9 w 17"/>
                          <a:gd name="T5" fmla="*/ 16 h 17"/>
                          <a:gd name="T6" fmla="*/ 0 w 17"/>
                          <a:gd name="T7" fmla="*/ 1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10"/>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8" name="Freeform 194"/>
                      <p:cNvSpPr>
                        <a:spLocks/>
                      </p:cNvSpPr>
                      <p:nvPr/>
                    </p:nvSpPr>
                    <p:spPr bwMode="auto">
                      <a:xfrm>
                        <a:off x="1451" y="2068"/>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79" name="Freeform 195"/>
                      <p:cNvSpPr>
                        <a:spLocks/>
                      </p:cNvSpPr>
                      <p:nvPr/>
                    </p:nvSpPr>
                    <p:spPr bwMode="auto">
                      <a:xfrm>
                        <a:off x="1446" y="2065"/>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0" name="Freeform 196"/>
                      <p:cNvSpPr>
                        <a:spLocks/>
                      </p:cNvSpPr>
                      <p:nvPr/>
                    </p:nvSpPr>
                    <p:spPr bwMode="auto">
                      <a:xfrm>
                        <a:off x="1453" y="2062"/>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1" name="Freeform 197"/>
                      <p:cNvSpPr>
                        <a:spLocks/>
                      </p:cNvSpPr>
                      <p:nvPr/>
                    </p:nvSpPr>
                    <p:spPr bwMode="auto">
                      <a:xfrm>
                        <a:off x="1463" y="2056"/>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2" name="Freeform 198"/>
                      <p:cNvSpPr>
                        <a:spLocks/>
                      </p:cNvSpPr>
                      <p:nvPr/>
                    </p:nvSpPr>
                    <p:spPr bwMode="auto">
                      <a:xfrm>
                        <a:off x="1470" y="205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3" name="Freeform 199"/>
                      <p:cNvSpPr>
                        <a:spLocks/>
                      </p:cNvSpPr>
                      <p:nvPr/>
                    </p:nvSpPr>
                    <p:spPr bwMode="auto">
                      <a:xfrm>
                        <a:off x="1476" y="2050"/>
                        <a:ext cx="17" cy="17"/>
                      </a:xfrm>
                      <a:custGeom>
                        <a:avLst/>
                        <a:gdLst>
                          <a:gd name="T0" fmla="*/ 8 w 17"/>
                          <a:gd name="T1" fmla="*/ 0 h 17"/>
                          <a:gd name="T2" fmla="*/ 16 w 17"/>
                          <a:gd name="T3" fmla="*/ 10 h 17"/>
                          <a:gd name="T4" fmla="*/ 9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9"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4" name="Freeform 200"/>
                      <p:cNvSpPr>
                        <a:spLocks/>
                      </p:cNvSpPr>
                      <p:nvPr/>
                    </p:nvSpPr>
                    <p:spPr bwMode="auto">
                      <a:xfrm>
                        <a:off x="1449" y="2056"/>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5" name="Freeform 201"/>
                      <p:cNvSpPr>
                        <a:spLocks/>
                      </p:cNvSpPr>
                      <p:nvPr/>
                    </p:nvSpPr>
                    <p:spPr bwMode="auto">
                      <a:xfrm>
                        <a:off x="1455" y="2053"/>
                        <a:ext cx="17" cy="17"/>
                      </a:xfrm>
                      <a:custGeom>
                        <a:avLst/>
                        <a:gdLst>
                          <a:gd name="T0" fmla="*/ 9 w 17"/>
                          <a:gd name="T1" fmla="*/ 0 h 17"/>
                          <a:gd name="T2" fmla="*/ 16 w 17"/>
                          <a:gd name="T3" fmla="*/ 6 h 17"/>
                          <a:gd name="T4" fmla="*/ 8 w 17"/>
                          <a:gd name="T5" fmla="*/ 16 h 17"/>
                          <a:gd name="T6" fmla="*/ 0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6"/>
                            </a:lnTo>
                            <a:lnTo>
                              <a:pt x="8" y="16"/>
                            </a:lnTo>
                            <a:lnTo>
                              <a:pt x="0"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6" name="Freeform 202"/>
                      <p:cNvSpPr>
                        <a:spLocks/>
                      </p:cNvSpPr>
                      <p:nvPr/>
                    </p:nvSpPr>
                    <p:spPr bwMode="auto">
                      <a:xfrm>
                        <a:off x="1464" y="2050"/>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7" name="Freeform 203"/>
                      <p:cNvSpPr>
                        <a:spLocks/>
                      </p:cNvSpPr>
                      <p:nvPr/>
                    </p:nvSpPr>
                    <p:spPr bwMode="auto">
                      <a:xfrm>
                        <a:off x="1471" y="2049"/>
                        <a:ext cx="17" cy="17"/>
                      </a:xfrm>
                      <a:custGeom>
                        <a:avLst/>
                        <a:gdLst>
                          <a:gd name="T0" fmla="*/ 6 w 17"/>
                          <a:gd name="T1" fmla="*/ 0 h 17"/>
                          <a:gd name="T2" fmla="*/ 16 w 17"/>
                          <a:gd name="T3" fmla="*/ 16 h 17"/>
                          <a:gd name="T4" fmla="*/ 9 w 17"/>
                          <a:gd name="T5" fmla="*/ 16 h 17"/>
                          <a:gd name="T6" fmla="*/ 0 w 17"/>
                          <a:gd name="T7" fmla="*/ 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6"/>
                            </a:lnTo>
                            <a:lnTo>
                              <a:pt x="9" y="16"/>
                            </a:lnTo>
                            <a:lnTo>
                              <a:pt x="0" y="0"/>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8" name="Freeform 204"/>
                      <p:cNvSpPr>
                        <a:spLocks/>
                      </p:cNvSpPr>
                      <p:nvPr/>
                    </p:nvSpPr>
                    <p:spPr bwMode="auto">
                      <a:xfrm>
                        <a:off x="1440" y="2063"/>
                        <a:ext cx="17" cy="17"/>
                      </a:xfrm>
                      <a:custGeom>
                        <a:avLst/>
                        <a:gdLst>
                          <a:gd name="T0" fmla="*/ 8 w 17"/>
                          <a:gd name="T1" fmla="*/ 0 h 17"/>
                          <a:gd name="T2" fmla="*/ 16 w 17"/>
                          <a:gd name="T3" fmla="*/ 5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89" name="Freeform 205"/>
                      <p:cNvSpPr>
                        <a:spLocks/>
                      </p:cNvSpPr>
                      <p:nvPr/>
                    </p:nvSpPr>
                    <p:spPr bwMode="auto">
                      <a:xfrm>
                        <a:off x="1433" y="2058"/>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0" name="Freeform 206"/>
                      <p:cNvSpPr>
                        <a:spLocks/>
                      </p:cNvSpPr>
                      <p:nvPr/>
                    </p:nvSpPr>
                    <p:spPr bwMode="auto">
                      <a:xfrm>
                        <a:off x="1442" y="2053"/>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1" name="Freeform 207"/>
                      <p:cNvSpPr>
                        <a:spLocks/>
                      </p:cNvSpPr>
                      <p:nvPr/>
                    </p:nvSpPr>
                    <p:spPr bwMode="auto">
                      <a:xfrm>
                        <a:off x="1450" y="2050"/>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2" name="Freeform 208"/>
                      <p:cNvSpPr>
                        <a:spLocks/>
                      </p:cNvSpPr>
                      <p:nvPr/>
                    </p:nvSpPr>
                    <p:spPr bwMode="auto">
                      <a:xfrm>
                        <a:off x="1457" y="2047"/>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3" name="Freeform 209"/>
                      <p:cNvSpPr>
                        <a:spLocks/>
                      </p:cNvSpPr>
                      <p:nvPr/>
                    </p:nvSpPr>
                    <p:spPr bwMode="auto">
                      <a:xfrm>
                        <a:off x="1465" y="2044"/>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4" name="Freeform 210"/>
                      <p:cNvSpPr>
                        <a:spLocks/>
                      </p:cNvSpPr>
                      <p:nvPr/>
                    </p:nvSpPr>
                    <p:spPr bwMode="auto">
                      <a:xfrm>
                        <a:off x="1435" y="2050"/>
                        <a:ext cx="17" cy="17"/>
                      </a:xfrm>
                      <a:custGeom>
                        <a:avLst/>
                        <a:gdLst>
                          <a:gd name="T0" fmla="*/ 8 w 17"/>
                          <a:gd name="T1" fmla="*/ 0 h 17"/>
                          <a:gd name="T2" fmla="*/ 16 w 17"/>
                          <a:gd name="T3" fmla="*/ 5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5" name="Freeform 211"/>
                      <p:cNvSpPr>
                        <a:spLocks/>
                      </p:cNvSpPr>
                      <p:nvPr/>
                    </p:nvSpPr>
                    <p:spPr bwMode="auto">
                      <a:xfrm>
                        <a:off x="1444" y="2047"/>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6" name="Freeform 212"/>
                      <p:cNvSpPr>
                        <a:spLocks/>
                      </p:cNvSpPr>
                      <p:nvPr/>
                    </p:nvSpPr>
                    <p:spPr bwMode="auto">
                      <a:xfrm>
                        <a:off x="1451" y="2042"/>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7" name="Freeform 213"/>
                      <p:cNvSpPr>
                        <a:spLocks/>
                      </p:cNvSpPr>
                      <p:nvPr/>
                    </p:nvSpPr>
                    <p:spPr bwMode="auto">
                      <a:xfrm>
                        <a:off x="1458" y="2041"/>
                        <a:ext cx="17" cy="17"/>
                      </a:xfrm>
                      <a:custGeom>
                        <a:avLst/>
                        <a:gdLst>
                          <a:gd name="T0" fmla="*/ 7 w 17"/>
                          <a:gd name="T1" fmla="*/ 0 h 17"/>
                          <a:gd name="T2" fmla="*/ 16 w 17"/>
                          <a:gd name="T3" fmla="*/ 16 h 17"/>
                          <a:gd name="T4" fmla="*/ 8 w 17"/>
                          <a:gd name="T5" fmla="*/ 16 h 17"/>
                          <a:gd name="T6" fmla="*/ 0 w 17"/>
                          <a:gd name="T7" fmla="*/ 0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6"/>
                            </a:lnTo>
                            <a:lnTo>
                              <a:pt x="8" y="16"/>
                            </a:lnTo>
                            <a:lnTo>
                              <a:pt x="0" y="0"/>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8" name="Freeform 214"/>
                      <p:cNvSpPr>
                        <a:spLocks/>
                      </p:cNvSpPr>
                      <p:nvPr/>
                    </p:nvSpPr>
                    <p:spPr bwMode="auto">
                      <a:xfrm>
                        <a:off x="1428" y="2053"/>
                        <a:ext cx="17" cy="17"/>
                      </a:xfrm>
                      <a:custGeom>
                        <a:avLst/>
                        <a:gdLst>
                          <a:gd name="T0" fmla="*/ 8 w 17"/>
                          <a:gd name="T1" fmla="*/ 0 h 17"/>
                          <a:gd name="T2" fmla="*/ 16 w 17"/>
                          <a:gd name="T3" fmla="*/ 9 h 17"/>
                          <a:gd name="T4" fmla="*/ 6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6"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599" name="Freeform 215"/>
                      <p:cNvSpPr>
                        <a:spLocks/>
                      </p:cNvSpPr>
                      <p:nvPr/>
                    </p:nvSpPr>
                    <p:spPr bwMode="auto">
                      <a:xfrm>
                        <a:off x="1421" y="2050"/>
                        <a:ext cx="17" cy="17"/>
                      </a:xfrm>
                      <a:custGeom>
                        <a:avLst/>
                        <a:gdLst>
                          <a:gd name="T0" fmla="*/ 10 w 17"/>
                          <a:gd name="T1" fmla="*/ 0 h 17"/>
                          <a:gd name="T2" fmla="*/ 16 w 17"/>
                          <a:gd name="T3" fmla="*/ 5 h 17"/>
                          <a:gd name="T4" fmla="*/ 7 w 17"/>
                          <a:gd name="T5" fmla="*/ 16 h 17"/>
                          <a:gd name="T6" fmla="*/ 0 w 17"/>
                          <a:gd name="T7" fmla="*/ 5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5"/>
                            </a:lnTo>
                            <a:lnTo>
                              <a:pt x="7" y="16"/>
                            </a:lnTo>
                            <a:lnTo>
                              <a:pt x="0" y="5"/>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0" name="Freeform 216"/>
                      <p:cNvSpPr>
                        <a:spLocks/>
                      </p:cNvSpPr>
                      <p:nvPr/>
                    </p:nvSpPr>
                    <p:spPr bwMode="auto">
                      <a:xfrm>
                        <a:off x="1430" y="2049"/>
                        <a:ext cx="17" cy="17"/>
                      </a:xfrm>
                      <a:custGeom>
                        <a:avLst/>
                        <a:gdLst>
                          <a:gd name="T0" fmla="*/ 8 w 17"/>
                          <a:gd name="T1" fmla="*/ 0 h 17"/>
                          <a:gd name="T2" fmla="*/ 16 w 17"/>
                          <a:gd name="T3" fmla="*/ 10 h 17"/>
                          <a:gd name="T4" fmla="*/ 6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6"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1" name="Freeform 217"/>
                      <p:cNvSpPr>
                        <a:spLocks/>
                      </p:cNvSpPr>
                      <p:nvPr/>
                    </p:nvSpPr>
                    <p:spPr bwMode="auto">
                      <a:xfrm>
                        <a:off x="1437" y="2042"/>
                        <a:ext cx="17" cy="17"/>
                      </a:xfrm>
                      <a:custGeom>
                        <a:avLst/>
                        <a:gdLst>
                          <a:gd name="T0" fmla="*/ 9 w 17"/>
                          <a:gd name="T1" fmla="*/ 0 h 17"/>
                          <a:gd name="T2" fmla="*/ 16 w 17"/>
                          <a:gd name="T3" fmla="*/ 6 h 17"/>
                          <a:gd name="T4" fmla="*/ 8 w 17"/>
                          <a:gd name="T5" fmla="*/ 16 h 17"/>
                          <a:gd name="T6" fmla="*/ 0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6"/>
                            </a:lnTo>
                            <a:lnTo>
                              <a:pt x="8" y="16"/>
                            </a:lnTo>
                            <a:lnTo>
                              <a:pt x="0"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2" name="Freeform 218"/>
                      <p:cNvSpPr>
                        <a:spLocks/>
                      </p:cNvSpPr>
                      <p:nvPr/>
                    </p:nvSpPr>
                    <p:spPr bwMode="auto">
                      <a:xfrm>
                        <a:off x="1445" y="2041"/>
                        <a:ext cx="17" cy="17"/>
                      </a:xfrm>
                      <a:custGeom>
                        <a:avLst/>
                        <a:gdLst>
                          <a:gd name="T0" fmla="*/ 8 w 17"/>
                          <a:gd name="T1" fmla="*/ 0 h 17"/>
                          <a:gd name="T2" fmla="*/ 16 w 17"/>
                          <a:gd name="T3" fmla="*/ 0 h 17"/>
                          <a:gd name="T4" fmla="*/ 8 w 17"/>
                          <a:gd name="T5" fmla="*/ 16 h 17"/>
                          <a:gd name="T6" fmla="*/ 0 w 17"/>
                          <a:gd name="T7" fmla="*/ 1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0"/>
                            </a:lnTo>
                            <a:lnTo>
                              <a:pt x="8" y="16"/>
                            </a:lnTo>
                            <a:lnTo>
                              <a:pt x="0" y="1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3" name="Freeform 219"/>
                      <p:cNvSpPr>
                        <a:spLocks/>
                      </p:cNvSpPr>
                      <p:nvPr/>
                    </p:nvSpPr>
                    <p:spPr bwMode="auto">
                      <a:xfrm>
                        <a:off x="1453" y="2038"/>
                        <a:ext cx="17" cy="17"/>
                      </a:xfrm>
                      <a:custGeom>
                        <a:avLst/>
                        <a:gdLst>
                          <a:gd name="T0" fmla="*/ 7 w 17"/>
                          <a:gd name="T1" fmla="*/ 0 h 17"/>
                          <a:gd name="T2" fmla="*/ 16 w 17"/>
                          <a:gd name="T3" fmla="*/ 10 h 17"/>
                          <a:gd name="T4" fmla="*/ 8 w 17"/>
                          <a:gd name="T5" fmla="*/ 16 h 17"/>
                          <a:gd name="T6" fmla="*/ 0 w 17"/>
                          <a:gd name="T7" fmla="*/ 5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0"/>
                            </a:lnTo>
                            <a:lnTo>
                              <a:pt x="8" y="16"/>
                            </a:lnTo>
                            <a:lnTo>
                              <a:pt x="0" y="5"/>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4" name="Freeform 220"/>
                      <p:cNvSpPr>
                        <a:spLocks/>
                      </p:cNvSpPr>
                      <p:nvPr/>
                    </p:nvSpPr>
                    <p:spPr bwMode="auto">
                      <a:xfrm>
                        <a:off x="1424" y="2044"/>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5" name="Freeform 221"/>
                      <p:cNvSpPr>
                        <a:spLocks/>
                      </p:cNvSpPr>
                      <p:nvPr/>
                    </p:nvSpPr>
                    <p:spPr bwMode="auto">
                      <a:xfrm>
                        <a:off x="1432" y="2041"/>
                        <a:ext cx="17" cy="17"/>
                      </a:xfrm>
                      <a:custGeom>
                        <a:avLst/>
                        <a:gdLst>
                          <a:gd name="T0" fmla="*/ 10 w 17"/>
                          <a:gd name="T1" fmla="*/ 0 h 17"/>
                          <a:gd name="T2" fmla="*/ 16 w 17"/>
                          <a:gd name="T3" fmla="*/ 16 h 17"/>
                          <a:gd name="T4" fmla="*/ 6 w 17"/>
                          <a:gd name="T5" fmla="*/ 16 h 17"/>
                          <a:gd name="T6" fmla="*/ 0 w 17"/>
                          <a:gd name="T7" fmla="*/ 16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16"/>
                            </a:lnTo>
                            <a:lnTo>
                              <a:pt x="6" y="16"/>
                            </a:lnTo>
                            <a:lnTo>
                              <a:pt x="0" y="16"/>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6" name="Freeform 222"/>
                      <p:cNvSpPr>
                        <a:spLocks/>
                      </p:cNvSpPr>
                      <p:nvPr/>
                    </p:nvSpPr>
                    <p:spPr bwMode="auto">
                      <a:xfrm>
                        <a:off x="1440" y="2037"/>
                        <a:ext cx="17" cy="17"/>
                      </a:xfrm>
                      <a:custGeom>
                        <a:avLst/>
                        <a:gdLst>
                          <a:gd name="T0" fmla="*/ 10 w 17"/>
                          <a:gd name="T1" fmla="*/ 0 h 17"/>
                          <a:gd name="T2" fmla="*/ 16 w 17"/>
                          <a:gd name="T3" fmla="*/ 8 h 17"/>
                          <a:gd name="T4" fmla="*/ 7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7" y="16"/>
                            </a:lnTo>
                            <a:lnTo>
                              <a:pt x="0" y="8"/>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7" name="Freeform 223"/>
                      <p:cNvSpPr>
                        <a:spLocks/>
                      </p:cNvSpPr>
                      <p:nvPr/>
                    </p:nvSpPr>
                    <p:spPr bwMode="auto">
                      <a:xfrm>
                        <a:off x="1446" y="2034"/>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8" name="Freeform 224"/>
                      <p:cNvSpPr>
                        <a:spLocks/>
                      </p:cNvSpPr>
                      <p:nvPr/>
                    </p:nvSpPr>
                    <p:spPr bwMode="auto">
                      <a:xfrm>
                        <a:off x="1417" y="2049"/>
                        <a:ext cx="17" cy="17"/>
                      </a:xfrm>
                      <a:custGeom>
                        <a:avLst/>
                        <a:gdLst>
                          <a:gd name="T0" fmla="*/ 9 w 17"/>
                          <a:gd name="T1" fmla="*/ 0 h 17"/>
                          <a:gd name="T2" fmla="*/ 16 w 17"/>
                          <a:gd name="T3" fmla="*/ 5 h 17"/>
                          <a:gd name="T4" fmla="*/ 6 w 17"/>
                          <a:gd name="T5" fmla="*/ 16 h 17"/>
                          <a:gd name="T6" fmla="*/ 0 w 17"/>
                          <a:gd name="T7" fmla="*/ 1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5"/>
                            </a:lnTo>
                            <a:lnTo>
                              <a:pt x="6" y="16"/>
                            </a:lnTo>
                            <a:lnTo>
                              <a:pt x="0" y="10"/>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09" name="Freeform 225"/>
                      <p:cNvSpPr>
                        <a:spLocks/>
                      </p:cNvSpPr>
                      <p:nvPr/>
                    </p:nvSpPr>
                    <p:spPr bwMode="auto">
                      <a:xfrm>
                        <a:off x="1418" y="2041"/>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0" name="Freeform 226"/>
                      <p:cNvSpPr>
                        <a:spLocks/>
                      </p:cNvSpPr>
                      <p:nvPr/>
                    </p:nvSpPr>
                    <p:spPr bwMode="auto">
                      <a:xfrm>
                        <a:off x="1426" y="2037"/>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1" name="Freeform 227"/>
                      <p:cNvSpPr>
                        <a:spLocks/>
                      </p:cNvSpPr>
                      <p:nvPr/>
                    </p:nvSpPr>
                    <p:spPr bwMode="auto">
                      <a:xfrm>
                        <a:off x="1432" y="2034"/>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2" name="Freeform 228"/>
                      <p:cNvSpPr>
                        <a:spLocks/>
                      </p:cNvSpPr>
                      <p:nvPr/>
                    </p:nvSpPr>
                    <p:spPr bwMode="auto">
                      <a:xfrm>
                        <a:off x="1442" y="2031"/>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3" name="Freeform 229"/>
                      <p:cNvSpPr>
                        <a:spLocks/>
                      </p:cNvSpPr>
                      <p:nvPr/>
                    </p:nvSpPr>
                    <p:spPr bwMode="auto">
                      <a:xfrm>
                        <a:off x="1409" y="2042"/>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4" name="Freeform 230"/>
                      <p:cNvSpPr>
                        <a:spLocks/>
                      </p:cNvSpPr>
                      <p:nvPr/>
                    </p:nvSpPr>
                    <p:spPr bwMode="auto">
                      <a:xfrm>
                        <a:off x="1398" y="2037"/>
                        <a:ext cx="17" cy="17"/>
                      </a:xfrm>
                      <a:custGeom>
                        <a:avLst/>
                        <a:gdLst>
                          <a:gd name="T0" fmla="*/ 6 w 17"/>
                          <a:gd name="T1" fmla="*/ 0 h 17"/>
                          <a:gd name="T2" fmla="*/ 16 w 17"/>
                          <a:gd name="T3" fmla="*/ 9 h 17"/>
                          <a:gd name="T4" fmla="*/ 9 w 17"/>
                          <a:gd name="T5" fmla="*/ 16 h 17"/>
                          <a:gd name="T6" fmla="*/ 0 w 17"/>
                          <a:gd name="T7" fmla="*/ 3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3"/>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5" name="Freeform 231"/>
                      <p:cNvSpPr>
                        <a:spLocks/>
                      </p:cNvSpPr>
                      <p:nvPr/>
                    </p:nvSpPr>
                    <p:spPr bwMode="auto">
                      <a:xfrm>
                        <a:off x="1400" y="2029"/>
                        <a:ext cx="22" cy="17"/>
                      </a:xfrm>
                      <a:custGeom>
                        <a:avLst/>
                        <a:gdLst>
                          <a:gd name="T0" fmla="*/ 0 w 22"/>
                          <a:gd name="T1" fmla="*/ 5 h 17"/>
                          <a:gd name="T2" fmla="*/ 15 w 22"/>
                          <a:gd name="T3" fmla="*/ 16 h 17"/>
                          <a:gd name="T4" fmla="*/ 21 w 22"/>
                          <a:gd name="T5" fmla="*/ 13 h 17"/>
                          <a:gd name="T6" fmla="*/ 11 w 22"/>
                          <a:gd name="T7" fmla="*/ 5 h 17"/>
                          <a:gd name="T8" fmla="*/ 18 w 22"/>
                          <a:gd name="T9" fmla="*/ 2 h 17"/>
                          <a:gd name="T10" fmla="*/ 14 w 22"/>
                          <a:gd name="T11" fmla="*/ 0 h 17"/>
                          <a:gd name="T12" fmla="*/ 0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0" y="5"/>
                            </a:moveTo>
                            <a:lnTo>
                              <a:pt x="15" y="16"/>
                            </a:lnTo>
                            <a:lnTo>
                              <a:pt x="21" y="13"/>
                            </a:lnTo>
                            <a:lnTo>
                              <a:pt x="11" y="5"/>
                            </a:lnTo>
                            <a:lnTo>
                              <a:pt x="18" y="2"/>
                            </a:lnTo>
                            <a:lnTo>
                              <a:pt x="14"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6" name="Freeform 232"/>
                      <p:cNvSpPr>
                        <a:spLocks/>
                      </p:cNvSpPr>
                      <p:nvPr/>
                    </p:nvSpPr>
                    <p:spPr bwMode="auto">
                      <a:xfrm>
                        <a:off x="1414" y="2031"/>
                        <a:ext cx="17" cy="17"/>
                      </a:xfrm>
                      <a:custGeom>
                        <a:avLst/>
                        <a:gdLst>
                          <a:gd name="T0" fmla="*/ 0 w 17"/>
                          <a:gd name="T1" fmla="*/ 5 h 17"/>
                          <a:gd name="T2" fmla="*/ 10 w 17"/>
                          <a:gd name="T3" fmla="*/ 16 h 17"/>
                          <a:gd name="T4" fmla="*/ 16 w 17"/>
                          <a:gd name="T5" fmla="*/ 10 h 17"/>
                          <a:gd name="T6" fmla="*/ 6 w 17"/>
                          <a:gd name="T7" fmla="*/ 0 h 17"/>
                          <a:gd name="T8" fmla="*/ 0 w 17"/>
                          <a:gd name="T9" fmla="*/ 5 h 17"/>
                        </a:gdLst>
                        <a:ahLst/>
                        <a:cxnLst>
                          <a:cxn ang="0">
                            <a:pos x="T0" y="T1"/>
                          </a:cxn>
                          <a:cxn ang="0">
                            <a:pos x="T2" y="T3"/>
                          </a:cxn>
                          <a:cxn ang="0">
                            <a:pos x="T4" y="T5"/>
                          </a:cxn>
                          <a:cxn ang="0">
                            <a:pos x="T6" y="T7"/>
                          </a:cxn>
                          <a:cxn ang="0">
                            <a:pos x="T8" y="T9"/>
                          </a:cxn>
                        </a:cxnLst>
                        <a:rect l="0" t="0" r="r" b="b"/>
                        <a:pathLst>
                          <a:path w="17" h="17">
                            <a:moveTo>
                              <a:pt x="0" y="5"/>
                            </a:moveTo>
                            <a:lnTo>
                              <a:pt x="10" y="16"/>
                            </a:lnTo>
                            <a:lnTo>
                              <a:pt x="16" y="10"/>
                            </a:lnTo>
                            <a:lnTo>
                              <a:pt x="6"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7" name="Freeform 233"/>
                      <p:cNvSpPr>
                        <a:spLocks/>
                      </p:cNvSpPr>
                      <p:nvPr/>
                    </p:nvSpPr>
                    <p:spPr bwMode="auto">
                      <a:xfrm>
                        <a:off x="1428" y="2031"/>
                        <a:ext cx="17" cy="17"/>
                      </a:xfrm>
                      <a:custGeom>
                        <a:avLst/>
                        <a:gdLst>
                          <a:gd name="T0" fmla="*/ 0 w 17"/>
                          <a:gd name="T1" fmla="*/ 10 h 17"/>
                          <a:gd name="T2" fmla="*/ 6 w 17"/>
                          <a:gd name="T3" fmla="*/ 16 h 17"/>
                          <a:gd name="T4" fmla="*/ 16 w 17"/>
                          <a:gd name="T5" fmla="*/ 5 h 17"/>
                          <a:gd name="T6" fmla="*/ 10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6" y="16"/>
                            </a:lnTo>
                            <a:lnTo>
                              <a:pt x="16" y="5"/>
                            </a:lnTo>
                            <a:lnTo>
                              <a:pt x="10" y="0"/>
                            </a:lnTo>
                            <a:lnTo>
                              <a:pt x="0"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8" name="Freeform 234"/>
                      <p:cNvSpPr>
                        <a:spLocks/>
                      </p:cNvSpPr>
                      <p:nvPr/>
                    </p:nvSpPr>
                    <p:spPr bwMode="auto">
                      <a:xfrm>
                        <a:off x="1421" y="2028"/>
                        <a:ext cx="17" cy="17"/>
                      </a:xfrm>
                      <a:custGeom>
                        <a:avLst/>
                        <a:gdLst>
                          <a:gd name="T0" fmla="*/ 0 w 17"/>
                          <a:gd name="T1" fmla="*/ 10 h 17"/>
                          <a:gd name="T2" fmla="*/ 7 w 17"/>
                          <a:gd name="T3" fmla="*/ 16 h 17"/>
                          <a:gd name="T4" fmla="*/ 16 w 17"/>
                          <a:gd name="T5" fmla="*/ 10 h 17"/>
                          <a:gd name="T6" fmla="*/ 8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7" y="16"/>
                            </a:lnTo>
                            <a:lnTo>
                              <a:pt x="16" y="10"/>
                            </a:lnTo>
                            <a:lnTo>
                              <a:pt x="8" y="0"/>
                            </a:lnTo>
                            <a:lnTo>
                              <a:pt x="0"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19" name="Freeform 235"/>
                      <p:cNvSpPr>
                        <a:spLocks/>
                      </p:cNvSpPr>
                      <p:nvPr/>
                    </p:nvSpPr>
                    <p:spPr bwMode="auto">
                      <a:xfrm>
                        <a:off x="1417" y="2024"/>
                        <a:ext cx="17" cy="17"/>
                      </a:xfrm>
                      <a:custGeom>
                        <a:avLst/>
                        <a:gdLst>
                          <a:gd name="T0" fmla="*/ 0 w 17"/>
                          <a:gd name="T1" fmla="*/ 9 h 17"/>
                          <a:gd name="T2" fmla="*/ 6 w 17"/>
                          <a:gd name="T3" fmla="*/ 16 h 17"/>
                          <a:gd name="T4" fmla="*/ 16 w 17"/>
                          <a:gd name="T5" fmla="*/ 6 h 17"/>
                          <a:gd name="T6" fmla="*/ 11 w 17"/>
                          <a:gd name="T7" fmla="*/ 0 h 17"/>
                          <a:gd name="T8" fmla="*/ 0 w 17"/>
                          <a:gd name="T9" fmla="*/ 9 h 17"/>
                        </a:gdLst>
                        <a:ahLst/>
                        <a:cxnLst>
                          <a:cxn ang="0">
                            <a:pos x="T0" y="T1"/>
                          </a:cxn>
                          <a:cxn ang="0">
                            <a:pos x="T2" y="T3"/>
                          </a:cxn>
                          <a:cxn ang="0">
                            <a:pos x="T4" y="T5"/>
                          </a:cxn>
                          <a:cxn ang="0">
                            <a:pos x="T6" y="T7"/>
                          </a:cxn>
                          <a:cxn ang="0">
                            <a:pos x="T8" y="T9"/>
                          </a:cxn>
                        </a:cxnLst>
                        <a:rect l="0" t="0" r="r" b="b"/>
                        <a:pathLst>
                          <a:path w="17" h="17">
                            <a:moveTo>
                              <a:pt x="0" y="9"/>
                            </a:moveTo>
                            <a:lnTo>
                              <a:pt x="6" y="16"/>
                            </a:lnTo>
                            <a:lnTo>
                              <a:pt x="16" y="6"/>
                            </a:lnTo>
                            <a:lnTo>
                              <a:pt x="11" y="0"/>
                            </a:lnTo>
                            <a:lnTo>
                              <a:pt x="0" y="9"/>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0" name="Freeform 236"/>
                      <p:cNvSpPr>
                        <a:spLocks/>
                      </p:cNvSpPr>
                      <p:nvPr/>
                    </p:nvSpPr>
                    <p:spPr bwMode="auto">
                      <a:xfrm>
                        <a:off x="1424" y="2022"/>
                        <a:ext cx="17" cy="17"/>
                      </a:xfrm>
                      <a:custGeom>
                        <a:avLst/>
                        <a:gdLst>
                          <a:gd name="T0" fmla="*/ 0 w 17"/>
                          <a:gd name="T1" fmla="*/ 5 h 17"/>
                          <a:gd name="T2" fmla="*/ 8 w 17"/>
                          <a:gd name="T3" fmla="*/ 16 h 17"/>
                          <a:gd name="T4" fmla="*/ 16 w 17"/>
                          <a:gd name="T5" fmla="*/ 10 h 17"/>
                          <a:gd name="T6" fmla="*/ 8 w 17"/>
                          <a:gd name="T7" fmla="*/ 0 h 17"/>
                          <a:gd name="T8" fmla="*/ 0 w 17"/>
                          <a:gd name="T9" fmla="*/ 5 h 17"/>
                        </a:gdLst>
                        <a:ahLst/>
                        <a:cxnLst>
                          <a:cxn ang="0">
                            <a:pos x="T0" y="T1"/>
                          </a:cxn>
                          <a:cxn ang="0">
                            <a:pos x="T2" y="T3"/>
                          </a:cxn>
                          <a:cxn ang="0">
                            <a:pos x="T4" y="T5"/>
                          </a:cxn>
                          <a:cxn ang="0">
                            <a:pos x="T6" y="T7"/>
                          </a:cxn>
                          <a:cxn ang="0">
                            <a:pos x="T8" y="T9"/>
                          </a:cxn>
                        </a:cxnLst>
                        <a:rect l="0" t="0" r="r" b="b"/>
                        <a:pathLst>
                          <a:path w="17" h="17">
                            <a:moveTo>
                              <a:pt x="0" y="5"/>
                            </a:moveTo>
                            <a:lnTo>
                              <a:pt x="8" y="16"/>
                            </a:lnTo>
                            <a:lnTo>
                              <a:pt x="16" y="10"/>
                            </a:lnTo>
                            <a:lnTo>
                              <a:pt x="8"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1" name="Freeform 237"/>
                      <p:cNvSpPr>
                        <a:spLocks/>
                      </p:cNvSpPr>
                      <p:nvPr/>
                    </p:nvSpPr>
                    <p:spPr bwMode="auto">
                      <a:xfrm>
                        <a:off x="1429" y="2025"/>
                        <a:ext cx="17" cy="17"/>
                      </a:xfrm>
                      <a:custGeom>
                        <a:avLst/>
                        <a:gdLst>
                          <a:gd name="T0" fmla="*/ 0 w 17"/>
                          <a:gd name="T1" fmla="*/ 8 h 17"/>
                          <a:gd name="T2" fmla="*/ 10 w 17"/>
                          <a:gd name="T3" fmla="*/ 16 h 17"/>
                          <a:gd name="T4" fmla="*/ 16 w 17"/>
                          <a:gd name="T5" fmla="*/ 12 h 17"/>
                          <a:gd name="T6" fmla="*/ 5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0" y="16"/>
                            </a:lnTo>
                            <a:lnTo>
                              <a:pt x="16" y="12"/>
                            </a:lnTo>
                            <a:lnTo>
                              <a:pt x="5"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2" name="Freeform 238"/>
                      <p:cNvSpPr>
                        <a:spLocks/>
                      </p:cNvSpPr>
                      <p:nvPr/>
                    </p:nvSpPr>
                    <p:spPr bwMode="auto">
                      <a:xfrm>
                        <a:off x="1394" y="2034"/>
                        <a:ext cx="17" cy="17"/>
                      </a:xfrm>
                      <a:custGeom>
                        <a:avLst/>
                        <a:gdLst>
                          <a:gd name="T0" fmla="*/ 0 w 17"/>
                          <a:gd name="T1" fmla="*/ 8 h 17"/>
                          <a:gd name="T2" fmla="*/ 6 w 17"/>
                          <a:gd name="T3" fmla="*/ 16 h 17"/>
                          <a:gd name="T4" fmla="*/ 16 w 17"/>
                          <a:gd name="T5" fmla="*/ 8 h 17"/>
                          <a:gd name="T6" fmla="*/ 10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10"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3" name="Freeform 239"/>
                      <p:cNvSpPr>
                        <a:spLocks/>
                      </p:cNvSpPr>
                      <p:nvPr/>
                    </p:nvSpPr>
                    <p:spPr bwMode="auto">
                      <a:xfrm>
                        <a:off x="1435" y="2029"/>
                        <a:ext cx="17" cy="17"/>
                      </a:xfrm>
                      <a:custGeom>
                        <a:avLst/>
                        <a:gdLst>
                          <a:gd name="T0" fmla="*/ 0 w 17"/>
                          <a:gd name="T1" fmla="*/ 8 h 17"/>
                          <a:gd name="T2" fmla="*/ 8 w 17"/>
                          <a:gd name="T3" fmla="*/ 16 h 17"/>
                          <a:gd name="T4" fmla="*/ 16 w 17"/>
                          <a:gd name="T5" fmla="*/ 8 h 17"/>
                          <a:gd name="T6" fmla="*/ 7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16"/>
                            </a:lnTo>
                            <a:lnTo>
                              <a:pt x="16" y="8"/>
                            </a:lnTo>
                            <a:lnTo>
                              <a:pt x="7"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624" name="Group 240"/>
                    <p:cNvGrpSpPr>
                      <a:grpSpLocks/>
                    </p:cNvGrpSpPr>
                    <p:nvPr/>
                  </p:nvGrpSpPr>
                  <p:grpSpPr bwMode="auto">
                    <a:xfrm>
                      <a:off x="1377" y="2022"/>
                      <a:ext cx="143" cy="72"/>
                      <a:chOff x="1377" y="2022"/>
                      <a:chExt cx="143" cy="72"/>
                    </a:xfrm>
                  </p:grpSpPr>
                  <p:sp>
                    <p:nvSpPr>
                      <p:cNvPr id="912625" name="Freeform 241"/>
                      <p:cNvSpPr>
                        <a:spLocks/>
                      </p:cNvSpPr>
                      <p:nvPr/>
                    </p:nvSpPr>
                    <p:spPr bwMode="auto">
                      <a:xfrm>
                        <a:off x="1409" y="2050"/>
                        <a:ext cx="36" cy="19"/>
                      </a:xfrm>
                      <a:custGeom>
                        <a:avLst/>
                        <a:gdLst>
                          <a:gd name="T0" fmla="*/ 6 w 36"/>
                          <a:gd name="T1" fmla="*/ 0 h 19"/>
                          <a:gd name="T2" fmla="*/ 35 w 36"/>
                          <a:gd name="T3" fmla="*/ 15 h 19"/>
                          <a:gd name="T4" fmla="*/ 29 w 36"/>
                          <a:gd name="T5" fmla="*/ 18 h 19"/>
                          <a:gd name="T6" fmla="*/ 0 w 36"/>
                          <a:gd name="T7" fmla="*/ 3 h 19"/>
                          <a:gd name="T8" fmla="*/ 6 w 36"/>
                          <a:gd name="T9" fmla="*/ 0 h 19"/>
                        </a:gdLst>
                        <a:ahLst/>
                        <a:cxnLst>
                          <a:cxn ang="0">
                            <a:pos x="T0" y="T1"/>
                          </a:cxn>
                          <a:cxn ang="0">
                            <a:pos x="T2" y="T3"/>
                          </a:cxn>
                          <a:cxn ang="0">
                            <a:pos x="T4" y="T5"/>
                          </a:cxn>
                          <a:cxn ang="0">
                            <a:pos x="T6" y="T7"/>
                          </a:cxn>
                          <a:cxn ang="0">
                            <a:pos x="T8" y="T9"/>
                          </a:cxn>
                        </a:cxnLst>
                        <a:rect l="0" t="0" r="r" b="b"/>
                        <a:pathLst>
                          <a:path w="36" h="19">
                            <a:moveTo>
                              <a:pt x="6" y="0"/>
                            </a:moveTo>
                            <a:lnTo>
                              <a:pt x="35" y="15"/>
                            </a:lnTo>
                            <a:lnTo>
                              <a:pt x="29" y="18"/>
                            </a:lnTo>
                            <a:lnTo>
                              <a:pt x="0" y="3"/>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6" name="Freeform 242"/>
                      <p:cNvSpPr>
                        <a:spLocks/>
                      </p:cNvSpPr>
                      <p:nvPr/>
                    </p:nvSpPr>
                    <p:spPr bwMode="auto">
                      <a:xfrm>
                        <a:off x="1439" y="2068"/>
                        <a:ext cx="17" cy="17"/>
                      </a:xfrm>
                      <a:custGeom>
                        <a:avLst/>
                        <a:gdLst>
                          <a:gd name="T0" fmla="*/ 5 w 17"/>
                          <a:gd name="T1" fmla="*/ 0 h 17"/>
                          <a:gd name="T2" fmla="*/ 16 w 17"/>
                          <a:gd name="T3" fmla="*/ 10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0"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7" name="Freeform 243"/>
                      <p:cNvSpPr>
                        <a:spLocks/>
                      </p:cNvSpPr>
                      <p:nvPr/>
                    </p:nvSpPr>
                    <p:spPr bwMode="auto">
                      <a:xfrm>
                        <a:off x="1445" y="2073"/>
                        <a:ext cx="18" cy="17"/>
                      </a:xfrm>
                      <a:custGeom>
                        <a:avLst/>
                        <a:gdLst>
                          <a:gd name="T0" fmla="*/ 10 w 18"/>
                          <a:gd name="T1" fmla="*/ 0 h 17"/>
                          <a:gd name="T2" fmla="*/ 17 w 18"/>
                          <a:gd name="T3" fmla="*/ 6 h 17"/>
                          <a:gd name="T4" fmla="*/ 11 w 18"/>
                          <a:gd name="T5" fmla="*/ 14 h 17"/>
                          <a:gd name="T6" fmla="*/ 10 w 18"/>
                          <a:gd name="T7" fmla="*/ 12 h 17"/>
                          <a:gd name="T8" fmla="*/ 6 w 18"/>
                          <a:gd name="T9" fmla="*/ 16 h 17"/>
                          <a:gd name="T10" fmla="*/ 0 w 18"/>
                          <a:gd name="T11" fmla="*/ 10 h 17"/>
                          <a:gd name="T12" fmla="*/ 10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0" y="0"/>
                            </a:moveTo>
                            <a:lnTo>
                              <a:pt x="17" y="6"/>
                            </a:lnTo>
                            <a:lnTo>
                              <a:pt x="11" y="14"/>
                            </a:lnTo>
                            <a:lnTo>
                              <a:pt x="10" y="12"/>
                            </a:lnTo>
                            <a:lnTo>
                              <a:pt x="6" y="16"/>
                            </a:lnTo>
                            <a:lnTo>
                              <a:pt x="0" y="1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8" name="Freeform 244"/>
                      <p:cNvSpPr>
                        <a:spLocks/>
                      </p:cNvSpPr>
                      <p:nvPr/>
                    </p:nvSpPr>
                    <p:spPr bwMode="auto">
                      <a:xfrm>
                        <a:off x="1458" y="2077"/>
                        <a:ext cx="17" cy="17"/>
                      </a:xfrm>
                      <a:custGeom>
                        <a:avLst/>
                        <a:gdLst>
                          <a:gd name="T0" fmla="*/ 5 w 17"/>
                          <a:gd name="T1" fmla="*/ 0 h 17"/>
                          <a:gd name="T2" fmla="*/ 16 w 17"/>
                          <a:gd name="T3" fmla="*/ 10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0"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29" name="Freeform 245"/>
                      <p:cNvSpPr>
                        <a:spLocks/>
                      </p:cNvSpPr>
                      <p:nvPr/>
                    </p:nvSpPr>
                    <p:spPr bwMode="auto">
                      <a:xfrm>
                        <a:off x="1400" y="2044"/>
                        <a:ext cx="17" cy="17"/>
                      </a:xfrm>
                      <a:custGeom>
                        <a:avLst/>
                        <a:gdLst>
                          <a:gd name="T0" fmla="*/ 6 w 17"/>
                          <a:gd name="T1" fmla="*/ 0 h 17"/>
                          <a:gd name="T2" fmla="*/ 16 w 17"/>
                          <a:gd name="T3" fmla="*/ 9 h 17"/>
                          <a:gd name="T4" fmla="*/ 8 w 17"/>
                          <a:gd name="T5" fmla="*/ 16 h 17"/>
                          <a:gd name="T6" fmla="*/ 0 w 17"/>
                          <a:gd name="T7" fmla="*/ 4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8" y="16"/>
                            </a:lnTo>
                            <a:lnTo>
                              <a:pt x="0" y="4"/>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0" name="Freeform 246"/>
                      <p:cNvSpPr>
                        <a:spLocks/>
                      </p:cNvSpPr>
                      <p:nvPr/>
                    </p:nvSpPr>
                    <p:spPr bwMode="auto">
                      <a:xfrm>
                        <a:off x="1389" y="2038"/>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1" name="Freeform 247"/>
                      <p:cNvSpPr>
                        <a:spLocks/>
                      </p:cNvSpPr>
                      <p:nvPr/>
                    </p:nvSpPr>
                    <p:spPr bwMode="auto">
                      <a:xfrm>
                        <a:off x="1380" y="2042"/>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2" name="Freeform 248"/>
                      <p:cNvSpPr>
                        <a:spLocks/>
                      </p:cNvSpPr>
                      <p:nvPr/>
                    </p:nvSpPr>
                    <p:spPr bwMode="auto">
                      <a:xfrm>
                        <a:off x="1389" y="2046"/>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3" name="Freeform 249"/>
                      <p:cNvSpPr>
                        <a:spLocks/>
                      </p:cNvSpPr>
                      <p:nvPr/>
                    </p:nvSpPr>
                    <p:spPr bwMode="auto">
                      <a:xfrm>
                        <a:off x="1377" y="2040"/>
                        <a:ext cx="17" cy="17"/>
                      </a:xfrm>
                      <a:custGeom>
                        <a:avLst/>
                        <a:gdLst>
                          <a:gd name="T0" fmla="*/ 11 w 17"/>
                          <a:gd name="T1" fmla="*/ 0 h 17"/>
                          <a:gd name="T2" fmla="*/ 16 w 17"/>
                          <a:gd name="T3" fmla="*/ 8 h 17"/>
                          <a:gd name="T4" fmla="*/ 6 w 17"/>
                          <a:gd name="T5" fmla="*/ 16 h 17"/>
                          <a:gd name="T6" fmla="*/ 0 w 17"/>
                          <a:gd name="T7" fmla="*/ 8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16" y="8"/>
                            </a:lnTo>
                            <a:lnTo>
                              <a:pt x="6" y="16"/>
                            </a:lnTo>
                            <a:lnTo>
                              <a:pt x="0" y="8"/>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4" name="Freeform 250"/>
                      <p:cNvSpPr>
                        <a:spLocks/>
                      </p:cNvSpPr>
                      <p:nvPr/>
                    </p:nvSpPr>
                    <p:spPr bwMode="auto">
                      <a:xfrm>
                        <a:off x="1465" y="2074"/>
                        <a:ext cx="18" cy="17"/>
                      </a:xfrm>
                      <a:custGeom>
                        <a:avLst/>
                        <a:gdLst>
                          <a:gd name="T0" fmla="*/ 6 w 18"/>
                          <a:gd name="T1" fmla="*/ 0 h 17"/>
                          <a:gd name="T2" fmla="*/ 17 w 18"/>
                          <a:gd name="T3" fmla="*/ 11 h 17"/>
                          <a:gd name="T4" fmla="*/ 11 w 18"/>
                          <a:gd name="T5" fmla="*/ 16 h 17"/>
                          <a:gd name="T6" fmla="*/ 0 w 18"/>
                          <a:gd name="T7" fmla="*/ 4 h 17"/>
                          <a:gd name="T8" fmla="*/ 6 w 18"/>
                          <a:gd name="T9" fmla="*/ 0 h 17"/>
                        </a:gdLst>
                        <a:ahLst/>
                        <a:cxnLst>
                          <a:cxn ang="0">
                            <a:pos x="T0" y="T1"/>
                          </a:cxn>
                          <a:cxn ang="0">
                            <a:pos x="T2" y="T3"/>
                          </a:cxn>
                          <a:cxn ang="0">
                            <a:pos x="T4" y="T5"/>
                          </a:cxn>
                          <a:cxn ang="0">
                            <a:pos x="T6" y="T7"/>
                          </a:cxn>
                          <a:cxn ang="0">
                            <a:pos x="T8" y="T9"/>
                          </a:cxn>
                        </a:cxnLst>
                        <a:rect l="0" t="0" r="r" b="b"/>
                        <a:pathLst>
                          <a:path w="18" h="17">
                            <a:moveTo>
                              <a:pt x="6" y="0"/>
                            </a:moveTo>
                            <a:lnTo>
                              <a:pt x="17" y="11"/>
                            </a:lnTo>
                            <a:lnTo>
                              <a:pt x="11" y="16"/>
                            </a:lnTo>
                            <a:lnTo>
                              <a:pt x="0" y="4"/>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5" name="Freeform 251"/>
                      <p:cNvSpPr>
                        <a:spLocks/>
                      </p:cNvSpPr>
                      <p:nvPr/>
                    </p:nvSpPr>
                    <p:spPr bwMode="auto">
                      <a:xfrm>
                        <a:off x="1473" y="2071"/>
                        <a:ext cx="17" cy="17"/>
                      </a:xfrm>
                      <a:custGeom>
                        <a:avLst/>
                        <a:gdLst>
                          <a:gd name="T0" fmla="*/ 5 w 17"/>
                          <a:gd name="T1" fmla="*/ 0 h 17"/>
                          <a:gd name="T2" fmla="*/ 16 w 17"/>
                          <a:gd name="T3" fmla="*/ 10 h 17"/>
                          <a:gd name="T4" fmla="*/ 11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1"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6" name="Freeform 252"/>
                      <p:cNvSpPr>
                        <a:spLocks/>
                      </p:cNvSpPr>
                      <p:nvPr/>
                    </p:nvSpPr>
                    <p:spPr bwMode="auto">
                      <a:xfrm>
                        <a:off x="1483" y="2066"/>
                        <a:ext cx="17" cy="17"/>
                      </a:xfrm>
                      <a:custGeom>
                        <a:avLst/>
                        <a:gdLst>
                          <a:gd name="T0" fmla="*/ 4 w 17"/>
                          <a:gd name="T1" fmla="*/ 0 h 17"/>
                          <a:gd name="T2" fmla="*/ 16 w 17"/>
                          <a:gd name="T3" fmla="*/ 12 h 17"/>
                          <a:gd name="T4" fmla="*/ 10 w 17"/>
                          <a:gd name="T5" fmla="*/ 16 h 17"/>
                          <a:gd name="T6" fmla="*/ 0 w 17"/>
                          <a:gd name="T7" fmla="*/ 6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12"/>
                            </a:lnTo>
                            <a:lnTo>
                              <a:pt x="10" y="16"/>
                            </a:lnTo>
                            <a:lnTo>
                              <a:pt x="0" y="6"/>
                            </a:lnTo>
                            <a:lnTo>
                              <a:pt x="4"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7" name="Freeform 253"/>
                      <p:cNvSpPr>
                        <a:spLocks/>
                      </p:cNvSpPr>
                      <p:nvPr/>
                    </p:nvSpPr>
                    <p:spPr bwMode="auto">
                      <a:xfrm>
                        <a:off x="1458" y="2071"/>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8" name="Freeform 254"/>
                      <p:cNvSpPr>
                        <a:spLocks/>
                      </p:cNvSpPr>
                      <p:nvPr/>
                    </p:nvSpPr>
                    <p:spPr bwMode="auto">
                      <a:xfrm>
                        <a:off x="1467" y="2068"/>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39" name="Freeform 255"/>
                      <p:cNvSpPr>
                        <a:spLocks/>
                      </p:cNvSpPr>
                      <p:nvPr/>
                    </p:nvSpPr>
                    <p:spPr bwMode="auto">
                      <a:xfrm>
                        <a:off x="1474" y="2063"/>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0" name="Freeform 256"/>
                      <p:cNvSpPr>
                        <a:spLocks/>
                      </p:cNvSpPr>
                      <p:nvPr/>
                    </p:nvSpPr>
                    <p:spPr bwMode="auto">
                      <a:xfrm>
                        <a:off x="1483" y="2059"/>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1" name="Freeform 257"/>
                      <p:cNvSpPr>
                        <a:spLocks/>
                      </p:cNvSpPr>
                      <p:nvPr/>
                    </p:nvSpPr>
                    <p:spPr bwMode="auto">
                      <a:xfrm>
                        <a:off x="1489" y="2056"/>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2" name="Freeform 258"/>
                      <p:cNvSpPr>
                        <a:spLocks/>
                      </p:cNvSpPr>
                      <p:nvPr/>
                    </p:nvSpPr>
                    <p:spPr bwMode="auto">
                      <a:xfrm>
                        <a:off x="1495" y="2059"/>
                        <a:ext cx="17" cy="17"/>
                      </a:xfrm>
                      <a:custGeom>
                        <a:avLst/>
                        <a:gdLst>
                          <a:gd name="T0" fmla="*/ 7 w 17"/>
                          <a:gd name="T1" fmla="*/ 0 h 17"/>
                          <a:gd name="T2" fmla="*/ 16 w 17"/>
                          <a:gd name="T3" fmla="*/ 8 h 17"/>
                          <a:gd name="T4" fmla="*/ 8 w 17"/>
                          <a:gd name="T5" fmla="*/ 16 h 17"/>
                          <a:gd name="T6" fmla="*/ 0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8"/>
                            </a:lnTo>
                            <a:lnTo>
                              <a:pt x="8" y="16"/>
                            </a:lnTo>
                            <a:lnTo>
                              <a:pt x="0"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3" name="Freeform 259"/>
                      <p:cNvSpPr>
                        <a:spLocks/>
                      </p:cNvSpPr>
                      <p:nvPr/>
                    </p:nvSpPr>
                    <p:spPr bwMode="auto">
                      <a:xfrm>
                        <a:off x="1489" y="2063"/>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4" name="Freeform 260"/>
                      <p:cNvSpPr>
                        <a:spLocks/>
                      </p:cNvSpPr>
                      <p:nvPr/>
                    </p:nvSpPr>
                    <p:spPr bwMode="auto">
                      <a:xfrm>
                        <a:off x="1503" y="2063"/>
                        <a:ext cx="17" cy="17"/>
                      </a:xfrm>
                      <a:custGeom>
                        <a:avLst/>
                        <a:gdLst>
                          <a:gd name="T0" fmla="*/ 6 w 17"/>
                          <a:gd name="T1" fmla="*/ 0 h 17"/>
                          <a:gd name="T2" fmla="*/ 16 w 17"/>
                          <a:gd name="T3" fmla="*/ 9 h 17"/>
                          <a:gd name="T4" fmla="*/ 9 w 17"/>
                          <a:gd name="T5" fmla="*/ 16 h 17"/>
                          <a:gd name="T6" fmla="*/ 0 w 17"/>
                          <a:gd name="T7" fmla="*/ 9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9"/>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5" name="Freeform 261"/>
                      <p:cNvSpPr>
                        <a:spLocks/>
                      </p:cNvSpPr>
                      <p:nvPr/>
                    </p:nvSpPr>
                    <p:spPr bwMode="auto">
                      <a:xfrm>
                        <a:off x="1493" y="2065"/>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6" name="Freeform 262"/>
                      <p:cNvSpPr>
                        <a:spLocks/>
                      </p:cNvSpPr>
                      <p:nvPr/>
                    </p:nvSpPr>
                    <p:spPr bwMode="auto">
                      <a:xfrm>
                        <a:off x="1459" y="2064"/>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7" name="Freeform 263"/>
                      <p:cNvSpPr>
                        <a:spLocks/>
                      </p:cNvSpPr>
                      <p:nvPr/>
                    </p:nvSpPr>
                    <p:spPr bwMode="auto">
                      <a:xfrm>
                        <a:off x="1469" y="2059"/>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8" name="Freeform 264"/>
                      <p:cNvSpPr>
                        <a:spLocks/>
                      </p:cNvSpPr>
                      <p:nvPr/>
                    </p:nvSpPr>
                    <p:spPr bwMode="auto">
                      <a:xfrm>
                        <a:off x="1476" y="2056"/>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49" name="Freeform 265"/>
                      <p:cNvSpPr>
                        <a:spLocks/>
                      </p:cNvSpPr>
                      <p:nvPr/>
                    </p:nvSpPr>
                    <p:spPr bwMode="auto">
                      <a:xfrm>
                        <a:off x="1484" y="2052"/>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0" name="Freeform 266"/>
                      <p:cNvSpPr>
                        <a:spLocks/>
                      </p:cNvSpPr>
                      <p:nvPr/>
                    </p:nvSpPr>
                    <p:spPr bwMode="auto">
                      <a:xfrm>
                        <a:off x="1451" y="2068"/>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1" name="Freeform 267"/>
                      <p:cNvSpPr>
                        <a:spLocks/>
                      </p:cNvSpPr>
                      <p:nvPr/>
                    </p:nvSpPr>
                    <p:spPr bwMode="auto">
                      <a:xfrm>
                        <a:off x="1446" y="2064"/>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2" name="Freeform 268"/>
                      <p:cNvSpPr>
                        <a:spLocks/>
                      </p:cNvSpPr>
                      <p:nvPr/>
                    </p:nvSpPr>
                    <p:spPr bwMode="auto">
                      <a:xfrm>
                        <a:off x="1453" y="2062"/>
                        <a:ext cx="17" cy="17"/>
                      </a:xfrm>
                      <a:custGeom>
                        <a:avLst/>
                        <a:gdLst>
                          <a:gd name="T0" fmla="*/ 8 w 17"/>
                          <a:gd name="T1" fmla="*/ 0 h 17"/>
                          <a:gd name="T2" fmla="*/ 16 w 17"/>
                          <a:gd name="T3" fmla="*/ 5 h 17"/>
                          <a:gd name="T4" fmla="*/ 7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7"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3" name="Freeform 269"/>
                      <p:cNvSpPr>
                        <a:spLocks/>
                      </p:cNvSpPr>
                      <p:nvPr/>
                    </p:nvSpPr>
                    <p:spPr bwMode="auto">
                      <a:xfrm>
                        <a:off x="1463" y="2056"/>
                        <a:ext cx="17" cy="17"/>
                      </a:xfrm>
                      <a:custGeom>
                        <a:avLst/>
                        <a:gdLst>
                          <a:gd name="T0" fmla="*/ 8 w 17"/>
                          <a:gd name="T1" fmla="*/ 0 h 17"/>
                          <a:gd name="T2" fmla="*/ 16 w 17"/>
                          <a:gd name="T3" fmla="*/ 6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4" name="Freeform 270"/>
                      <p:cNvSpPr>
                        <a:spLocks/>
                      </p:cNvSpPr>
                      <p:nvPr/>
                    </p:nvSpPr>
                    <p:spPr bwMode="auto">
                      <a:xfrm>
                        <a:off x="1470" y="205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5" name="Freeform 271"/>
                      <p:cNvSpPr>
                        <a:spLocks/>
                      </p:cNvSpPr>
                      <p:nvPr/>
                    </p:nvSpPr>
                    <p:spPr bwMode="auto">
                      <a:xfrm>
                        <a:off x="1476" y="2050"/>
                        <a:ext cx="17" cy="17"/>
                      </a:xfrm>
                      <a:custGeom>
                        <a:avLst/>
                        <a:gdLst>
                          <a:gd name="T0" fmla="*/ 8 w 17"/>
                          <a:gd name="T1" fmla="*/ 0 h 17"/>
                          <a:gd name="T2" fmla="*/ 16 w 17"/>
                          <a:gd name="T3" fmla="*/ 8 h 17"/>
                          <a:gd name="T4" fmla="*/ 9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9"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6" name="Freeform 272"/>
                      <p:cNvSpPr>
                        <a:spLocks/>
                      </p:cNvSpPr>
                      <p:nvPr/>
                    </p:nvSpPr>
                    <p:spPr bwMode="auto">
                      <a:xfrm>
                        <a:off x="1449" y="2056"/>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7" name="Freeform 273"/>
                      <p:cNvSpPr>
                        <a:spLocks/>
                      </p:cNvSpPr>
                      <p:nvPr/>
                    </p:nvSpPr>
                    <p:spPr bwMode="auto">
                      <a:xfrm>
                        <a:off x="1455" y="2052"/>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8" name="Freeform 274"/>
                      <p:cNvSpPr>
                        <a:spLocks/>
                      </p:cNvSpPr>
                      <p:nvPr/>
                    </p:nvSpPr>
                    <p:spPr bwMode="auto">
                      <a:xfrm>
                        <a:off x="1464" y="205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59" name="Freeform 275"/>
                      <p:cNvSpPr>
                        <a:spLocks/>
                      </p:cNvSpPr>
                      <p:nvPr/>
                    </p:nvSpPr>
                    <p:spPr bwMode="auto">
                      <a:xfrm>
                        <a:off x="1471" y="2046"/>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0" name="Freeform 276"/>
                      <p:cNvSpPr>
                        <a:spLocks/>
                      </p:cNvSpPr>
                      <p:nvPr/>
                    </p:nvSpPr>
                    <p:spPr bwMode="auto">
                      <a:xfrm>
                        <a:off x="1440" y="2062"/>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1" name="Freeform 277"/>
                      <p:cNvSpPr>
                        <a:spLocks/>
                      </p:cNvSpPr>
                      <p:nvPr/>
                    </p:nvSpPr>
                    <p:spPr bwMode="auto">
                      <a:xfrm>
                        <a:off x="1433" y="2056"/>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2" name="Freeform 278"/>
                      <p:cNvSpPr>
                        <a:spLocks/>
                      </p:cNvSpPr>
                      <p:nvPr/>
                    </p:nvSpPr>
                    <p:spPr bwMode="auto">
                      <a:xfrm>
                        <a:off x="1442" y="205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3" name="Freeform 279"/>
                      <p:cNvSpPr>
                        <a:spLocks/>
                      </p:cNvSpPr>
                      <p:nvPr/>
                    </p:nvSpPr>
                    <p:spPr bwMode="auto">
                      <a:xfrm>
                        <a:off x="1450" y="2050"/>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4" name="Freeform 280"/>
                      <p:cNvSpPr>
                        <a:spLocks/>
                      </p:cNvSpPr>
                      <p:nvPr/>
                    </p:nvSpPr>
                    <p:spPr bwMode="auto">
                      <a:xfrm>
                        <a:off x="1457" y="2044"/>
                        <a:ext cx="17" cy="17"/>
                      </a:xfrm>
                      <a:custGeom>
                        <a:avLst/>
                        <a:gdLst>
                          <a:gd name="T0" fmla="*/ 9 w 17"/>
                          <a:gd name="T1" fmla="*/ 0 h 17"/>
                          <a:gd name="T2" fmla="*/ 16 w 17"/>
                          <a:gd name="T3" fmla="*/ 8 h 17"/>
                          <a:gd name="T4" fmla="*/ 8 w 17"/>
                          <a:gd name="T5" fmla="*/ 16 h 17"/>
                          <a:gd name="T6" fmla="*/ 0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8"/>
                            </a:lnTo>
                            <a:lnTo>
                              <a:pt x="8" y="16"/>
                            </a:lnTo>
                            <a:lnTo>
                              <a:pt x="0"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5" name="Freeform 281"/>
                      <p:cNvSpPr>
                        <a:spLocks/>
                      </p:cNvSpPr>
                      <p:nvPr/>
                    </p:nvSpPr>
                    <p:spPr bwMode="auto">
                      <a:xfrm>
                        <a:off x="1465" y="2042"/>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6" name="Freeform 282"/>
                      <p:cNvSpPr>
                        <a:spLocks/>
                      </p:cNvSpPr>
                      <p:nvPr/>
                    </p:nvSpPr>
                    <p:spPr bwMode="auto">
                      <a:xfrm>
                        <a:off x="1435" y="2050"/>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7" name="Freeform 283"/>
                      <p:cNvSpPr>
                        <a:spLocks/>
                      </p:cNvSpPr>
                      <p:nvPr/>
                    </p:nvSpPr>
                    <p:spPr bwMode="auto">
                      <a:xfrm>
                        <a:off x="1444" y="2046"/>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8" name="Freeform 284"/>
                      <p:cNvSpPr>
                        <a:spLocks/>
                      </p:cNvSpPr>
                      <p:nvPr/>
                    </p:nvSpPr>
                    <p:spPr bwMode="auto">
                      <a:xfrm>
                        <a:off x="1451" y="204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69" name="Freeform 285"/>
                      <p:cNvSpPr>
                        <a:spLocks/>
                      </p:cNvSpPr>
                      <p:nvPr/>
                    </p:nvSpPr>
                    <p:spPr bwMode="auto">
                      <a:xfrm>
                        <a:off x="1458" y="2041"/>
                        <a:ext cx="17" cy="17"/>
                      </a:xfrm>
                      <a:custGeom>
                        <a:avLst/>
                        <a:gdLst>
                          <a:gd name="T0" fmla="*/ 7 w 17"/>
                          <a:gd name="T1" fmla="*/ 0 h 17"/>
                          <a:gd name="T2" fmla="*/ 16 w 17"/>
                          <a:gd name="T3" fmla="*/ 16 h 17"/>
                          <a:gd name="T4" fmla="*/ 8 w 17"/>
                          <a:gd name="T5" fmla="*/ 16 h 17"/>
                          <a:gd name="T6" fmla="*/ 0 w 17"/>
                          <a:gd name="T7" fmla="*/ 0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6"/>
                            </a:lnTo>
                            <a:lnTo>
                              <a:pt x="8" y="16"/>
                            </a:lnTo>
                            <a:lnTo>
                              <a:pt x="0" y="0"/>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0" name="Freeform 286"/>
                      <p:cNvSpPr>
                        <a:spLocks/>
                      </p:cNvSpPr>
                      <p:nvPr/>
                    </p:nvSpPr>
                    <p:spPr bwMode="auto">
                      <a:xfrm>
                        <a:off x="1428" y="2052"/>
                        <a:ext cx="17" cy="17"/>
                      </a:xfrm>
                      <a:custGeom>
                        <a:avLst/>
                        <a:gdLst>
                          <a:gd name="T0" fmla="*/ 8 w 17"/>
                          <a:gd name="T1" fmla="*/ 0 h 17"/>
                          <a:gd name="T2" fmla="*/ 16 w 17"/>
                          <a:gd name="T3" fmla="*/ 8 h 17"/>
                          <a:gd name="T4" fmla="*/ 6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6"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1" name="Freeform 287"/>
                      <p:cNvSpPr>
                        <a:spLocks/>
                      </p:cNvSpPr>
                      <p:nvPr/>
                    </p:nvSpPr>
                    <p:spPr bwMode="auto">
                      <a:xfrm>
                        <a:off x="1421" y="2050"/>
                        <a:ext cx="17" cy="17"/>
                      </a:xfrm>
                      <a:custGeom>
                        <a:avLst/>
                        <a:gdLst>
                          <a:gd name="T0" fmla="*/ 10 w 17"/>
                          <a:gd name="T1" fmla="*/ 0 h 17"/>
                          <a:gd name="T2" fmla="*/ 16 w 17"/>
                          <a:gd name="T3" fmla="*/ 10 h 17"/>
                          <a:gd name="T4" fmla="*/ 7 w 17"/>
                          <a:gd name="T5" fmla="*/ 16 h 17"/>
                          <a:gd name="T6" fmla="*/ 0 w 17"/>
                          <a:gd name="T7" fmla="*/ 10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10"/>
                            </a:lnTo>
                            <a:lnTo>
                              <a:pt x="7" y="16"/>
                            </a:lnTo>
                            <a:lnTo>
                              <a:pt x="0" y="1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2" name="Freeform 288"/>
                      <p:cNvSpPr>
                        <a:spLocks/>
                      </p:cNvSpPr>
                      <p:nvPr/>
                    </p:nvSpPr>
                    <p:spPr bwMode="auto">
                      <a:xfrm>
                        <a:off x="1431" y="2046"/>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3" name="Freeform 289"/>
                      <p:cNvSpPr>
                        <a:spLocks/>
                      </p:cNvSpPr>
                      <p:nvPr/>
                    </p:nvSpPr>
                    <p:spPr bwMode="auto">
                      <a:xfrm>
                        <a:off x="1437" y="2042"/>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4" name="Freeform 290"/>
                      <p:cNvSpPr>
                        <a:spLocks/>
                      </p:cNvSpPr>
                      <p:nvPr/>
                    </p:nvSpPr>
                    <p:spPr bwMode="auto">
                      <a:xfrm>
                        <a:off x="1445" y="204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5" name="Freeform 291"/>
                      <p:cNvSpPr>
                        <a:spLocks/>
                      </p:cNvSpPr>
                      <p:nvPr/>
                    </p:nvSpPr>
                    <p:spPr bwMode="auto">
                      <a:xfrm>
                        <a:off x="1453" y="2037"/>
                        <a:ext cx="17" cy="17"/>
                      </a:xfrm>
                      <a:custGeom>
                        <a:avLst/>
                        <a:gdLst>
                          <a:gd name="T0" fmla="*/ 7 w 17"/>
                          <a:gd name="T1" fmla="*/ 0 h 17"/>
                          <a:gd name="T2" fmla="*/ 16 w 17"/>
                          <a:gd name="T3" fmla="*/ 10 h 17"/>
                          <a:gd name="T4" fmla="*/ 8 w 17"/>
                          <a:gd name="T5" fmla="*/ 16 h 17"/>
                          <a:gd name="T6" fmla="*/ 0 w 17"/>
                          <a:gd name="T7" fmla="*/ 5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0"/>
                            </a:lnTo>
                            <a:lnTo>
                              <a:pt x="8" y="16"/>
                            </a:lnTo>
                            <a:lnTo>
                              <a:pt x="0" y="5"/>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6" name="Freeform 292"/>
                      <p:cNvSpPr>
                        <a:spLocks/>
                      </p:cNvSpPr>
                      <p:nvPr/>
                    </p:nvSpPr>
                    <p:spPr bwMode="auto">
                      <a:xfrm>
                        <a:off x="1424" y="2042"/>
                        <a:ext cx="17" cy="17"/>
                      </a:xfrm>
                      <a:custGeom>
                        <a:avLst/>
                        <a:gdLst>
                          <a:gd name="T0" fmla="*/ 10 w 17"/>
                          <a:gd name="T1" fmla="*/ 0 h 17"/>
                          <a:gd name="T2" fmla="*/ 16 w 17"/>
                          <a:gd name="T3" fmla="*/ 9 h 17"/>
                          <a:gd name="T4" fmla="*/ 7 w 17"/>
                          <a:gd name="T5" fmla="*/ 16 h 17"/>
                          <a:gd name="T6" fmla="*/ 0 w 17"/>
                          <a:gd name="T7" fmla="*/ 9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9"/>
                            </a:lnTo>
                            <a:lnTo>
                              <a:pt x="7" y="16"/>
                            </a:lnTo>
                            <a:lnTo>
                              <a:pt x="0" y="9"/>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7" name="Freeform 293"/>
                      <p:cNvSpPr>
                        <a:spLocks/>
                      </p:cNvSpPr>
                      <p:nvPr/>
                    </p:nvSpPr>
                    <p:spPr bwMode="auto">
                      <a:xfrm>
                        <a:off x="1432" y="2040"/>
                        <a:ext cx="17" cy="17"/>
                      </a:xfrm>
                      <a:custGeom>
                        <a:avLst/>
                        <a:gdLst>
                          <a:gd name="T0" fmla="*/ 10 w 17"/>
                          <a:gd name="T1" fmla="*/ 0 h 17"/>
                          <a:gd name="T2" fmla="*/ 16 w 17"/>
                          <a:gd name="T3" fmla="*/ 8 h 17"/>
                          <a:gd name="T4" fmla="*/ 6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6" y="16"/>
                            </a:lnTo>
                            <a:lnTo>
                              <a:pt x="0" y="8"/>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8" name="Freeform 294"/>
                      <p:cNvSpPr>
                        <a:spLocks/>
                      </p:cNvSpPr>
                      <p:nvPr/>
                    </p:nvSpPr>
                    <p:spPr bwMode="auto">
                      <a:xfrm>
                        <a:off x="1440" y="2036"/>
                        <a:ext cx="17" cy="17"/>
                      </a:xfrm>
                      <a:custGeom>
                        <a:avLst/>
                        <a:gdLst>
                          <a:gd name="T0" fmla="*/ 10 w 17"/>
                          <a:gd name="T1" fmla="*/ 0 h 17"/>
                          <a:gd name="T2" fmla="*/ 16 w 17"/>
                          <a:gd name="T3" fmla="*/ 8 h 17"/>
                          <a:gd name="T4" fmla="*/ 7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7" y="16"/>
                            </a:lnTo>
                            <a:lnTo>
                              <a:pt x="0" y="8"/>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79" name="Freeform 295"/>
                      <p:cNvSpPr>
                        <a:spLocks/>
                      </p:cNvSpPr>
                      <p:nvPr/>
                    </p:nvSpPr>
                    <p:spPr bwMode="auto">
                      <a:xfrm>
                        <a:off x="1446" y="2034"/>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0" name="Freeform 296"/>
                      <p:cNvSpPr>
                        <a:spLocks/>
                      </p:cNvSpPr>
                      <p:nvPr/>
                    </p:nvSpPr>
                    <p:spPr bwMode="auto">
                      <a:xfrm>
                        <a:off x="1417" y="2047"/>
                        <a:ext cx="17" cy="17"/>
                      </a:xfrm>
                      <a:custGeom>
                        <a:avLst/>
                        <a:gdLst>
                          <a:gd name="T0" fmla="*/ 9 w 17"/>
                          <a:gd name="T1" fmla="*/ 0 h 17"/>
                          <a:gd name="T2" fmla="*/ 16 w 17"/>
                          <a:gd name="T3" fmla="*/ 10 h 17"/>
                          <a:gd name="T4" fmla="*/ 6 w 17"/>
                          <a:gd name="T5" fmla="*/ 16 h 17"/>
                          <a:gd name="T6" fmla="*/ 0 w 17"/>
                          <a:gd name="T7" fmla="*/ 1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10"/>
                            </a:lnTo>
                            <a:lnTo>
                              <a:pt x="6" y="16"/>
                            </a:lnTo>
                            <a:lnTo>
                              <a:pt x="0" y="10"/>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1" name="Freeform 297"/>
                      <p:cNvSpPr>
                        <a:spLocks/>
                      </p:cNvSpPr>
                      <p:nvPr/>
                    </p:nvSpPr>
                    <p:spPr bwMode="auto">
                      <a:xfrm>
                        <a:off x="1418" y="204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2" name="Freeform 298"/>
                      <p:cNvSpPr>
                        <a:spLocks/>
                      </p:cNvSpPr>
                      <p:nvPr/>
                    </p:nvSpPr>
                    <p:spPr bwMode="auto">
                      <a:xfrm>
                        <a:off x="1426" y="2034"/>
                        <a:ext cx="17" cy="17"/>
                      </a:xfrm>
                      <a:custGeom>
                        <a:avLst/>
                        <a:gdLst>
                          <a:gd name="T0" fmla="*/ 8 w 17"/>
                          <a:gd name="T1" fmla="*/ 0 h 17"/>
                          <a:gd name="T2" fmla="*/ 16 w 17"/>
                          <a:gd name="T3" fmla="*/ 9 h 17"/>
                          <a:gd name="T4" fmla="*/ 7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3" name="Freeform 299"/>
                      <p:cNvSpPr>
                        <a:spLocks/>
                      </p:cNvSpPr>
                      <p:nvPr/>
                    </p:nvSpPr>
                    <p:spPr bwMode="auto">
                      <a:xfrm>
                        <a:off x="1432" y="2032"/>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4" name="Freeform 300"/>
                      <p:cNvSpPr>
                        <a:spLocks/>
                      </p:cNvSpPr>
                      <p:nvPr/>
                    </p:nvSpPr>
                    <p:spPr bwMode="auto">
                      <a:xfrm>
                        <a:off x="1442" y="2031"/>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5" name="Freeform 301"/>
                      <p:cNvSpPr>
                        <a:spLocks/>
                      </p:cNvSpPr>
                      <p:nvPr/>
                    </p:nvSpPr>
                    <p:spPr bwMode="auto">
                      <a:xfrm>
                        <a:off x="1409" y="2042"/>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6" name="Freeform 302"/>
                      <p:cNvSpPr>
                        <a:spLocks/>
                      </p:cNvSpPr>
                      <p:nvPr/>
                    </p:nvSpPr>
                    <p:spPr bwMode="auto">
                      <a:xfrm>
                        <a:off x="1398" y="2034"/>
                        <a:ext cx="17" cy="17"/>
                      </a:xfrm>
                      <a:custGeom>
                        <a:avLst/>
                        <a:gdLst>
                          <a:gd name="T0" fmla="*/ 6 w 17"/>
                          <a:gd name="T1" fmla="*/ 0 h 17"/>
                          <a:gd name="T2" fmla="*/ 16 w 17"/>
                          <a:gd name="T3" fmla="*/ 12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2"/>
                            </a:lnTo>
                            <a:lnTo>
                              <a:pt x="9" y="16"/>
                            </a:lnTo>
                            <a:lnTo>
                              <a:pt x="0" y="6"/>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7" name="Freeform 303"/>
                      <p:cNvSpPr>
                        <a:spLocks/>
                      </p:cNvSpPr>
                      <p:nvPr/>
                    </p:nvSpPr>
                    <p:spPr bwMode="auto">
                      <a:xfrm>
                        <a:off x="1400" y="2028"/>
                        <a:ext cx="22" cy="17"/>
                      </a:xfrm>
                      <a:custGeom>
                        <a:avLst/>
                        <a:gdLst>
                          <a:gd name="T0" fmla="*/ 0 w 22"/>
                          <a:gd name="T1" fmla="*/ 5 h 17"/>
                          <a:gd name="T2" fmla="*/ 15 w 22"/>
                          <a:gd name="T3" fmla="*/ 16 h 17"/>
                          <a:gd name="T4" fmla="*/ 21 w 22"/>
                          <a:gd name="T5" fmla="*/ 13 h 17"/>
                          <a:gd name="T6" fmla="*/ 11 w 22"/>
                          <a:gd name="T7" fmla="*/ 5 h 17"/>
                          <a:gd name="T8" fmla="*/ 18 w 22"/>
                          <a:gd name="T9" fmla="*/ 2 h 17"/>
                          <a:gd name="T10" fmla="*/ 14 w 22"/>
                          <a:gd name="T11" fmla="*/ 0 h 17"/>
                          <a:gd name="T12" fmla="*/ 0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0" y="5"/>
                            </a:moveTo>
                            <a:lnTo>
                              <a:pt x="15" y="16"/>
                            </a:lnTo>
                            <a:lnTo>
                              <a:pt x="21" y="13"/>
                            </a:lnTo>
                            <a:lnTo>
                              <a:pt x="11" y="5"/>
                            </a:lnTo>
                            <a:lnTo>
                              <a:pt x="18" y="2"/>
                            </a:lnTo>
                            <a:lnTo>
                              <a:pt x="14" y="0"/>
                            </a:lnTo>
                            <a:lnTo>
                              <a:pt x="0" y="5"/>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8" name="Freeform 304"/>
                      <p:cNvSpPr>
                        <a:spLocks/>
                      </p:cNvSpPr>
                      <p:nvPr/>
                    </p:nvSpPr>
                    <p:spPr bwMode="auto">
                      <a:xfrm>
                        <a:off x="1414" y="2029"/>
                        <a:ext cx="17" cy="17"/>
                      </a:xfrm>
                      <a:custGeom>
                        <a:avLst/>
                        <a:gdLst>
                          <a:gd name="T0" fmla="*/ 0 w 17"/>
                          <a:gd name="T1" fmla="*/ 4 h 17"/>
                          <a:gd name="T2" fmla="*/ 10 w 17"/>
                          <a:gd name="T3" fmla="*/ 16 h 17"/>
                          <a:gd name="T4" fmla="*/ 16 w 17"/>
                          <a:gd name="T5" fmla="*/ 11 h 17"/>
                          <a:gd name="T6" fmla="*/ 6 w 17"/>
                          <a:gd name="T7" fmla="*/ 0 h 17"/>
                          <a:gd name="T8" fmla="*/ 0 w 17"/>
                          <a:gd name="T9" fmla="*/ 4 h 17"/>
                        </a:gdLst>
                        <a:ahLst/>
                        <a:cxnLst>
                          <a:cxn ang="0">
                            <a:pos x="T0" y="T1"/>
                          </a:cxn>
                          <a:cxn ang="0">
                            <a:pos x="T2" y="T3"/>
                          </a:cxn>
                          <a:cxn ang="0">
                            <a:pos x="T4" y="T5"/>
                          </a:cxn>
                          <a:cxn ang="0">
                            <a:pos x="T6" y="T7"/>
                          </a:cxn>
                          <a:cxn ang="0">
                            <a:pos x="T8" y="T9"/>
                          </a:cxn>
                        </a:cxnLst>
                        <a:rect l="0" t="0" r="r" b="b"/>
                        <a:pathLst>
                          <a:path w="17" h="17">
                            <a:moveTo>
                              <a:pt x="0" y="4"/>
                            </a:moveTo>
                            <a:lnTo>
                              <a:pt x="10" y="16"/>
                            </a:lnTo>
                            <a:lnTo>
                              <a:pt x="16" y="11"/>
                            </a:lnTo>
                            <a:lnTo>
                              <a:pt x="6" y="0"/>
                            </a:lnTo>
                            <a:lnTo>
                              <a:pt x="0"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89" name="Freeform 305"/>
                      <p:cNvSpPr>
                        <a:spLocks/>
                      </p:cNvSpPr>
                      <p:nvPr/>
                    </p:nvSpPr>
                    <p:spPr bwMode="auto">
                      <a:xfrm>
                        <a:off x="1428" y="2029"/>
                        <a:ext cx="17" cy="17"/>
                      </a:xfrm>
                      <a:custGeom>
                        <a:avLst/>
                        <a:gdLst>
                          <a:gd name="T0" fmla="*/ 0 w 17"/>
                          <a:gd name="T1" fmla="*/ 9 h 17"/>
                          <a:gd name="T2" fmla="*/ 6 w 17"/>
                          <a:gd name="T3" fmla="*/ 16 h 17"/>
                          <a:gd name="T4" fmla="*/ 16 w 17"/>
                          <a:gd name="T5" fmla="*/ 6 h 17"/>
                          <a:gd name="T6" fmla="*/ 9 w 17"/>
                          <a:gd name="T7" fmla="*/ 0 h 17"/>
                          <a:gd name="T8" fmla="*/ 0 w 17"/>
                          <a:gd name="T9" fmla="*/ 9 h 17"/>
                        </a:gdLst>
                        <a:ahLst/>
                        <a:cxnLst>
                          <a:cxn ang="0">
                            <a:pos x="T0" y="T1"/>
                          </a:cxn>
                          <a:cxn ang="0">
                            <a:pos x="T2" y="T3"/>
                          </a:cxn>
                          <a:cxn ang="0">
                            <a:pos x="T4" y="T5"/>
                          </a:cxn>
                          <a:cxn ang="0">
                            <a:pos x="T6" y="T7"/>
                          </a:cxn>
                          <a:cxn ang="0">
                            <a:pos x="T8" y="T9"/>
                          </a:cxn>
                        </a:cxnLst>
                        <a:rect l="0" t="0" r="r" b="b"/>
                        <a:pathLst>
                          <a:path w="17" h="17">
                            <a:moveTo>
                              <a:pt x="0" y="9"/>
                            </a:moveTo>
                            <a:lnTo>
                              <a:pt x="6" y="16"/>
                            </a:lnTo>
                            <a:lnTo>
                              <a:pt x="16" y="6"/>
                            </a:lnTo>
                            <a:lnTo>
                              <a:pt x="9" y="0"/>
                            </a:lnTo>
                            <a:lnTo>
                              <a:pt x="0" y="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0" name="Freeform 306"/>
                      <p:cNvSpPr>
                        <a:spLocks/>
                      </p:cNvSpPr>
                      <p:nvPr/>
                    </p:nvSpPr>
                    <p:spPr bwMode="auto">
                      <a:xfrm>
                        <a:off x="1421" y="2028"/>
                        <a:ext cx="17" cy="17"/>
                      </a:xfrm>
                      <a:custGeom>
                        <a:avLst/>
                        <a:gdLst>
                          <a:gd name="T0" fmla="*/ 0 w 17"/>
                          <a:gd name="T1" fmla="*/ 10 h 17"/>
                          <a:gd name="T2" fmla="*/ 7 w 17"/>
                          <a:gd name="T3" fmla="*/ 16 h 17"/>
                          <a:gd name="T4" fmla="*/ 16 w 17"/>
                          <a:gd name="T5" fmla="*/ 10 h 17"/>
                          <a:gd name="T6" fmla="*/ 8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7" y="16"/>
                            </a:lnTo>
                            <a:lnTo>
                              <a:pt x="16" y="10"/>
                            </a:lnTo>
                            <a:lnTo>
                              <a:pt x="8" y="0"/>
                            </a:lnTo>
                            <a:lnTo>
                              <a:pt x="0" y="1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1" name="Freeform 307"/>
                      <p:cNvSpPr>
                        <a:spLocks/>
                      </p:cNvSpPr>
                      <p:nvPr/>
                    </p:nvSpPr>
                    <p:spPr bwMode="auto">
                      <a:xfrm>
                        <a:off x="1417" y="2022"/>
                        <a:ext cx="17" cy="17"/>
                      </a:xfrm>
                      <a:custGeom>
                        <a:avLst/>
                        <a:gdLst>
                          <a:gd name="T0" fmla="*/ 0 w 17"/>
                          <a:gd name="T1" fmla="*/ 8 h 17"/>
                          <a:gd name="T2" fmla="*/ 6 w 17"/>
                          <a:gd name="T3" fmla="*/ 16 h 17"/>
                          <a:gd name="T4" fmla="*/ 16 w 17"/>
                          <a:gd name="T5" fmla="*/ 8 h 17"/>
                          <a:gd name="T6" fmla="*/ 9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9"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2" name="Freeform 308"/>
                      <p:cNvSpPr>
                        <a:spLocks/>
                      </p:cNvSpPr>
                      <p:nvPr/>
                    </p:nvSpPr>
                    <p:spPr bwMode="auto">
                      <a:xfrm>
                        <a:off x="1426" y="2022"/>
                        <a:ext cx="17" cy="1"/>
                      </a:xfrm>
                      <a:custGeom>
                        <a:avLst/>
                        <a:gdLst>
                          <a:gd name="T0" fmla="*/ 0 w 17"/>
                          <a:gd name="T1" fmla="*/ 0 h 1"/>
                          <a:gd name="T2" fmla="*/ 8 w 17"/>
                          <a:gd name="T3" fmla="*/ 0 h 1"/>
                          <a:gd name="T4" fmla="*/ 16 w 17"/>
                          <a:gd name="T5" fmla="*/ 0 h 1"/>
                          <a:gd name="T6" fmla="*/ 8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8" y="0"/>
                            </a:lnTo>
                            <a:lnTo>
                              <a:pt x="16" y="0"/>
                            </a:lnTo>
                            <a:lnTo>
                              <a:pt x="8" y="0"/>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3" name="Freeform 309"/>
                      <p:cNvSpPr>
                        <a:spLocks/>
                      </p:cNvSpPr>
                      <p:nvPr/>
                    </p:nvSpPr>
                    <p:spPr bwMode="auto">
                      <a:xfrm>
                        <a:off x="1429" y="2024"/>
                        <a:ext cx="17" cy="17"/>
                      </a:xfrm>
                      <a:custGeom>
                        <a:avLst/>
                        <a:gdLst>
                          <a:gd name="T0" fmla="*/ 0 w 17"/>
                          <a:gd name="T1" fmla="*/ 4 h 17"/>
                          <a:gd name="T2" fmla="*/ 10 w 17"/>
                          <a:gd name="T3" fmla="*/ 16 h 17"/>
                          <a:gd name="T4" fmla="*/ 16 w 17"/>
                          <a:gd name="T5" fmla="*/ 12 h 17"/>
                          <a:gd name="T6" fmla="*/ 5 w 17"/>
                          <a:gd name="T7" fmla="*/ 0 h 17"/>
                          <a:gd name="T8" fmla="*/ 0 w 17"/>
                          <a:gd name="T9" fmla="*/ 4 h 17"/>
                        </a:gdLst>
                        <a:ahLst/>
                        <a:cxnLst>
                          <a:cxn ang="0">
                            <a:pos x="T0" y="T1"/>
                          </a:cxn>
                          <a:cxn ang="0">
                            <a:pos x="T2" y="T3"/>
                          </a:cxn>
                          <a:cxn ang="0">
                            <a:pos x="T4" y="T5"/>
                          </a:cxn>
                          <a:cxn ang="0">
                            <a:pos x="T6" y="T7"/>
                          </a:cxn>
                          <a:cxn ang="0">
                            <a:pos x="T8" y="T9"/>
                          </a:cxn>
                        </a:cxnLst>
                        <a:rect l="0" t="0" r="r" b="b"/>
                        <a:pathLst>
                          <a:path w="17" h="17">
                            <a:moveTo>
                              <a:pt x="0" y="4"/>
                            </a:moveTo>
                            <a:lnTo>
                              <a:pt x="10" y="16"/>
                            </a:lnTo>
                            <a:lnTo>
                              <a:pt x="16" y="12"/>
                            </a:lnTo>
                            <a:lnTo>
                              <a:pt x="5" y="0"/>
                            </a:lnTo>
                            <a:lnTo>
                              <a:pt x="0"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4" name="Freeform 310"/>
                      <p:cNvSpPr>
                        <a:spLocks/>
                      </p:cNvSpPr>
                      <p:nvPr/>
                    </p:nvSpPr>
                    <p:spPr bwMode="auto">
                      <a:xfrm>
                        <a:off x="1394" y="2032"/>
                        <a:ext cx="17" cy="17"/>
                      </a:xfrm>
                      <a:custGeom>
                        <a:avLst/>
                        <a:gdLst>
                          <a:gd name="T0" fmla="*/ 0 w 17"/>
                          <a:gd name="T1" fmla="*/ 8 h 17"/>
                          <a:gd name="T2" fmla="*/ 6 w 17"/>
                          <a:gd name="T3" fmla="*/ 16 h 17"/>
                          <a:gd name="T4" fmla="*/ 16 w 17"/>
                          <a:gd name="T5" fmla="*/ 8 h 17"/>
                          <a:gd name="T6" fmla="*/ 10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10"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5" name="Freeform 311"/>
                      <p:cNvSpPr>
                        <a:spLocks/>
                      </p:cNvSpPr>
                      <p:nvPr/>
                    </p:nvSpPr>
                    <p:spPr bwMode="auto">
                      <a:xfrm>
                        <a:off x="1435" y="2028"/>
                        <a:ext cx="17" cy="17"/>
                      </a:xfrm>
                      <a:custGeom>
                        <a:avLst/>
                        <a:gdLst>
                          <a:gd name="T0" fmla="*/ 0 w 17"/>
                          <a:gd name="T1" fmla="*/ 8 h 17"/>
                          <a:gd name="T2" fmla="*/ 8 w 17"/>
                          <a:gd name="T3" fmla="*/ 16 h 17"/>
                          <a:gd name="T4" fmla="*/ 16 w 17"/>
                          <a:gd name="T5" fmla="*/ 8 h 17"/>
                          <a:gd name="T6" fmla="*/ 7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16"/>
                            </a:lnTo>
                            <a:lnTo>
                              <a:pt x="16" y="8"/>
                            </a:lnTo>
                            <a:lnTo>
                              <a:pt x="7"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696" name="Group 312"/>
                  <p:cNvGrpSpPr>
                    <a:grpSpLocks/>
                  </p:cNvGrpSpPr>
                  <p:nvPr/>
                </p:nvGrpSpPr>
                <p:grpSpPr bwMode="auto">
                  <a:xfrm>
                    <a:off x="1342" y="2050"/>
                    <a:ext cx="163" cy="62"/>
                    <a:chOff x="1342" y="2050"/>
                    <a:chExt cx="163" cy="62"/>
                  </a:xfrm>
                </p:grpSpPr>
                <p:sp>
                  <p:nvSpPr>
                    <p:cNvPr id="912697" name="Freeform 313"/>
                    <p:cNvSpPr>
                      <a:spLocks/>
                    </p:cNvSpPr>
                    <p:nvPr/>
                  </p:nvSpPr>
                  <p:spPr bwMode="auto">
                    <a:xfrm>
                      <a:off x="1432" y="2077"/>
                      <a:ext cx="73" cy="35"/>
                    </a:xfrm>
                    <a:custGeom>
                      <a:avLst/>
                      <a:gdLst>
                        <a:gd name="T0" fmla="*/ 72 w 73"/>
                        <a:gd name="T1" fmla="*/ 0 h 35"/>
                        <a:gd name="T2" fmla="*/ 2 w 73"/>
                        <a:gd name="T3" fmla="*/ 27 h 35"/>
                        <a:gd name="T4" fmla="*/ 0 w 73"/>
                        <a:gd name="T5" fmla="*/ 29 h 35"/>
                        <a:gd name="T6" fmla="*/ 0 w 73"/>
                        <a:gd name="T7" fmla="*/ 30 h 35"/>
                        <a:gd name="T8" fmla="*/ 0 w 73"/>
                        <a:gd name="T9" fmla="*/ 32 h 35"/>
                        <a:gd name="T10" fmla="*/ 1 w 73"/>
                        <a:gd name="T11" fmla="*/ 33 h 35"/>
                        <a:gd name="T12" fmla="*/ 3 w 73"/>
                        <a:gd name="T13" fmla="*/ 34 h 35"/>
                        <a:gd name="T14" fmla="*/ 70 w 73"/>
                        <a:gd name="T15" fmla="*/ 7 h 35"/>
                        <a:gd name="T16" fmla="*/ 72 w 73"/>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5">
                          <a:moveTo>
                            <a:pt x="72" y="0"/>
                          </a:moveTo>
                          <a:lnTo>
                            <a:pt x="2" y="27"/>
                          </a:lnTo>
                          <a:lnTo>
                            <a:pt x="0" y="29"/>
                          </a:lnTo>
                          <a:lnTo>
                            <a:pt x="0" y="30"/>
                          </a:lnTo>
                          <a:lnTo>
                            <a:pt x="0" y="32"/>
                          </a:lnTo>
                          <a:lnTo>
                            <a:pt x="1" y="33"/>
                          </a:lnTo>
                          <a:lnTo>
                            <a:pt x="3" y="34"/>
                          </a:lnTo>
                          <a:lnTo>
                            <a:pt x="70" y="7"/>
                          </a:lnTo>
                          <a:lnTo>
                            <a:pt x="72"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8" name="Freeform 314"/>
                    <p:cNvSpPr>
                      <a:spLocks/>
                    </p:cNvSpPr>
                    <p:nvPr/>
                  </p:nvSpPr>
                  <p:spPr bwMode="auto">
                    <a:xfrm>
                      <a:off x="1343" y="2050"/>
                      <a:ext cx="96" cy="56"/>
                    </a:xfrm>
                    <a:custGeom>
                      <a:avLst/>
                      <a:gdLst>
                        <a:gd name="T0" fmla="*/ 95 w 96"/>
                        <a:gd name="T1" fmla="*/ 53 h 56"/>
                        <a:gd name="T2" fmla="*/ 92 w 96"/>
                        <a:gd name="T3" fmla="*/ 54 h 56"/>
                        <a:gd name="T4" fmla="*/ 90 w 96"/>
                        <a:gd name="T5" fmla="*/ 55 h 56"/>
                        <a:gd name="T6" fmla="*/ 0 w 96"/>
                        <a:gd name="T7" fmla="*/ 0 h 56"/>
                        <a:gd name="T8" fmla="*/ 2 w 96"/>
                        <a:gd name="T9" fmla="*/ 0 h 56"/>
                        <a:gd name="T10" fmla="*/ 4 w 96"/>
                        <a:gd name="T11" fmla="*/ 0 h 56"/>
                        <a:gd name="T12" fmla="*/ 6 w 96"/>
                        <a:gd name="T13" fmla="*/ 0 h 56"/>
                        <a:gd name="T14" fmla="*/ 9 w 96"/>
                        <a:gd name="T15" fmla="*/ 0 h 56"/>
                        <a:gd name="T16" fmla="*/ 95 w 96"/>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6">
                          <a:moveTo>
                            <a:pt x="95" y="53"/>
                          </a:moveTo>
                          <a:lnTo>
                            <a:pt x="92" y="54"/>
                          </a:lnTo>
                          <a:lnTo>
                            <a:pt x="90" y="55"/>
                          </a:lnTo>
                          <a:lnTo>
                            <a:pt x="0" y="0"/>
                          </a:lnTo>
                          <a:lnTo>
                            <a:pt x="2" y="0"/>
                          </a:lnTo>
                          <a:lnTo>
                            <a:pt x="4" y="0"/>
                          </a:lnTo>
                          <a:lnTo>
                            <a:pt x="6" y="0"/>
                          </a:lnTo>
                          <a:lnTo>
                            <a:pt x="9" y="0"/>
                          </a:lnTo>
                          <a:lnTo>
                            <a:pt x="95" y="5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699" name="Freeform 315"/>
                    <p:cNvSpPr>
                      <a:spLocks/>
                    </p:cNvSpPr>
                    <p:nvPr/>
                  </p:nvSpPr>
                  <p:spPr bwMode="auto">
                    <a:xfrm>
                      <a:off x="1342" y="2050"/>
                      <a:ext cx="92" cy="62"/>
                    </a:xfrm>
                    <a:custGeom>
                      <a:avLst/>
                      <a:gdLst>
                        <a:gd name="T0" fmla="*/ 1 w 92"/>
                        <a:gd name="T1" fmla="*/ 0 h 62"/>
                        <a:gd name="T2" fmla="*/ 90 w 92"/>
                        <a:gd name="T3" fmla="*/ 56 h 62"/>
                        <a:gd name="T4" fmla="*/ 90 w 92"/>
                        <a:gd name="T5" fmla="*/ 59 h 62"/>
                        <a:gd name="T6" fmla="*/ 91 w 92"/>
                        <a:gd name="T7" fmla="*/ 61 h 62"/>
                        <a:gd name="T8" fmla="*/ 0 w 92"/>
                        <a:gd name="T9" fmla="*/ 3 h 62"/>
                        <a:gd name="T10" fmla="*/ 0 w 92"/>
                        <a:gd name="T11" fmla="*/ 1 h 62"/>
                        <a:gd name="T12" fmla="*/ 1 w 92"/>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92" h="62">
                          <a:moveTo>
                            <a:pt x="1" y="0"/>
                          </a:moveTo>
                          <a:lnTo>
                            <a:pt x="90" y="56"/>
                          </a:lnTo>
                          <a:lnTo>
                            <a:pt x="90" y="59"/>
                          </a:lnTo>
                          <a:lnTo>
                            <a:pt x="91" y="61"/>
                          </a:lnTo>
                          <a:lnTo>
                            <a:pt x="0" y="3"/>
                          </a:lnTo>
                          <a:lnTo>
                            <a:pt x="0" y="1"/>
                          </a:lnTo>
                          <a:lnTo>
                            <a:pt x="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700" name="Group 316"/>
                <p:cNvGrpSpPr>
                  <a:grpSpLocks/>
                </p:cNvGrpSpPr>
                <p:nvPr/>
              </p:nvGrpSpPr>
              <p:grpSpPr bwMode="auto">
                <a:xfrm>
                  <a:off x="1439" y="1928"/>
                  <a:ext cx="124" cy="118"/>
                  <a:chOff x="1439" y="1928"/>
                  <a:chExt cx="124" cy="118"/>
                </a:xfrm>
              </p:grpSpPr>
              <p:sp>
                <p:nvSpPr>
                  <p:cNvPr id="912701" name="Freeform 317"/>
                  <p:cNvSpPr>
                    <a:spLocks/>
                  </p:cNvSpPr>
                  <p:nvPr/>
                </p:nvSpPr>
                <p:spPr bwMode="auto">
                  <a:xfrm>
                    <a:off x="1528" y="1970"/>
                    <a:ext cx="35" cy="72"/>
                  </a:xfrm>
                  <a:custGeom>
                    <a:avLst/>
                    <a:gdLst>
                      <a:gd name="T0" fmla="*/ 32 w 35"/>
                      <a:gd name="T1" fmla="*/ 0 h 72"/>
                      <a:gd name="T2" fmla="*/ 34 w 35"/>
                      <a:gd name="T3" fmla="*/ 5 h 72"/>
                      <a:gd name="T4" fmla="*/ 2 w 35"/>
                      <a:gd name="T5" fmla="*/ 71 h 72"/>
                      <a:gd name="T6" fmla="*/ 0 w 35"/>
                      <a:gd name="T7" fmla="*/ 66 h 72"/>
                      <a:gd name="T8" fmla="*/ 32 w 35"/>
                      <a:gd name="T9" fmla="*/ 0 h 72"/>
                    </a:gdLst>
                    <a:ahLst/>
                    <a:cxnLst>
                      <a:cxn ang="0">
                        <a:pos x="T0" y="T1"/>
                      </a:cxn>
                      <a:cxn ang="0">
                        <a:pos x="T2" y="T3"/>
                      </a:cxn>
                      <a:cxn ang="0">
                        <a:pos x="T4" y="T5"/>
                      </a:cxn>
                      <a:cxn ang="0">
                        <a:pos x="T6" y="T7"/>
                      </a:cxn>
                      <a:cxn ang="0">
                        <a:pos x="T8" y="T9"/>
                      </a:cxn>
                    </a:cxnLst>
                    <a:rect l="0" t="0" r="r" b="b"/>
                    <a:pathLst>
                      <a:path w="35" h="72">
                        <a:moveTo>
                          <a:pt x="32" y="0"/>
                        </a:moveTo>
                        <a:lnTo>
                          <a:pt x="34" y="5"/>
                        </a:lnTo>
                        <a:lnTo>
                          <a:pt x="2" y="71"/>
                        </a:lnTo>
                        <a:lnTo>
                          <a:pt x="0" y="66"/>
                        </a:lnTo>
                        <a:lnTo>
                          <a:pt x="32"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2" name="Freeform 318"/>
                  <p:cNvSpPr>
                    <a:spLocks/>
                  </p:cNvSpPr>
                  <p:nvPr/>
                </p:nvSpPr>
                <p:spPr bwMode="auto">
                  <a:xfrm>
                    <a:off x="1439" y="1928"/>
                    <a:ext cx="124" cy="110"/>
                  </a:xfrm>
                  <a:custGeom>
                    <a:avLst/>
                    <a:gdLst>
                      <a:gd name="T0" fmla="*/ 34 w 124"/>
                      <a:gd name="T1" fmla="*/ 0 h 110"/>
                      <a:gd name="T2" fmla="*/ 123 w 124"/>
                      <a:gd name="T3" fmla="*/ 43 h 110"/>
                      <a:gd name="T4" fmla="*/ 89 w 124"/>
                      <a:gd name="T5" fmla="*/ 109 h 110"/>
                      <a:gd name="T6" fmla="*/ 0 w 124"/>
                      <a:gd name="T7" fmla="*/ 65 h 110"/>
                      <a:gd name="T8" fmla="*/ 34 w 124"/>
                      <a:gd name="T9" fmla="*/ 0 h 110"/>
                    </a:gdLst>
                    <a:ahLst/>
                    <a:cxnLst>
                      <a:cxn ang="0">
                        <a:pos x="T0" y="T1"/>
                      </a:cxn>
                      <a:cxn ang="0">
                        <a:pos x="T2" y="T3"/>
                      </a:cxn>
                      <a:cxn ang="0">
                        <a:pos x="T4" y="T5"/>
                      </a:cxn>
                      <a:cxn ang="0">
                        <a:pos x="T6" y="T7"/>
                      </a:cxn>
                      <a:cxn ang="0">
                        <a:pos x="T8" y="T9"/>
                      </a:cxn>
                    </a:cxnLst>
                    <a:rect l="0" t="0" r="r" b="b"/>
                    <a:pathLst>
                      <a:path w="124" h="110">
                        <a:moveTo>
                          <a:pt x="34" y="0"/>
                        </a:moveTo>
                        <a:lnTo>
                          <a:pt x="123" y="43"/>
                        </a:lnTo>
                        <a:lnTo>
                          <a:pt x="89" y="109"/>
                        </a:lnTo>
                        <a:lnTo>
                          <a:pt x="0" y="65"/>
                        </a:lnTo>
                        <a:lnTo>
                          <a:pt x="34"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3" name="Freeform 319"/>
                  <p:cNvSpPr>
                    <a:spLocks/>
                  </p:cNvSpPr>
                  <p:nvPr/>
                </p:nvSpPr>
                <p:spPr bwMode="auto">
                  <a:xfrm>
                    <a:off x="1446" y="1934"/>
                    <a:ext cx="111" cy="96"/>
                  </a:xfrm>
                  <a:custGeom>
                    <a:avLst/>
                    <a:gdLst>
                      <a:gd name="T0" fmla="*/ 110 w 111"/>
                      <a:gd name="T1" fmla="*/ 40 h 96"/>
                      <a:gd name="T2" fmla="*/ 82 w 111"/>
                      <a:gd name="T3" fmla="*/ 95 h 96"/>
                      <a:gd name="T4" fmla="*/ 0 w 111"/>
                      <a:gd name="T5" fmla="*/ 55 h 96"/>
                      <a:gd name="T6" fmla="*/ 28 w 111"/>
                      <a:gd name="T7" fmla="*/ 0 h 96"/>
                      <a:gd name="T8" fmla="*/ 110 w 111"/>
                      <a:gd name="T9" fmla="*/ 40 h 96"/>
                    </a:gdLst>
                    <a:ahLst/>
                    <a:cxnLst>
                      <a:cxn ang="0">
                        <a:pos x="T0" y="T1"/>
                      </a:cxn>
                      <a:cxn ang="0">
                        <a:pos x="T2" y="T3"/>
                      </a:cxn>
                      <a:cxn ang="0">
                        <a:pos x="T4" y="T5"/>
                      </a:cxn>
                      <a:cxn ang="0">
                        <a:pos x="T6" y="T7"/>
                      </a:cxn>
                      <a:cxn ang="0">
                        <a:pos x="T8" y="T9"/>
                      </a:cxn>
                    </a:cxnLst>
                    <a:rect l="0" t="0" r="r" b="b"/>
                    <a:pathLst>
                      <a:path w="111" h="96">
                        <a:moveTo>
                          <a:pt x="110" y="40"/>
                        </a:moveTo>
                        <a:lnTo>
                          <a:pt x="82" y="95"/>
                        </a:lnTo>
                        <a:lnTo>
                          <a:pt x="0" y="55"/>
                        </a:lnTo>
                        <a:lnTo>
                          <a:pt x="28" y="0"/>
                        </a:lnTo>
                        <a:lnTo>
                          <a:pt x="110" y="4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4" name="Freeform 320"/>
                  <p:cNvSpPr>
                    <a:spLocks/>
                  </p:cNvSpPr>
                  <p:nvPr/>
                </p:nvSpPr>
                <p:spPr bwMode="auto">
                  <a:xfrm>
                    <a:off x="1451" y="1940"/>
                    <a:ext cx="102" cy="86"/>
                  </a:xfrm>
                  <a:custGeom>
                    <a:avLst/>
                    <a:gdLst>
                      <a:gd name="T0" fmla="*/ 101 w 102"/>
                      <a:gd name="T1" fmla="*/ 36 h 86"/>
                      <a:gd name="T2" fmla="*/ 76 w 102"/>
                      <a:gd name="T3" fmla="*/ 85 h 86"/>
                      <a:gd name="T4" fmla="*/ 0 w 102"/>
                      <a:gd name="T5" fmla="*/ 49 h 86"/>
                      <a:gd name="T6" fmla="*/ 25 w 102"/>
                      <a:gd name="T7" fmla="*/ 0 h 86"/>
                      <a:gd name="T8" fmla="*/ 101 w 102"/>
                      <a:gd name="T9" fmla="*/ 36 h 86"/>
                    </a:gdLst>
                    <a:ahLst/>
                    <a:cxnLst>
                      <a:cxn ang="0">
                        <a:pos x="T0" y="T1"/>
                      </a:cxn>
                      <a:cxn ang="0">
                        <a:pos x="T2" y="T3"/>
                      </a:cxn>
                      <a:cxn ang="0">
                        <a:pos x="T4" y="T5"/>
                      </a:cxn>
                      <a:cxn ang="0">
                        <a:pos x="T6" y="T7"/>
                      </a:cxn>
                      <a:cxn ang="0">
                        <a:pos x="T8" y="T9"/>
                      </a:cxn>
                    </a:cxnLst>
                    <a:rect l="0" t="0" r="r" b="b"/>
                    <a:pathLst>
                      <a:path w="102" h="86">
                        <a:moveTo>
                          <a:pt x="101" y="36"/>
                        </a:moveTo>
                        <a:lnTo>
                          <a:pt x="76" y="85"/>
                        </a:lnTo>
                        <a:lnTo>
                          <a:pt x="0" y="49"/>
                        </a:lnTo>
                        <a:lnTo>
                          <a:pt x="25" y="0"/>
                        </a:lnTo>
                        <a:lnTo>
                          <a:pt x="101" y="3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5" name="Freeform 321"/>
                  <p:cNvSpPr>
                    <a:spLocks/>
                  </p:cNvSpPr>
                  <p:nvPr/>
                </p:nvSpPr>
                <p:spPr bwMode="auto">
                  <a:xfrm>
                    <a:off x="1520" y="2029"/>
                    <a:ext cx="17" cy="17"/>
                  </a:xfrm>
                  <a:custGeom>
                    <a:avLst/>
                    <a:gdLst>
                      <a:gd name="T0" fmla="*/ 4 w 17"/>
                      <a:gd name="T1" fmla="*/ 0 h 17"/>
                      <a:gd name="T2" fmla="*/ 16 w 17"/>
                      <a:gd name="T3" fmla="*/ 6 h 17"/>
                      <a:gd name="T4" fmla="*/ 11 w 17"/>
                      <a:gd name="T5" fmla="*/ 16 h 17"/>
                      <a:gd name="T6" fmla="*/ 0 w 17"/>
                      <a:gd name="T7" fmla="*/ 9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6"/>
                        </a:lnTo>
                        <a:lnTo>
                          <a:pt x="11" y="16"/>
                        </a:lnTo>
                        <a:lnTo>
                          <a:pt x="0" y="9"/>
                        </a:lnTo>
                        <a:lnTo>
                          <a:pt x="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6" name="Freeform 322"/>
                  <p:cNvSpPr>
                    <a:spLocks/>
                  </p:cNvSpPr>
                  <p:nvPr/>
                </p:nvSpPr>
                <p:spPr bwMode="auto">
                  <a:xfrm>
                    <a:off x="1440" y="1994"/>
                    <a:ext cx="91" cy="48"/>
                  </a:xfrm>
                  <a:custGeom>
                    <a:avLst/>
                    <a:gdLst>
                      <a:gd name="T0" fmla="*/ 90 w 91"/>
                      <a:gd name="T1" fmla="*/ 47 h 48"/>
                      <a:gd name="T2" fmla="*/ 3 w 91"/>
                      <a:gd name="T3" fmla="*/ 5 h 48"/>
                      <a:gd name="T4" fmla="*/ 0 w 91"/>
                      <a:gd name="T5" fmla="*/ 0 h 48"/>
                      <a:gd name="T6" fmla="*/ 88 w 91"/>
                      <a:gd name="T7" fmla="*/ 42 h 48"/>
                      <a:gd name="T8" fmla="*/ 90 w 91"/>
                      <a:gd name="T9" fmla="*/ 47 h 48"/>
                    </a:gdLst>
                    <a:ahLst/>
                    <a:cxnLst>
                      <a:cxn ang="0">
                        <a:pos x="T0" y="T1"/>
                      </a:cxn>
                      <a:cxn ang="0">
                        <a:pos x="T2" y="T3"/>
                      </a:cxn>
                      <a:cxn ang="0">
                        <a:pos x="T4" y="T5"/>
                      </a:cxn>
                      <a:cxn ang="0">
                        <a:pos x="T6" y="T7"/>
                      </a:cxn>
                      <a:cxn ang="0">
                        <a:pos x="T8" y="T9"/>
                      </a:cxn>
                    </a:cxnLst>
                    <a:rect l="0" t="0" r="r" b="b"/>
                    <a:pathLst>
                      <a:path w="91" h="48">
                        <a:moveTo>
                          <a:pt x="90" y="47"/>
                        </a:moveTo>
                        <a:lnTo>
                          <a:pt x="3" y="5"/>
                        </a:lnTo>
                        <a:lnTo>
                          <a:pt x="0" y="0"/>
                        </a:lnTo>
                        <a:lnTo>
                          <a:pt x="88" y="42"/>
                        </a:lnTo>
                        <a:lnTo>
                          <a:pt x="90" y="47"/>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7" name="Freeform 323"/>
                  <p:cNvSpPr>
                    <a:spLocks/>
                  </p:cNvSpPr>
                  <p:nvPr/>
                </p:nvSpPr>
                <p:spPr bwMode="auto">
                  <a:xfrm>
                    <a:off x="1461" y="2005"/>
                    <a:ext cx="39" cy="28"/>
                  </a:xfrm>
                  <a:custGeom>
                    <a:avLst/>
                    <a:gdLst>
                      <a:gd name="T0" fmla="*/ 0 w 39"/>
                      <a:gd name="T1" fmla="*/ 13 h 28"/>
                      <a:gd name="T2" fmla="*/ 10 w 39"/>
                      <a:gd name="T3" fmla="*/ 0 h 28"/>
                      <a:gd name="T4" fmla="*/ 38 w 39"/>
                      <a:gd name="T5" fmla="*/ 13 h 28"/>
                      <a:gd name="T6" fmla="*/ 28 w 39"/>
                      <a:gd name="T7" fmla="*/ 27 h 28"/>
                      <a:gd name="T8" fmla="*/ 0 w 39"/>
                      <a:gd name="T9" fmla="*/ 13 h 28"/>
                    </a:gdLst>
                    <a:ahLst/>
                    <a:cxnLst>
                      <a:cxn ang="0">
                        <a:pos x="T0" y="T1"/>
                      </a:cxn>
                      <a:cxn ang="0">
                        <a:pos x="T2" y="T3"/>
                      </a:cxn>
                      <a:cxn ang="0">
                        <a:pos x="T4" y="T5"/>
                      </a:cxn>
                      <a:cxn ang="0">
                        <a:pos x="T6" y="T7"/>
                      </a:cxn>
                      <a:cxn ang="0">
                        <a:pos x="T8" y="T9"/>
                      </a:cxn>
                    </a:cxnLst>
                    <a:rect l="0" t="0" r="r" b="b"/>
                    <a:pathLst>
                      <a:path w="39" h="28">
                        <a:moveTo>
                          <a:pt x="0" y="13"/>
                        </a:moveTo>
                        <a:lnTo>
                          <a:pt x="10" y="0"/>
                        </a:lnTo>
                        <a:lnTo>
                          <a:pt x="38" y="13"/>
                        </a:lnTo>
                        <a:lnTo>
                          <a:pt x="28" y="27"/>
                        </a:lnTo>
                        <a:lnTo>
                          <a:pt x="0" y="1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912708" name="Freeform 324"/>
              <p:cNvSpPr>
                <a:spLocks/>
              </p:cNvSpPr>
              <p:nvPr/>
            </p:nvSpPr>
            <p:spPr bwMode="auto">
              <a:xfrm>
                <a:off x="1113" y="2071"/>
                <a:ext cx="401" cy="126"/>
              </a:xfrm>
              <a:custGeom>
                <a:avLst/>
                <a:gdLst>
                  <a:gd name="T0" fmla="*/ 400 w 401"/>
                  <a:gd name="T1" fmla="*/ 96 h 126"/>
                  <a:gd name="T2" fmla="*/ 0 w 401"/>
                  <a:gd name="T3" fmla="*/ 0 h 126"/>
                  <a:gd name="T4" fmla="*/ 0 w 401"/>
                  <a:gd name="T5" fmla="*/ 29 h 126"/>
                  <a:gd name="T6" fmla="*/ 400 w 401"/>
                  <a:gd name="T7" fmla="*/ 125 h 126"/>
                  <a:gd name="T8" fmla="*/ 400 w 401"/>
                  <a:gd name="T9" fmla="*/ 96 h 126"/>
                </a:gdLst>
                <a:ahLst/>
                <a:cxnLst>
                  <a:cxn ang="0">
                    <a:pos x="T0" y="T1"/>
                  </a:cxn>
                  <a:cxn ang="0">
                    <a:pos x="T2" y="T3"/>
                  </a:cxn>
                  <a:cxn ang="0">
                    <a:pos x="T4" y="T5"/>
                  </a:cxn>
                  <a:cxn ang="0">
                    <a:pos x="T6" y="T7"/>
                  </a:cxn>
                  <a:cxn ang="0">
                    <a:pos x="T8" y="T9"/>
                  </a:cxn>
                </a:cxnLst>
                <a:rect l="0" t="0" r="r" b="b"/>
                <a:pathLst>
                  <a:path w="401" h="126">
                    <a:moveTo>
                      <a:pt x="400" y="96"/>
                    </a:moveTo>
                    <a:lnTo>
                      <a:pt x="0" y="0"/>
                    </a:lnTo>
                    <a:lnTo>
                      <a:pt x="0" y="29"/>
                    </a:lnTo>
                    <a:lnTo>
                      <a:pt x="400" y="125"/>
                    </a:lnTo>
                    <a:lnTo>
                      <a:pt x="400" y="96"/>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09" name="Freeform 325"/>
              <p:cNvSpPr>
                <a:spLocks/>
              </p:cNvSpPr>
              <p:nvPr/>
            </p:nvSpPr>
            <p:spPr bwMode="auto">
              <a:xfrm>
                <a:off x="1036" y="2071"/>
                <a:ext cx="51" cy="68"/>
              </a:xfrm>
              <a:custGeom>
                <a:avLst/>
                <a:gdLst>
                  <a:gd name="T0" fmla="*/ 0 w 51"/>
                  <a:gd name="T1" fmla="*/ 34 h 68"/>
                  <a:gd name="T2" fmla="*/ 50 w 51"/>
                  <a:gd name="T3" fmla="*/ 0 h 68"/>
                  <a:gd name="T4" fmla="*/ 50 w 51"/>
                  <a:gd name="T5" fmla="*/ 33 h 68"/>
                  <a:gd name="T6" fmla="*/ 0 w 51"/>
                  <a:gd name="T7" fmla="*/ 67 h 68"/>
                  <a:gd name="T8" fmla="*/ 0 w 51"/>
                  <a:gd name="T9" fmla="*/ 34 h 68"/>
                </a:gdLst>
                <a:ahLst/>
                <a:cxnLst>
                  <a:cxn ang="0">
                    <a:pos x="T0" y="T1"/>
                  </a:cxn>
                  <a:cxn ang="0">
                    <a:pos x="T2" y="T3"/>
                  </a:cxn>
                  <a:cxn ang="0">
                    <a:pos x="T4" y="T5"/>
                  </a:cxn>
                  <a:cxn ang="0">
                    <a:pos x="T6" y="T7"/>
                  </a:cxn>
                  <a:cxn ang="0">
                    <a:pos x="T8" y="T9"/>
                  </a:cxn>
                </a:cxnLst>
                <a:rect l="0" t="0" r="r" b="b"/>
                <a:pathLst>
                  <a:path w="51" h="68">
                    <a:moveTo>
                      <a:pt x="0" y="34"/>
                    </a:moveTo>
                    <a:lnTo>
                      <a:pt x="50" y="0"/>
                    </a:lnTo>
                    <a:lnTo>
                      <a:pt x="50" y="33"/>
                    </a:lnTo>
                    <a:lnTo>
                      <a:pt x="0" y="67"/>
                    </a:lnTo>
                    <a:lnTo>
                      <a:pt x="0" y="34"/>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0" name="Freeform 326"/>
              <p:cNvSpPr>
                <a:spLocks/>
              </p:cNvSpPr>
              <p:nvPr/>
            </p:nvSpPr>
            <p:spPr bwMode="auto">
              <a:xfrm>
                <a:off x="1514" y="2063"/>
                <a:ext cx="150" cy="134"/>
              </a:xfrm>
              <a:custGeom>
                <a:avLst/>
                <a:gdLst>
                  <a:gd name="T0" fmla="*/ 0 w 150"/>
                  <a:gd name="T1" fmla="*/ 133 h 134"/>
                  <a:gd name="T2" fmla="*/ 0 w 150"/>
                  <a:gd name="T3" fmla="*/ 102 h 134"/>
                  <a:gd name="T4" fmla="*/ 149 w 150"/>
                  <a:gd name="T5" fmla="*/ 0 h 134"/>
                  <a:gd name="T6" fmla="*/ 149 w 150"/>
                  <a:gd name="T7" fmla="*/ 31 h 134"/>
                  <a:gd name="T8" fmla="*/ 0 w 150"/>
                  <a:gd name="T9" fmla="*/ 133 h 134"/>
                </a:gdLst>
                <a:ahLst/>
                <a:cxnLst>
                  <a:cxn ang="0">
                    <a:pos x="T0" y="T1"/>
                  </a:cxn>
                  <a:cxn ang="0">
                    <a:pos x="T2" y="T3"/>
                  </a:cxn>
                  <a:cxn ang="0">
                    <a:pos x="T4" y="T5"/>
                  </a:cxn>
                  <a:cxn ang="0">
                    <a:pos x="T6" y="T7"/>
                  </a:cxn>
                  <a:cxn ang="0">
                    <a:pos x="T8" y="T9"/>
                  </a:cxn>
                </a:cxnLst>
                <a:rect l="0" t="0" r="r" b="b"/>
                <a:pathLst>
                  <a:path w="150" h="134">
                    <a:moveTo>
                      <a:pt x="0" y="133"/>
                    </a:moveTo>
                    <a:lnTo>
                      <a:pt x="0" y="102"/>
                    </a:lnTo>
                    <a:lnTo>
                      <a:pt x="149" y="0"/>
                    </a:lnTo>
                    <a:lnTo>
                      <a:pt x="149" y="31"/>
                    </a:lnTo>
                    <a:lnTo>
                      <a:pt x="0" y="13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1" name="Freeform 327"/>
              <p:cNvSpPr>
                <a:spLocks/>
              </p:cNvSpPr>
              <p:nvPr/>
            </p:nvSpPr>
            <p:spPr bwMode="auto">
              <a:xfrm>
                <a:off x="1274" y="2138"/>
                <a:ext cx="240" cy="165"/>
              </a:xfrm>
              <a:custGeom>
                <a:avLst/>
                <a:gdLst>
                  <a:gd name="T0" fmla="*/ 0 w 240"/>
                  <a:gd name="T1" fmla="*/ 0 h 165"/>
                  <a:gd name="T2" fmla="*/ 239 w 240"/>
                  <a:gd name="T3" fmla="*/ 56 h 165"/>
                  <a:gd name="T4" fmla="*/ 239 w 240"/>
                  <a:gd name="T5" fmla="*/ 164 h 165"/>
                  <a:gd name="T6" fmla="*/ 0 w 240"/>
                  <a:gd name="T7" fmla="*/ 109 h 165"/>
                  <a:gd name="T8" fmla="*/ 0 w 240"/>
                  <a:gd name="T9" fmla="*/ 0 h 165"/>
                </a:gdLst>
                <a:ahLst/>
                <a:cxnLst>
                  <a:cxn ang="0">
                    <a:pos x="T0" y="T1"/>
                  </a:cxn>
                  <a:cxn ang="0">
                    <a:pos x="T2" y="T3"/>
                  </a:cxn>
                  <a:cxn ang="0">
                    <a:pos x="T4" y="T5"/>
                  </a:cxn>
                  <a:cxn ang="0">
                    <a:pos x="T6" y="T7"/>
                  </a:cxn>
                  <a:cxn ang="0">
                    <a:pos x="T8" y="T9"/>
                  </a:cxn>
                </a:cxnLst>
                <a:rect l="0" t="0" r="r" b="b"/>
                <a:pathLst>
                  <a:path w="240" h="165">
                    <a:moveTo>
                      <a:pt x="0" y="0"/>
                    </a:moveTo>
                    <a:lnTo>
                      <a:pt x="239" y="56"/>
                    </a:lnTo>
                    <a:lnTo>
                      <a:pt x="239" y="164"/>
                    </a:lnTo>
                    <a:lnTo>
                      <a:pt x="0" y="109"/>
                    </a:lnTo>
                    <a:lnTo>
                      <a:pt x="0"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2" name="Freeform 328"/>
              <p:cNvSpPr>
                <a:spLocks/>
              </p:cNvSpPr>
              <p:nvPr/>
            </p:nvSpPr>
            <p:spPr bwMode="auto">
              <a:xfrm>
                <a:off x="1033" y="2102"/>
                <a:ext cx="53" cy="120"/>
              </a:xfrm>
              <a:custGeom>
                <a:avLst/>
                <a:gdLst>
                  <a:gd name="T0" fmla="*/ 52 w 53"/>
                  <a:gd name="T1" fmla="*/ 0 h 120"/>
                  <a:gd name="T2" fmla="*/ 52 w 53"/>
                  <a:gd name="T3" fmla="*/ 85 h 120"/>
                  <a:gd name="T4" fmla="*/ 0 w 53"/>
                  <a:gd name="T5" fmla="*/ 119 h 120"/>
                  <a:gd name="T6" fmla="*/ 0 w 53"/>
                  <a:gd name="T7" fmla="*/ 35 h 120"/>
                  <a:gd name="T8" fmla="*/ 52 w 53"/>
                  <a:gd name="T9" fmla="*/ 0 h 120"/>
                </a:gdLst>
                <a:ahLst/>
                <a:cxnLst>
                  <a:cxn ang="0">
                    <a:pos x="T0" y="T1"/>
                  </a:cxn>
                  <a:cxn ang="0">
                    <a:pos x="T2" y="T3"/>
                  </a:cxn>
                  <a:cxn ang="0">
                    <a:pos x="T4" y="T5"/>
                  </a:cxn>
                  <a:cxn ang="0">
                    <a:pos x="T6" y="T7"/>
                  </a:cxn>
                  <a:cxn ang="0">
                    <a:pos x="T8" y="T9"/>
                  </a:cxn>
                </a:cxnLst>
                <a:rect l="0" t="0" r="r" b="b"/>
                <a:pathLst>
                  <a:path w="53" h="120">
                    <a:moveTo>
                      <a:pt x="52" y="0"/>
                    </a:moveTo>
                    <a:lnTo>
                      <a:pt x="52" y="85"/>
                    </a:lnTo>
                    <a:lnTo>
                      <a:pt x="0" y="119"/>
                    </a:lnTo>
                    <a:lnTo>
                      <a:pt x="0" y="35"/>
                    </a:lnTo>
                    <a:lnTo>
                      <a:pt x="52"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3" name="Freeform 329"/>
              <p:cNvSpPr>
                <a:spLocks/>
              </p:cNvSpPr>
              <p:nvPr/>
            </p:nvSpPr>
            <p:spPr bwMode="auto">
              <a:xfrm>
                <a:off x="886" y="2071"/>
                <a:ext cx="151" cy="67"/>
              </a:xfrm>
              <a:custGeom>
                <a:avLst/>
                <a:gdLst>
                  <a:gd name="T0" fmla="*/ 0 w 151"/>
                  <a:gd name="T1" fmla="*/ 0 h 67"/>
                  <a:gd name="T2" fmla="*/ 150 w 151"/>
                  <a:gd name="T3" fmla="*/ 33 h 67"/>
                  <a:gd name="T4" fmla="*/ 150 w 151"/>
                  <a:gd name="T5" fmla="*/ 66 h 67"/>
                  <a:gd name="T6" fmla="*/ 0 w 151"/>
                  <a:gd name="T7" fmla="*/ 31 h 67"/>
                  <a:gd name="T8" fmla="*/ 0 w 151"/>
                  <a:gd name="T9" fmla="*/ 0 h 67"/>
                </a:gdLst>
                <a:ahLst/>
                <a:cxnLst>
                  <a:cxn ang="0">
                    <a:pos x="T0" y="T1"/>
                  </a:cxn>
                  <a:cxn ang="0">
                    <a:pos x="T2" y="T3"/>
                  </a:cxn>
                  <a:cxn ang="0">
                    <a:pos x="T4" y="T5"/>
                  </a:cxn>
                  <a:cxn ang="0">
                    <a:pos x="T6" y="T7"/>
                  </a:cxn>
                  <a:cxn ang="0">
                    <a:pos x="T8" y="T9"/>
                  </a:cxn>
                </a:cxnLst>
                <a:rect l="0" t="0" r="r" b="b"/>
                <a:pathLst>
                  <a:path w="151" h="67">
                    <a:moveTo>
                      <a:pt x="0" y="0"/>
                    </a:moveTo>
                    <a:lnTo>
                      <a:pt x="150" y="33"/>
                    </a:lnTo>
                    <a:lnTo>
                      <a:pt x="150" y="66"/>
                    </a:lnTo>
                    <a:lnTo>
                      <a:pt x="0" y="31"/>
                    </a:lnTo>
                    <a:lnTo>
                      <a:pt x="0" y="0"/>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4" name="Freeform 330"/>
              <p:cNvSpPr>
                <a:spLocks/>
              </p:cNvSpPr>
              <p:nvPr/>
            </p:nvSpPr>
            <p:spPr bwMode="auto">
              <a:xfrm>
                <a:off x="886" y="2102"/>
                <a:ext cx="151" cy="120"/>
              </a:xfrm>
              <a:custGeom>
                <a:avLst/>
                <a:gdLst>
                  <a:gd name="T0" fmla="*/ 0 w 151"/>
                  <a:gd name="T1" fmla="*/ 0 h 120"/>
                  <a:gd name="T2" fmla="*/ 150 w 151"/>
                  <a:gd name="T3" fmla="*/ 36 h 120"/>
                  <a:gd name="T4" fmla="*/ 150 w 151"/>
                  <a:gd name="T5" fmla="*/ 119 h 120"/>
                  <a:gd name="T6" fmla="*/ 0 w 151"/>
                  <a:gd name="T7" fmla="*/ 84 h 120"/>
                  <a:gd name="T8" fmla="*/ 0 w 151"/>
                  <a:gd name="T9" fmla="*/ 0 h 120"/>
                </a:gdLst>
                <a:ahLst/>
                <a:cxnLst>
                  <a:cxn ang="0">
                    <a:pos x="T0" y="T1"/>
                  </a:cxn>
                  <a:cxn ang="0">
                    <a:pos x="T2" y="T3"/>
                  </a:cxn>
                  <a:cxn ang="0">
                    <a:pos x="T4" y="T5"/>
                  </a:cxn>
                  <a:cxn ang="0">
                    <a:pos x="T6" y="T7"/>
                  </a:cxn>
                  <a:cxn ang="0">
                    <a:pos x="T8" y="T9"/>
                  </a:cxn>
                </a:cxnLst>
                <a:rect l="0" t="0" r="r" b="b"/>
                <a:pathLst>
                  <a:path w="151" h="120">
                    <a:moveTo>
                      <a:pt x="0" y="0"/>
                    </a:moveTo>
                    <a:lnTo>
                      <a:pt x="150" y="36"/>
                    </a:lnTo>
                    <a:lnTo>
                      <a:pt x="150" y="119"/>
                    </a:lnTo>
                    <a:lnTo>
                      <a:pt x="0" y="84"/>
                    </a:lnTo>
                    <a:lnTo>
                      <a:pt x="0"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5" name="Freeform 331"/>
              <p:cNvSpPr>
                <a:spLocks/>
              </p:cNvSpPr>
              <p:nvPr/>
            </p:nvSpPr>
            <p:spPr bwMode="auto">
              <a:xfrm>
                <a:off x="1513" y="2092"/>
                <a:ext cx="151" cy="209"/>
              </a:xfrm>
              <a:custGeom>
                <a:avLst/>
                <a:gdLst>
                  <a:gd name="T0" fmla="*/ 150 w 151"/>
                  <a:gd name="T1" fmla="*/ 0 h 209"/>
                  <a:gd name="T2" fmla="*/ 0 w 151"/>
                  <a:gd name="T3" fmla="*/ 102 h 209"/>
                  <a:gd name="T4" fmla="*/ 0 w 151"/>
                  <a:gd name="T5" fmla="*/ 208 h 209"/>
                  <a:gd name="T6" fmla="*/ 150 w 151"/>
                  <a:gd name="T7" fmla="*/ 106 h 209"/>
                  <a:gd name="T8" fmla="*/ 150 w 151"/>
                  <a:gd name="T9" fmla="*/ 0 h 209"/>
                </a:gdLst>
                <a:ahLst/>
                <a:cxnLst>
                  <a:cxn ang="0">
                    <a:pos x="T0" y="T1"/>
                  </a:cxn>
                  <a:cxn ang="0">
                    <a:pos x="T2" y="T3"/>
                  </a:cxn>
                  <a:cxn ang="0">
                    <a:pos x="T4" y="T5"/>
                  </a:cxn>
                  <a:cxn ang="0">
                    <a:pos x="T6" y="T7"/>
                  </a:cxn>
                  <a:cxn ang="0">
                    <a:pos x="T8" y="T9"/>
                  </a:cxn>
                </a:cxnLst>
                <a:rect l="0" t="0" r="r" b="b"/>
                <a:pathLst>
                  <a:path w="151" h="209">
                    <a:moveTo>
                      <a:pt x="150" y="0"/>
                    </a:moveTo>
                    <a:lnTo>
                      <a:pt x="0" y="102"/>
                    </a:lnTo>
                    <a:lnTo>
                      <a:pt x="0" y="208"/>
                    </a:lnTo>
                    <a:lnTo>
                      <a:pt x="150" y="106"/>
                    </a:lnTo>
                    <a:lnTo>
                      <a:pt x="150"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16" name="Oval 332"/>
              <p:cNvSpPr>
                <a:spLocks noChangeArrowheads="1"/>
              </p:cNvSpPr>
              <p:nvPr/>
            </p:nvSpPr>
            <p:spPr bwMode="auto">
              <a:xfrm>
                <a:off x="1142" y="1884"/>
                <a:ext cx="113" cy="13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2717" name="Group 333"/>
              <p:cNvGrpSpPr>
                <a:grpSpLocks/>
              </p:cNvGrpSpPr>
              <p:nvPr/>
            </p:nvGrpSpPr>
            <p:grpSpPr bwMode="auto">
              <a:xfrm>
                <a:off x="1027" y="2013"/>
                <a:ext cx="428" cy="270"/>
                <a:chOff x="1027" y="2013"/>
                <a:chExt cx="428" cy="270"/>
              </a:xfrm>
            </p:grpSpPr>
            <p:sp>
              <p:nvSpPr>
                <p:cNvPr id="912718" name="Oval 334"/>
                <p:cNvSpPr>
                  <a:spLocks noChangeArrowheads="1"/>
                </p:cNvSpPr>
                <p:nvPr/>
              </p:nvSpPr>
              <p:spPr bwMode="auto">
                <a:xfrm>
                  <a:off x="1432" y="2075"/>
                  <a:ext cx="23" cy="2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19" name="Freeform 335"/>
                <p:cNvSpPr>
                  <a:spLocks/>
                </p:cNvSpPr>
                <p:nvPr/>
              </p:nvSpPr>
              <p:spPr bwMode="auto">
                <a:xfrm>
                  <a:off x="1027" y="2013"/>
                  <a:ext cx="427" cy="270"/>
                </a:xfrm>
                <a:custGeom>
                  <a:avLst/>
                  <a:gdLst>
                    <a:gd name="T0" fmla="*/ 0 w 427"/>
                    <a:gd name="T1" fmla="*/ 179 h 270"/>
                    <a:gd name="T2" fmla="*/ 53 w 427"/>
                    <a:gd name="T3" fmla="*/ 15 h 270"/>
                    <a:gd name="T4" fmla="*/ 64 w 427"/>
                    <a:gd name="T5" fmla="*/ 3 h 270"/>
                    <a:gd name="T6" fmla="*/ 80 w 427"/>
                    <a:gd name="T7" fmla="*/ 0 h 270"/>
                    <a:gd name="T8" fmla="*/ 128 w 427"/>
                    <a:gd name="T9" fmla="*/ 4 h 270"/>
                    <a:gd name="T10" fmla="*/ 194 w 427"/>
                    <a:gd name="T11" fmla="*/ 21 h 270"/>
                    <a:gd name="T12" fmla="*/ 257 w 427"/>
                    <a:gd name="T13" fmla="*/ 40 h 270"/>
                    <a:gd name="T14" fmla="*/ 273 w 427"/>
                    <a:gd name="T15" fmla="*/ 52 h 270"/>
                    <a:gd name="T16" fmla="*/ 330 w 427"/>
                    <a:gd name="T17" fmla="*/ 141 h 270"/>
                    <a:gd name="T18" fmla="*/ 400 w 427"/>
                    <a:gd name="T19" fmla="*/ 74 h 270"/>
                    <a:gd name="T20" fmla="*/ 426 w 427"/>
                    <a:gd name="T21" fmla="*/ 93 h 270"/>
                    <a:gd name="T22" fmla="*/ 341 w 427"/>
                    <a:gd name="T23" fmla="*/ 209 h 270"/>
                    <a:gd name="T24" fmla="*/ 329 w 427"/>
                    <a:gd name="T25" fmla="*/ 220 h 270"/>
                    <a:gd name="T26" fmla="*/ 311 w 427"/>
                    <a:gd name="T27" fmla="*/ 214 h 270"/>
                    <a:gd name="T28" fmla="*/ 264 w 427"/>
                    <a:gd name="T29" fmla="*/ 149 h 270"/>
                    <a:gd name="T30" fmla="*/ 271 w 427"/>
                    <a:gd name="T31" fmla="*/ 269 h 270"/>
                    <a:gd name="T32" fmla="*/ 0 w 427"/>
                    <a:gd name="T33"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270">
                      <a:moveTo>
                        <a:pt x="0" y="179"/>
                      </a:moveTo>
                      <a:lnTo>
                        <a:pt x="53" y="15"/>
                      </a:lnTo>
                      <a:lnTo>
                        <a:pt x="64" y="3"/>
                      </a:lnTo>
                      <a:lnTo>
                        <a:pt x="80" y="0"/>
                      </a:lnTo>
                      <a:lnTo>
                        <a:pt x="128" y="4"/>
                      </a:lnTo>
                      <a:lnTo>
                        <a:pt x="194" y="21"/>
                      </a:lnTo>
                      <a:lnTo>
                        <a:pt x="257" y="40"/>
                      </a:lnTo>
                      <a:lnTo>
                        <a:pt x="273" y="52"/>
                      </a:lnTo>
                      <a:lnTo>
                        <a:pt x="330" y="141"/>
                      </a:lnTo>
                      <a:lnTo>
                        <a:pt x="400" y="74"/>
                      </a:lnTo>
                      <a:lnTo>
                        <a:pt x="426" y="93"/>
                      </a:lnTo>
                      <a:lnTo>
                        <a:pt x="341" y="209"/>
                      </a:lnTo>
                      <a:lnTo>
                        <a:pt x="329" y="220"/>
                      </a:lnTo>
                      <a:lnTo>
                        <a:pt x="311" y="214"/>
                      </a:lnTo>
                      <a:lnTo>
                        <a:pt x="264" y="149"/>
                      </a:lnTo>
                      <a:lnTo>
                        <a:pt x="271" y="269"/>
                      </a:lnTo>
                      <a:lnTo>
                        <a:pt x="0" y="179"/>
                      </a:lnTo>
                    </a:path>
                  </a:pathLst>
                </a:custGeom>
                <a:solidFill>
                  <a:srgbClr val="008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720" name="Freeform 336"/>
              <p:cNvSpPr>
                <a:spLocks/>
              </p:cNvSpPr>
              <p:nvPr/>
            </p:nvSpPr>
            <p:spPr bwMode="auto">
              <a:xfrm>
                <a:off x="1027" y="1992"/>
                <a:ext cx="315" cy="72"/>
              </a:xfrm>
              <a:custGeom>
                <a:avLst/>
                <a:gdLst>
                  <a:gd name="T0" fmla="*/ 0 w 315"/>
                  <a:gd name="T1" fmla="*/ 15 h 72"/>
                  <a:gd name="T2" fmla="*/ 287 w 315"/>
                  <a:gd name="T3" fmla="*/ 71 h 72"/>
                  <a:gd name="T4" fmla="*/ 314 w 315"/>
                  <a:gd name="T5" fmla="*/ 56 h 72"/>
                  <a:gd name="T6" fmla="*/ 30 w 315"/>
                  <a:gd name="T7" fmla="*/ 0 h 72"/>
                  <a:gd name="T8" fmla="*/ 0 w 315"/>
                  <a:gd name="T9" fmla="*/ 15 h 72"/>
                </a:gdLst>
                <a:ahLst/>
                <a:cxnLst>
                  <a:cxn ang="0">
                    <a:pos x="T0" y="T1"/>
                  </a:cxn>
                  <a:cxn ang="0">
                    <a:pos x="T2" y="T3"/>
                  </a:cxn>
                  <a:cxn ang="0">
                    <a:pos x="T4" y="T5"/>
                  </a:cxn>
                  <a:cxn ang="0">
                    <a:pos x="T6" y="T7"/>
                  </a:cxn>
                  <a:cxn ang="0">
                    <a:pos x="T8" y="T9"/>
                  </a:cxn>
                </a:cxnLst>
                <a:rect l="0" t="0" r="r" b="b"/>
                <a:pathLst>
                  <a:path w="315" h="72">
                    <a:moveTo>
                      <a:pt x="0" y="15"/>
                    </a:moveTo>
                    <a:lnTo>
                      <a:pt x="287" y="71"/>
                    </a:lnTo>
                    <a:lnTo>
                      <a:pt x="314" y="56"/>
                    </a:lnTo>
                    <a:lnTo>
                      <a:pt x="30" y="0"/>
                    </a:lnTo>
                    <a:lnTo>
                      <a:pt x="0" y="15"/>
                    </a:lnTo>
                  </a:path>
                </a:pathLst>
              </a:custGeom>
              <a:solidFill>
                <a:srgbClr val="3F7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21" name="Freeform 337"/>
              <p:cNvSpPr>
                <a:spLocks/>
              </p:cNvSpPr>
              <p:nvPr/>
            </p:nvSpPr>
            <p:spPr bwMode="auto">
              <a:xfrm>
                <a:off x="1027" y="2005"/>
                <a:ext cx="288" cy="348"/>
              </a:xfrm>
              <a:custGeom>
                <a:avLst/>
                <a:gdLst>
                  <a:gd name="T0" fmla="*/ 0 w 288"/>
                  <a:gd name="T1" fmla="*/ 0 h 348"/>
                  <a:gd name="T2" fmla="*/ 287 w 288"/>
                  <a:gd name="T3" fmla="*/ 57 h 348"/>
                  <a:gd name="T4" fmla="*/ 287 w 288"/>
                  <a:gd name="T5" fmla="*/ 347 h 348"/>
                  <a:gd name="T6" fmla="*/ 0 w 288"/>
                  <a:gd name="T7" fmla="*/ 279 h 348"/>
                  <a:gd name="T8" fmla="*/ 0 w 288"/>
                  <a:gd name="T9" fmla="*/ 0 h 348"/>
                </a:gdLst>
                <a:ahLst/>
                <a:cxnLst>
                  <a:cxn ang="0">
                    <a:pos x="T0" y="T1"/>
                  </a:cxn>
                  <a:cxn ang="0">
                    <a:pos x="T2" y="T3"/>
                  </a:cxn>
                  <a:cxn ang="0">
                    <a:pos x="T4" y="T5"/>
                  </a:cxn>
                  <a:cxn ang="0">
                    <a:pos x="T6" y="T7"/>
                  </a:cxn>
                  <a:cxn ang="0">
                    <a:pos x="T8" y="T9"/>
                  </a:cxn>
                </a:cxnLst>
                <a:rect l="0" t="0" r="r" b="b"/>
                <a:pathLst>
                  <a:path w="288" h="348">
                    <a:moveTo>
                      <a:pt x="0" y="0"/>
                    </a:moveTo>
                    <a:lnTo>
                      <a:pt x="287" y="57"/>
                    </a:lnTo>
                    <a:lnTo>
                      <a:pt x="287" y="347"/>
                    </a:lnTo>
                    <a:lnTo>
                      <a:pt x="0" y="279"/>
                    </a:lnTo>
                    <a:lnTo>
                      <a:pt x="0" y="0"/>
                    </a:lnTo>
                  </a:path>
                </a:pathLst>
              </a:custGeom>
              <a:solidFill>
                <a:srgbClr val="001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722" name="Group 338"/>
            <p:cNvGrpSpPr>
              <a:grpSpLocks/>
            </p:cNvGrpSpPr>
            <p:nvPr/>
          </p:nvGrpSpPr>
          <p:grpSpPr bwMode="auto">
            <a:xfrm>
              <a:off x="7807325" y="682625"/>
              <a:ext cx="1063625" cy="758825"/>
              <a:chOff x="4739" y="147"/>
              <a:chExt cx="673" cy="516"/>
            </a:xfrm>
          </p:grpSpPr>
          <p:grpSp>
            <p:nvGrpSpPr>
              <p:cNvPr id="912723" name="Group 339"/>
              <p:cNvGrpSpPr>
                <a:grpSpLocks/>
              </p:cNvGrpSpPr>
              <p:nvPr/>
            </p:nvGrpSpPr>
            <p:grpSpPr bwMode="auto">
              <a:xfrm>
                <a:off x="4739" y="381"/>
                <a:ext cx="670" cy="282"/>
                <a:chOff x="4739" y="381"/>
                <a:chExt cx="670" cy="282"/>
              </a:xfrm>
            </p:grpSpPr>
            <p:sp>
              <p:nvSpPr>
                <p:cNvPr id="912724" name="Freeform 340"/>
                <p:cNvSpPr>
                  <a:spLocks/>
                </p:cNvSpPr>
                <p:nvPr/>
              </p:nvSpPr>
              <p:spPr bwMode="auto">
                <a:xfrm>
                  <a:off x="4739" y="381"/>
                  <a:ext cx="670" cy="224"/>
                </a:xfrm>
                <a:custGeom>
                  <a:avLst/>
                  <a:gdLst>
                    <a:gd name="T0" fmla="*/ 669 w 670"/>
                    <a:gd name="T1" fmla="*/ 118 h 224"/>
                    <a:gd name="T2" fmla="*/ 192 w 670"/>
                    <a:gd name="T3" fmla="*/ 0 h 224"/>
                    <a:gd name="T4" fmla="*/ 0 w 670"/>
                    <a:gd name="T5" fmla="*/ 71 h 224"/>
                    <a:gd name="T6" fmla="*/ 510 w 670"/>
                    <a:gd name="T7" fmla="*/ 223 h 224"/>
                    <a:gd name="T8" fmla="*/ 669 w 670"/>
                    <a:gd name="T9" fmla="*/ 118 h 224"/>
                  </a:gdLst>
                  <a:ahLst/>
                  <a:cxnLst>
                    <a:cxn ang="0">
                      <a:pos x="T0" y="T1"/>
                    </a:cxn>
                    <a:cxn ang="0">
                      <a:pos x="T2" y="T3"/>
                    </a:cxn>
                    <a:cxn ang="0">
                      <a:pos x="T4" y="T5"/>
                    </a:cxn>
                    <a:cxn ang="0">
                      <a:pos x="T6" y="T7"/>
                    </a:cxn>
                    <a:cxn ang="0">
                      <a:pos x="T8" y="T9"/>
                    </a:cxn>
                  </a:cxnLst>
                  <a:rect l="0" t="0" r="r" b="b"/>
                  <a:pathLst>
                    <a:path w="670" h="224">
                      <a:moveTo>
                        <a:pt x="669" y="118"/>
                      </a:moveTo>
                      <a:lnTo>
                        <a:pt x="192" y="0"/>
                      </a:lnTo>
                      <a:lnTo>
                        <a:pt x="0" y="71"/>
                      </a:lnTo>
                      <a:lnTo>
                        <a:pt x="510" y="223"/>
                      </a:lnTo>
                      <a:lnTo>
                        <a:pt x="669" y="118"/>
                      </a:lnTo>
                    </a:path>
                  </a:pathLst>
                </a:custGeom>
                <a:solidFill>
                  <a:srgbClr val="712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25" name="Freeform 341"/>
                <p:cNvSpPr>
                  <a:spLocks/>
                </p:cNvSpPr>
                <p:nvPr/>
              </p:nvSpPr>
              <p:spPr bwMode="auto">
                <a:xfrm>
                  <a:off x="5247" y="499"/>
                  <a:ext cx="162" cy="164"/>
                </a:xfrm>
                <a:custGeom>
                  <a:avLst/>
                  <a:gdLst>
                    <a:gd name="T0" fmla="*/ 161 w 162"/>
                    <a:gd name="T1" fmla="*/ 0 h 164"/>
                    <a:gd name="T2" fmla="*/ 0 w 162"/>
                    <a:gd name="T3" fmla="*/ 105 h 164"/>
                    <a:gd name="T4" fmla="*/ 0 w 162"/>
                    <a:gd name="T5" fmla="*/ 163 h 164"/>
                    <a:gd name="T6" fmla="*/ 161 w 162"/>
                    <a:gd name="T7" fmla="*/ 58 h 164"/>
                    <a:gd name="T8" fmla="*/ 161 w 162"/>
                    <a:gd name="T9" fmla="*/ 0 h 164"/>
                  </a:gdLst>
                  <a:ahLst/>
                  <a:cxnLst>
                    <a:cxn ang="0">
                      <a:pos x="T0" y="T1"/>
                    </a:cxn>
                    <a:cxn ang="0">
                      <a:pos x="T2" y="T3"/>
                    </a:cxn>
                    <a:cxn ang="0">
                      <a:pos x="T4" y="T5"/>
                    </a:cxn>
                    <a:cxn ang="0">
                      <a:pos x="T6" y="T7"/>
                    </a:cxn>
                    <a:cxn ang="0">
                      <a:pos x="T8" y="T9"/>
                    </a:cxn>
                  </a:cxnLst>
                  <a:rect l="0" t="0" r="r" b="b"/>
                  <a:pathLst>
                    <a:path w="162" h="164">
                      <a:moveTo>
                        <a:pt x="161" y="0"/>
                      </a:moveTo>
                      <a:lnTo>
                        <a:pt x="0" y="105"/>
                      </a:lnTo>
                      <a:lnTo>
                        <a:pt x="0" y="163"/>
                      </a:lnTo>
                      <a:lnTo>
                        <a:pt x="161" y="58"/>
                      </a:lnTo>
                      <a:lnTo>
                        <a:pt x="161" y="0"/>
                      </a:lnTo>
                    </a:path>
                  </a:pathLst>
                </a:custGeom>
                <a:solidFill>
                  <a:srgbClr val="712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26" name="Freeform 342"/>
                <p:cNvSpPr>
                  <a:spLocks/>
                </p:cNvSpPr>
                <p:nvPr/>
              </p:nvSpPr>
              <p:spPr bwMode="auto">
                <a:xfrm>
                  <a:off x="4739" y="452"/>
                  <a:ext cx="509" cy="211"/>
                </a:xfrm>
                <a:custGeom>
                  <a:avLst/>
                  <a:gdLst>
                    <a:gd name="T0" fmla="*/ 508 w 509"/>
                    <a:gd name="T1" fmla="*/ 152 h 211"/>
                    <a:gd name="T2" fmla="*/ 508 w 509"/>
                    <a:gd name="T3" fmla="*/ 210 h 211"/>
                    <a:gd name="T4" fmla="*/ 0 w 509"/>
                    <a:gd name="T5" fmla="*/ 58 h 211"/>
                    <a:gd name="T6" fmla="*/ 0 w 509"/>
                    <a:gd name="T7" fmla="*/ 0 h 211"/>
                    <a:gd name="T8" fmla="*/ 508 w 509"/>
                    <a:gd name="T9" fmla="*/ 152 h 211"/>
                  </a:gdLst>
                  <a:ahLst/>
                  <a:cxnLst>
                    <a:cxn ang="0">
                      <a:pos x="T0" y="T1"/>
                    </a:cxn>
                    <a:cxn ang="0">
                      <a:pos x="T2" y="T3"/>
                    </a:cxn>
                    <a:cxn ang="0">
                      <a:pos x="T4" y="T5"/>
                    </a:cxn>
                    <a:cxn ang="0">
                      <a:pos x="T6" y="T7"/>
                    </a:cxn>
                    <a:cxn ang="0">
                      <a:pos x="T8" y="T9"/>
                    </a:cxn>
                  </a:cxnLst>
                  <a:rect l="0" t="0" r="r" b="b"/>
                  <a:pathLst>
                    <a:path w="509" h="211">
                      <a:moveTo>
                        <a:pt x="508" y="152"/>
                      </a:moveTo>
                      <a:lnTo>
                        <a:pt x="508" y="210"/>
                      </a:lnTo>
                      <a:lnTo>
                        <a:pt x="0" y="58"/>
                      </a:lnTo>
                      <a:lnTo>
                        <a:pt x="0" y="0"/>
                      </a:lnTo>
                      <a:lnTo>
                        <a:pt x="508" y="152"/>
                      </a:lnTo>
                    </a:path>
                  </a:pathLst>
                </a:custGeom>
                <a:solidFill>
                  <a:srgbClr val="712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727" name="Group 343"/>
              <p:cNvGrpSpPr>
                <a:grpSpLocks/>
              </p:cNvGrpSpPr>
              <p:nvPr/>
            </p:nvGrpSpPr>
            <p:grpSpPr bwMode="auto">
              <a:xfrm>
                <a:off x="5042" y="451"/>
                <a:ext cx="223" cy="52"/>
                <a:chOff x="5042" y="451"/>
                <a:chExt cx="223" cy="52"/>
              </a:xfrm>
            </p:grpSpPr>
            <p:sp>
              <p:nvSpPr>
                <p:cNvPr id="912728" name="Freeform 344"/>
                <p:cNvSpPr>
                  <a:spLocks/>
                </p:cNvSpPr>
                <p:nvPr/>
              </p:nvSpPr>
              <p:spPr bwMode="auto">
                <a:xfrm>
                  <a:off x="5042" y="451"/>
                  <a:ext cx="223" cy="49"/>
                </a:xfrm>
                <a:custGeom>
                  <a:avLst/>
                  <a:gdLst>
                    <a:gd name="T0" fmla="*/ 222 w 223"/>
                    <a:gd name="T1" fmla="*/ 26 h 49"/>
                    <a:gd name="T2" fmla="*/ 58 w 223"/>
                    <a:gd name="T3" fmla="*/ 0 h 49"/>
                    <a:gd name="T4" fmla="*/ 0 w 223"/>
                    <a:gd name="T5" fmla="*/ 23 h 49"/>
                    <a:gd name="T6" fmla="*/ 163 w 223"/>
                    <a:gd name="T7" fmla="*/ 48 h 49"/>
                    <a:gd name="T8" fmla="*/ 222 w 223"/>
                    <a:gd name="T9" fmla="*/ 26 h 49"/>
                  </a:gdLst>
                  <a:ahLst/>
                  <a:cxnLst>
                    <a:cxn ang="0">
                      <a:pos x="T0" y="T1"/>
                    </a:cxn>
                    <a:cxn ang="0">
                      <a:pos x="T2" y="T3"/>
                    </a:cxn>
                    <a:cxn ang="0">
                      <a:pos x="T4" y="T5"/>
                    </a:cxn>
                    <a:cxn ang="0">
                      <a:pos x="T6" y="T7"/>
                    </a:cxn>
                    <a:cxn ang="0">
                      <a:pos x="T8" y="T9"/>
                    </a:cxn>
                  </a:cxnLst>
                  <a:rect l="0" t="0" r="r" b="b"/>
                  <a:pathLst>
                    <a:path w="223" h="49">
                      <a:moveTo>
                        <a:pt x="222" y="26"/>
                      </a:moveTo>
                      <a:lnTo>
                        <a:pt x="58" y="0"/>
                      </a:lnTo>
                      <a:lnTo>
                        <a:pt x="0" y="23"/>
                      </a:lnTo>
                      <a:lnTo>
                        <a:pt x="163" y="48"/>
                      </a:lnTo>
                      <a:lnTo>
                        <a:pt x="222" y="26"/>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29" name="Freeform 345"/>
                <p:cNvSpPr>
                  <a:spLocks/>
                </p:cNvSpPr>
                <p:nvPr/>
              </p:nvSpPr>
              <p:spPr bwMode="auto">
                <a:xfrm>
                  <a:off x="5207" y="476"/>
                  <a:ext cx="58" cy="27"/>
                </a:xfrm>
                <a:custGeom>
                  <a:avLst/>
                  <a:gdLst>
                    <a:gd name="T0" fmla="*/ 57 w 58"/>
                    <a:gd name="T1" fmla="*/ 0 h 27"/>
                    <a:gd name="T2" fmla="*/ 0 w 58"/>
                    <a:gd name="T3" fmla="*/ 21 h 27"/>
                    <a:gd name="T4" fmla="*/ 0 w 58"/>
                    <a:gd name="T5" fmla="*/ 26 h 27"/>
                    <a:gd name="T6" fmla="*/ 57 w 58"/>
                    <a:gd name="T7" fmla="*/ 8 h 27"/>
                    <a:gd name="T8" fmla="*/ 57 w 58"/>
                    <a:gd name="T9" fmla="*/ 0 h 27"/>
                  </a:gdLst>
                  <a:ahLst/>
                  <a:cxnLst>
                    <a:cxn ang="0">
                      <a:pos x="T0" y="T1"/>
                    </a:cxn>
                    <a:cxn ang="0">
                      <a:pos x="T2" y="T3"/>
                    </a:cxn>
                    <a:cxn ang="0">
                      <a:pos x="T4" y="T5"/>
                    </a:cxn>
                    <a:cxn ang="0">
                      <a:pos x="T6" y="T7"/>
                    </a:cxn>
                    <a:cxn ang="0">
                      <a:pos x="T8" y="T9"/>
                    </a:cxn>
                  </a:cxnLst>
                  <a:rect l="0" t="0" r="r" b="b"/>
                  <a:pathLst>
                    <a:path w="58" h="27">
                      <a:moveTo>
                        <a:pt x="57" y="0"/>
                      </a:moveTo>
                      <a:lnTo>
                        <a:pt x="0" y="21"/>
                      </a:lnTo>
                      <a:lnTo>
                        <a:pt x="0" y="26"/>
                      </a:lnTo>
                      <a:lnTo>
                        <a:pt x="57" y="8"/>
                      </a:lnTo>
                      <a:lnTo>
                        <a:pt x="57"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30" name="Freeform 346"/>
                <p:cNvSpPr>
                  <a:spLocks/>
                </p:cNvSpPr>
                <p:nvPr/>
              </p:nvSpPr>
              <p:spPr bwMode="auto">
                <a:xfrm>
                  <a:off x="5042" y="473"/>
                  <a:ext cx="166" cy="30"/>
                </a:xfrm>
                <a:custGeom>
                  <a:avLst/>
                  <a:gdLst>
                    <a:gd name="T0" fmla="*/ 165 w 166"/>
                    <a:gd name="T1" fmla="*/ 24 h 30"/>
                    <a:gd name="T2" fmla="*/ 165 w 166"/>
                    <a:gd name="T3" fmla="*/ 29 h 30"/>
                    <a:gd name="T4" fmla="*/ 0 w 166"/>
                    <a:gd name="T5" fmla="*/ 5 h 30"/>
                    <a:gd name="T6" fmla="*/ 0 w 166"/>
                    <a:gd name="T7" fmla="*/ 0 h 30"/>
                    <a:gd name="T8" fmla="*/ 165 w 166"/>
                    <a:gd name="T9" fmla="*/ 24 h 30"/>
                  </a:gdLst>
                  <a:ahLst/>
                  <a:cxnLst>
                    <a:cxn ang="0">
                      <a:pos x="T0" y="T1"/>
                    </a:cxn>
                    <a:cxn ang="0">
                      <a:pos x="T2" y="T3"/>
                    </a:cxn>
                    <a:cxn ang="0">
                      <a:pos x="T4" y="T5"/>
                    </a:cxn>
                    <a:cxn ang="0">
                      <a:pos x="T6" y="T7"/>
                    </a:cxn>
                    <a:cxn ang="0">
                      <a:pos x="T8" y="T9"/>
                    </a:cxn>
                  </a:cxnLst>
                  <a:rect l="0" t="0" r="r" b="b"/>
                  <a:pathLst>
                    <a:path w="166" h="30">
                      <a:moveTo>
                        <a:pt x="165" y="24"/>
                      </a:moveTo>
                      <a:lnTo>
                        <a:pt x="165" y="29"/>
                      </a:lnTo>
                      <a:lnTo>
                        <a:pt x="0" y="5"/>
                      </a:lnTo>
                      <a:lnTo>
                        <a:pt x="0" y="0"/>
                      </a:lnTo>
                      <a:lnTo>
                        <a:pt x="165" y="24"/>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731" name="Group 347"/>
                <p:cNvGrpSpPr>
                  <a:grpSpLocks/>
                </p:cNvGrpSpPr>
                <p:nvPr/>
              </p:nvGrpSpPr>
              <p:grpSpPr bwMode="auto">
                <a:xfrm>
                  <a:off x="5061" y="453"/>
                  <a:ext cx="170" cy="36"/>
                  <a:chOff x="5061" y="453"/>
                  <a:chExt cx="170" cy="36"/>
                </a:xfrm>
              </p:grpSpPr>
              <p:sp>
                <p:nvSpPr>
                  <p:cNvPr id="912732" name="Freeform 348"/>
                  <p:cNvSpPr>
                    <a:spLocks/>
                  </p:cNvSpPr>
                  <p:nvPr/>
                </p:nvSpPr>
                <p:spPr bwMode="auto">
                  <a:xfrm>
                    <a:off x="5112" y="470"/>
                    <a:ext cx="119" cy="19"/>
                  </a:xfrm>
                  <a:custGeom>
                    <a:avLst/>
                    <a:gdLst>
                      <a:gd name="T0" fmla="*/ 97 w 119"/>
                      <a:gd name="T1" fmla="*/ 18 h 19"/>
                      <a:gd name="T2" fmla="*/ 0 w 119"/>
                      <a:gd name="T3" fmla="*/ 6 h 19"/>
                      <a:gd name="T4" fmla="*/ 23 w 119"/>
                      <a:gd name="T5" fmla="*/ 0 h 19"/>
                      <a:gd name="T6" fmla="*/ 118 w 119"/>
                      <a:gd name="T7" fmla="*/ 11 h 19"/>
                      <a:gd name="T8" fmla="*/ 97 w 119"/>
                      <a:gd name="T9" fmla="*/ 18 h 19"/>
                    </a:gdLst>
                    <a:ahLst/>
                    <a:cxnLst>
                      <a:cxn ang="0">
                        <a:pos x="T0" y="T1"/>
                      </a:cxn>
                      <a:cxn ang="0">
                        <a:pos x="T2" y="T3"/>
                      </a:cxn>
                      <a:cxn ang="0">
                        <a:pos x="T4" y="T5"/>
                      </a:cxn>
                      <a:cxn ang="0">
                        <a:pos x="T6" y="T7"/>
                      </a:cxn>
                      <a:cxn ang="0">
                        <a:pos x="T8" y="T9"/>
                      </a:cxn>
                    </a:cxnLst>
                    <a:rect l="0" t="0" r="r" b="b"/>
                    <a:pathLst>
                      <a:path w="119" h="19">
                        <a:moveTo>
                          <a:pt x="97" y="18"/>
                        </a:moveTo>
                        <a:lnTo>
                          <a:pt x="0" y="6"/>
                        </a:lnTo>
                        <a:lnTo>
                          <a:pt x="23" y="0"/>
                        </a:lnTo>
                        <a:lnTo>
                          <a:pt x="118" y="11"/>
                        </a:lnTo>
                        <a:lnTo>
                          <a:pt x="97" y="1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33" name="Freeform 349"/>
                  <p:cNvSpPr>
                    <a:spLocks/>
                  </p:cNvSpPr>
                  <p:nvPr/>
                </p:nvSpPr>
                <p:spPr bwMode="auto">
                  <a:xfrm>
                    <a:off x="5125" y="458"/>
                    <a:ext cx="103" cy="17"/>
                  </a:xfrm>
                  <a:custGeom>
                    <a:avLst/>
                    <a:gdLst>
                      <a:gd name="T0" fmla="*/ 95 w 103"/>
                      <a:gd name="T1" fmla="*/ 16 h 17"/>
                      <a:gd name="T2" fmla="*/ 0 w 103"/>
                      <a:gd name="T3" fmla="*/ 2 h 17"/>
                      <a:gd name="T4" fmla="*/ 7 w 103"/>
                      <a:gd name="T5" fmla="*/ 0 h 17"/>
                      <a:gd name="T6" fmla="*/ 102 w 103"/>
                      <a:gd name="T7" fmla="*/ 13 h 17"/>
                      <a:gd name="T8" fmla="*/ 95 w 103"/>
                      <a:gd name="T9" fmla="*/ 16 h 17"/>
                    </a:gdLst>
                    <a:ahLst/>
                    <a:cxnLst>
                      <a:cxn ang="0">
                        <a:pos x="T0" y="T1"/>
                      </a:cxn>
                      <a:cxn ang="0">
                        <a:pos x="T2" y="T3"/>
                      </a:cxn>
                      <a:cxn ang="0">
                        <a:pos x="T4" y="T5"/>
                      </a:cxn>
                      <a:cxn ang="0">
                        <a:pos x="T6" y="T7"/>
                      </a:cxn>
                      <a:cxn ang="0">
                        <a:pos x="T8" y="T9"/>
                      </a:cxn>
                    </a:cxnLst>
                    <a:rect l="0" t="0" r="r" b="b"/>
                    <a:pathLst>
                      <a:path w="103" h="17">
                        <a:moveTo>
                          <a:pt x="95" y="16"/>
                        </a:moveTo>
                        <a:lnTo>
                          <a:pt x="0" y="2"/>
                        </a:lnTo>
                        <a:lnTo>
                          <a:pt x="7" y="0"/>
                        </a:lnTo>
                        <a:lnTo>
                          <a:pt x="102" y="13"/>
                        </a:lnTo>
                        <a:lnTo>
                          <a:pt x="95"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34" name="Freeform 350"/>
                  <p:cNvSpPr>
                    <a:spLocks/>
                  </p:cNvSpPr>
                  <p:nvPr/>
                </p:nvSpPr>
                <p:spPr bwMode="auto">
                  <a:xfrm>
                    <a:off x="5061" y="463"/>
                    <a:ext cx="59" cy="17"/>
                  </a:xfrm>
                  <a:custGeom>
                    <a:avLst/>
                    <a:gdLst>
                      <a:gd name="T0" fmla="*/ 37 w 59"/>
                      <a:gd name="T1" fmla="*/ 16 h 17"/>
                      <a:gd name="T2" fmla="*/ 0 w 59"/>
                      <a:gd name="T3" fmla="*/ 10 h 17"/>
                      <a:gd name="T4" fmla="*/ 21 w 59"/>
                      <a:gd name="T5" fmla="*/ 0 h 17"/>
                      <a:gd name="T6" fmla="*/ 58 w 59"/>
                      <a:gd name="T7" fmla="*/ 7 h 17"/>
                      <a:gd name="T8" fmla="*/ 37 w 59"/>
                      <a:gd name="T9" fmla="*/ 16 h 17"/>
                    </a:gdLst>
                    <a:ahLst/>
                    <a:cxnLst>
                      <a:cxn ang="0">
                        <a:pos x="T0" y="T1"/>
                      </a:cxn>
                      <a:cxn ang="0">
                        <a:pos x="T2" y="T3"/>
                      </a:cxn>
                      <a:cxn ang="0">
                        <a:pos x="T4" y="T5"/>
                      </a:cxn>
                      <a:cxn ang="0">
                        <a:pos x="T6" y="T7"/>
                      </a:cxn>
                      <a:cxn ang="0">
                        <a:pos x="T8" y="T9"/>
                      </a:cxn>
                    </a:cxnLst>
                    <a:rect l="0" t="0" r="r" b="b"/>
                    <a:pathLst>
                      <a:path w="59" h="17">
                        <a:moveTo>
                          <a:pt x="37" y="16"/>
                        </a:moveTo>
                        <a:lnTo>
                          <a:pt x="0" y="10"/>
                        </a:lnTo>
                        <a:lnTo>
                          <a:pt x="21" y="0"/>
                        </a:lnTo>
                        <a:lnTo>
                          <a:pt x="58" y="7"/>
                        </a:lnTo>
                        <a:lnTo>
                          <a:pt x="3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35" name="Freeform 351"/>
                  <p:cNvSpPr>
                    <a:spLocks/>
                  </p:cNvSpPr>
                  <p:nvPr/>
                </p:nvSpPr>
                <p:spPr bwMode="auto">
                  <a:xfrm>
                    <a:off x="5097" y="453"/>
                    <a:ext cx="28" cy="17"/>
                  </a:xfrm>
                  <a:custGeom>
                    <a:avLst/>
                    <a:gdLst>
                      <a:gd name="T0" fmla="*/ 20 w 28"/>
                      <a:gd name="T1" fmla="*/ 16 h 17"/>
                      <a:gd name="T2" fmla="*/ 0 w 28"/>
                      <a:gd name="T3" fmla="*/ 5 h 17"/>
                      <a:gd name="T4" fmla="*/ 7 w 28"/>
                      <a:gd name="T5" fmla="*/ 0 h 17"/>
                      <a:gd name="T6" fmla="*/ 27 w 28"/>
                      <a:gd name="T7" fmla="*/ 10 h 17"/>
                      <a:gd name="T8" fmla="*/ 20 w 28"/>
                      <a:gd name="T9" fmla="*/ 16 h 17"/>
                    </a:gdLst>
                    <a:ahLst/>
                    <a:cxnLst>
                      <a:cxn ang="0">
                        <a:pos x="T0" y="T1"/>
                      </a:cxn>
                      <a:cxn ang="0">
                        <a:pos x="T2" y="T3"/>
                      </a:cxn>
                      <a:cxn ang="0">
                        <a:pos x="T4" y="T5"/>
                      </a:cxn>
                      <a:cxn ang="0">
                        <a:pos x="T6" y="T7"/>
                      </a:cxn>
                      <a:cxn ang="0">
                        <a:pos x="T8" y="T9"/>
                      </a:cxn>
                    </a:cxnLst>
                    <a:rect l="0" t="0" r="r" b="b"/>
                    <a:pathLst>
                      <a:path w="28" h="17">
                        <a:moveTo>
                          <a:pt x="20" y="16"/>
                        </a:moveTo>
                        <a:lnTo>
                          <a:pt x="0" y="5"/>
                        </a:lnTo>
                        <a:lnTo>
                          <a:pt x="7" y="0"/>
                        </a:lnTo>
                        <a:lnTo>
                          <a:pt x="27" y="10"/>
                        </a:lnTo>
                        <a:lnTo>
                          <a:pt x="2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36" name="Freeform 352"/>
                  <p:cNvSpPr>
                    <a:spLocks/>
                  </p:cNvSpPr>
                  <p:nvPr/>
                </p:nvSpPr>
                <p:spPr bwMode="auto">
                  <a:xfrm>
                    <a:off x="5089" y="458"/>
                    <a:ext cx="27" cy="17"/>
                  </a:xfrm>
                  <a:custGeom>
                    <a:avLst/>
                    <a:gdLst>
                      <a:gd name="T0" fmla="*/ 20 w 27"/>
                      <a:gd name="T1" fmla="*/ 16 h 17"/>
                      <a:gd name="T2" fmla="*/ 0 w 27"/>
                      <a:gd name="T3" fmla="*/ 8 h 17"/>
                      <a:gd name="T4" fmla="*/ 7 w 27"/>
                      <a:gd name="T5" fmla="*/ 0 h 17"/>
                      <a:gd name="T6" fmla="*/ 26 w 27"/>
                      <a:gd name="T7" fmla="*/ 8 h 17"/>
                      <a:gd name="T8" fmla="*/ 20 w 27"/>
                      <a:gd name="T9" fmla="*/ 16 h 17"/>
                    </a:gdLst>
                    <a:ahLst/>
                    <a:cxnLst>
                      <a:cxn ang="0">
                        <a:pos x="T0" y="T1"/>
                      </a:cxn>
                      <a:cxn ang="0">
                        <a:pos x="T2" y="T3"/>
                      </a:cxn>
                      <a:cxn ang="0">
                        <a:pos x="T4" y="T5"/>
                      </a:cxn>
                      <a:cxn ang="0">
                        <a:pos x="T6" y="T7"/>
                      </a:cxn>
                      <a:cxn ang="0">
                        <a:pos x="T8" y="T9"/>
                      </a:cxn>
                    </a:cxnLst>
                    <a:rect l="0" t="0" r="r" b="b"/>
                    <a:pathLst>
                      <a:path w="27" h="17">
                        <a:moveTo>
                          <a:pt x="20" y="16"/>
                        </a:moveTo>
                        <a:lnTo>
                          <a:pt x="0" y="8"/>
                        </a:lnTo>
                        <a:lnTo>
                          <a:pt x="7" y="0"/>
                        </a:lnTo>
                        <a:lnTo>
                          <a:pt x="26" y="8"/>
                        </a:lnTo>
                        <a:lnTo>
                          <a:pt x="2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737" name="Group 353"/>
              <p:cNvGrpSpPr>
                <a:grpSpLocks/>
              </p:cNvGrpSpPr>
              <p:nvPr/>
            </p:nvGrpSpPr>
            <p:grpSpPr bwMode="auto">
              <a:xfrm>
                <a:off x="4881" y="396"/>
                <a:ext cx="224" cy="127"/>
                <a:chOff x="4881" y="396"/>
                <a:chExt cx="224" cy="127"/>
              </a:xfrm>
            </p:grpSpPr>
            <p:grpSp>
              <p:nvGrpSpPr>
                <p:cNvPr id="912738" name="Group 354"/>
                <p:cNvGrpSpPr>
                  <a:grpSpLocks/>
                </p:cNvGrpSpPr>
                <p:nvPr/>
              </p:nvGrpSpPr>
              <p:grpSpPr bwMode="auto">
                <a:xfrm>
                  <a:off x="4881" y="406"/>
                  <a:ext cx="224" cy="117"/>
                  <a:chOff x="4881" y="406"/>
                  <a:chExt cx="224" cy="117"/>
                </a:xfrm>
              </p:grpSpPr>
              <p:grpSp>
                <p:nvGrpSpPr>
                  <p:cNvPr id="912739" name="Group 355"/>
                  <p:cNvGrpSpPr>
                    <a:grpSpLocks/>
                  </p:cNvGrpSpPr>
                  <p:nvPr/>
                </p:nvGrpSpPr>
                <p:grpSpPr bwMode="auto">
                  <a:xfrm>
                    <a:off x="4881" y="406"/>
                    <a:ext cx="224" cy="117"/>
                    <a:chOff x="4881" y="406"/>
                    <a:chExt cx="224" cy="117"/>
                  </a:xfrm>
                </p:grpSpPr>
                <p:grpSp>
                  <p:nvGrpSpPr>
                    <p:cNvPr id="912740" name="Group 356"/>
                    <p:cNvGrpSpPr>
                      <a:grpSpLocks/>
                    </p:cNvGrpSpPr>
                    <p:nvPr/>
                  </p:nvGrpSpPr>
                  <p:grpSpPr bwMode="auto">
                    <a:xfrm>
                      <a:off x="4934" y="423"/>
                      <a:ext cx="171" cy="100"/>
                      <a:chOff x="4934" y="423"/>
                      <a:chExt cx="171" cy="100"/>
                    </a:xfrm>
                  </p:grpSpPr>
                  <p:sp>
                    <p:nvSpPr>
                      <p:cNvPr id="912741" name="Freeform 357"/>
                      <p:cNvSpPr>
                        <a:spLocks/>
                      </p:cNvSpPr>
                      <p:nvPr/>
                    </p:nvSpPr>
                    <p:spPr bwMode="auto">
                      <a:xfrm>
                        <a:off x="4934" y="423"/>
                        <a:ext cx="166" cy="100"/>
                      </a:xfrm>
                      <a:custGeom>
                        <a:avLst/>
                        <a:gdLst>
                          <a:gd name="T0" fmla="*/ 165 w 166"/>
                          <a:gd name="T1" fmla="*/ 27 h 100"/>
                          <a:gd name="T2" fmla="*/ 154 w 166"/>
                          <a:gd name="T3" fmla="*/ 32 h 100"/>
                          <a:gd name="T4" fmla="*/ 154 w 166"/>
                          <a:gd name="T5" fmla="*/ 21 h 100"/>
                          <a:gd name="T6" fmla="*/ 146 w 166"/>
                          <a:gd name="T7" fmla="*/ 9 h 100"/>
                          <a:gd name="T8" fmla="*/ 75 w 166"/>
                          <a:gd name="T9" fmla="*/ 0 h 100"/>
                          <a:gd name="T10" fmla="*/ 0 w 166"/>
                          <a:gd name="T11" fmla="*/ 35 h 100"/>
                          <a:gd name="T12" fmla="*/ 0 w 166"/>
                          <a:gd name="T13" fmla="*/ 77 h 100"/>
                          <a:gd name="T14" fmla="*/ 71 w 166"/>
                          <a:gd name="T15" fmla="*/ 99 h 100"/>
                          <a:gd name="T16" fmla="*/ 145 w 166"/>
                          <a:gd name="T17" fmla="*/ 49 h 100"/>
                          <a:gd name="T18" fmla="*/ 145 w 166"/>
                          <a:gd name="T19" fmla="*/ 58 h 100"/>
                          <a:gd name="T20" fmla="*/ 152 w 166"/>
                          <a:gd name="T21" fmla="*/ 53 h 100"/>
                          <a:gd name="T22" fmla="*/ 152 w 166"/>
                          <a:gd name="T23" fmla="*/ 44 h 100"/>
                          <a:gd name="T24" fmla="*/ 165 w 166"/>
                          <a:gd name="T25" fmla="*/ 36 h 100"/>
                          <a:gd name="T26" fmla="*/ 165 w 166"/>
                          <a:gd name="T27"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00">
                            <a:moveTo>
                              <a:pt x="165" y="27"/>
                            </a:moveTo>
                            <a:lnTo>
                              <a:pt x="154" y="32"/>
                            </a:lnTo>
                            <a:lnTo>
                              <a:pt x="154" y="21"/>
                            </a:lnTo>
                            <a:lnTo>
                              <a:pt x="146" y="9"/>
                            </a:lnTo>
                            <a:lnTo>
                              <a:pt x="75" y="0"/>
                            </a:lnTo>
                            <a:lnTo>
                              <a:pt x="0" y="35"/>
                            </a:lnTo>
                            <a:lnTo>
                              <a:pt x="0" y="77"/>
                            </a:lnTo>
                            <a:lnTo>
                              <a:pt x="71" y="99"/>
                            </a:lnTo>
                            <a:lnTo>
                              <a:pt x="145" y="49"/>
                            </a:lnTo>
                            <a:lnTo>
                              <a:pt x="145" y="58"/>
                            </a:lnTo>
                            <a:lnTo>
                              <a:pt x="152" y="53"/>
                            </a:lnTo>
                            <a:lnTo>
                              <a:pt x="152" y="44"/>
                            </a:lnTo>
                            <a:lnTo>
                              <a:pt x="165" y="36"/>
                            </a:lnTo>
                            <a:lnTo>
                              <a:pt x="165" y="27"/>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42" name="Freeform 358"/>
                      <p:cNvSpPr>
                        <a:spLocks/>
                      </p:cNvSpPr>
                      <p:nvPr/>
                    </p:nvSpPr>
                    <p:spPr bwMode="auto">
                      <a:xfrm>
                        <a:off x="5088" y="445"/>
                        <a:ext cx="17" cy="17"/>
                      </a:xfrm>
                      <a:custGeom>
                        <a:avLst/>
                        <a:gdLst>
                          <a:gd name="T0" fmla="*/ 16 w 17"/>
                          <a:gd name="T1" fmla="*/ 8 h 17"/>
                          <a:gd name="T2" fmla="*/ 0 w 17"/>
                          <a:gd name="T3" fmla="*/ 16 h 17"/>
                          <a:gd name="T4" fmla="*/ 0 w 17"/>
                          <a:gd name="T5" fmla="*/ 0 h 17"/>
                          <a:gd name="T6" fmla="*/ 16 w 17"/>
                          <a:gd name="T7" fmla="*/ 8 h 17"/>
                        </a:gdLst>
                        <a:ahLst/>
                        <a:cxnLst>
                          <a:cxn ang="0">
                            <a:pos x="T0" y="T1"/>
                          </a:cxn>
                          <a:cxn ang="0">
                            <a:pos x="T2" y="T3"/>
                          </a:cxn>
                          <a:cxn ang="0">
                            <a:pos x="T4" y="T5"/>
                          </a:cxn>
                          <a:cxn ang="0">
                            <a:pos x="T6" y="T7"/>
                          </a:cxn>
                        </a:cxnLst>
                        <a:rect l="0" t="0" r="r" b="b"/>
                        <a:pathLst>
                          <a:path w="17" h="17">
                            <a:moveTo>
                              <a:pt x="16" y="8"/>
                            </a:moveTo>
                            <a:lnTo>
                              <a:pt x="0" y="16"/>
                            </a:lnTo>
                            <a:lnTo>
                              <a:pt x="0" y="0"/>
                            </a:lnTo>
                            <a:lnTo>
                              <a:pt x="16" y="8"/>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43" name="Freeform 359"/>
                      <p:cNvSpPr>
                        <a:spLocks/>
                      </p:cNvSpPr>
                      <p:nvPr/>
                    </p:nvSpPr>
                    <p:spPr bwMode="auto">
                      <a:xfrm>
                        <a:off x="5070" y="472"/>
                        <a:ext cx="17" cy="17"/>
                      </a:xfrm>
                      <a:custGeom>
                        <a:avLst/>
                        <a:gdLst>
                          <a:gd name="T0" fmla="*/ 16 w 17"/>
                          <a:gd name="T1" fmla="*/ 16 h 17"/>
                          <a:gd name="T2" fmla="*/ 16 w 17"/>
                          <a:gd name="T3" fmla="*/ 0 h 17"/>
                          <a:gd name="T4" fmla="*/ 0 w 17"/>
                          <a:gd name="T5" fmla="*/ 9 h 17"/>
                          <a:gd name="T6" fmla="*/ 16 w 17"/>
                          <a:gd name="T7" fmla="*/ 16 h 17"/>
                        </a:gdLst>
                        <a:ahLst/>
                        <a:cxnLst>
                          <a:cxn ang="0">
                            <a:pos x="T0" y="T1"/>
                          </a:cxn>
                          <a:cxn ang="0">
                            <a:pos x="T2" y="T3"/>
                          </a:cxn>
                          <a:cxn ang="0">
                            <a:pos x="T4" y="T5"/>
                          </a:cxn>
                          <a:cxn ang="0">
                            <a:pos x="T6" y="T7"/>
                          </a:cxn>
                        </a:cxnLst>
                        <a:rect l="0" t="0" r="r" b="b"/>
                        <a:pathLst>
                          <a:path w="17" h="17">
                            <a:moveTo>
                              <a:pt x="16" y="16"/>
                            </a:moveTo>
                            <a:lnTo>
                              <a:pt x="16" y="0"/>
                            </a:lnTo>
                            <a:lnTo>
                              <a:pt x="0" y="9"/>
                            </a:lnTo>
                            <a:lnTo>
                              <a:pt x="16" y="16"/>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744" name="Freeform 360"/>
                    <p:cNvSpPr>
                      <a:spLocks/>
                    </p:cNvSpPr>
                    <p:nvPr/>
                  </p:nvSpPr>
                  <p:spPr bwMode="auto">
                    <a:xfrm>
                      <a:off x="4881" y="429"/>
                      <a:ext cx="54" cy="73"/>
                    </a:xfrm>
                    <a:custGeom>
                      <a:avLst/>
                      <a:gdLst>
                        <a:gd name="T0" fmla="*/ 53 w 54"/>
                        <a:gd name="T1" fmla="*/ 30 h 73"/>
                        <a:gd name="T2" fmla="*/ 53 w 54"/>
                        <a:gd name="T3" fmla="*/ 72 h 73"/>
                        <a:gd name="T4" fmla="*/ 0 w 54"/>
                        <a:gd name="T5" fmla="*/ 42 h 73"/>
                        <a:gd name="T6" fmla="*/ 0 w 54"/>
                        <a:gd name="T7" fmla="*/ 0 h 73"/>
                        <a:gd name="T8" fmla="*/ 53 w 54"/>
                        <a:gd name="T9" fmla="*/ 30 h 73"/>
                      </a:gdLst>
                      <a:ahLst/>
                      <a:cxnLst>
                        <a:cxn ang="0">
                          <a:pos x="T0" y="T1"/>
                        </a:cxn>
                        <a:cxn ang="0">
                          <a:pos x="T2" y="T3"/>
                        </a:cxn>
                        <a:cxn ang="0">
                          <a:pos x="T4" y="T5"/>
                        </a:cxn>
                        <a:cxn ang="0">
                          <a:pos x="T6" y="T7"/>
                        </a:cxn>
                        <a:cxn ang="0">
                          <a:pos x="T8" y="T9"/>
                        </a:cxn>
                      </a:cxnLst>
                      <a:rect l="0" t="0" r="r" b="b"/>
                      <a:pathLst>
                        <a:path w="54" h="73">
                          <a:moveTo>
                            <a:pt x="53" y="30"/>
                          </a:moveTo>
                          <a:lnTo>
                            <a:pt x="53" y="72"/>
                          </a:lnTo>
                          <a:lnTo>
                            <a:pt x="0" y="42"/>
                          </a:lnTo>
                          <a:lnTo>
                            <a:pt x="0" y="0"/>
                          </a:lnTo>
                          <a:lnTo>
                            <a:pt x="53" y="3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45" name="Freeform 361"/>
                    <p:cNvSpPr>
                      <a:spLocks/>
                    </p:cNvSpPr>
                    <p:nvPr/>
                  </p:nvSpPr>
                  <p:spPr bwMode="auto">
                    <a:xfrm>
                      <a:off x="4881" y="406"/>
                      <a:ext cx="128" cy="53"/>
                    </a:xfrm>
                    <a:custGeom>
                      <a:avLst/>
                      <a:gdLst>
                        <a:gd name="T0" fmla="*/ 127 w 128"/>
                        <a:gd name="T1" fmla="*/ 17 h 53"/>
                        <a:gd name="T2" fmla="*/ 53 w 128"/>
                        <a:gd name="T3" fmla="*/ 52 h 53"/>
                        <a:gd name="T4" fmla="*/ 0 w 128"/>
                        <a:gd name="T5" fmla="*/ 23 h 53"/>
                        <a:gd name="T6" fmla="*/ 61 w 128"/>
                        <a:gd name="T7" fmla="*/ 0 h 53"/>
                        <a:gd name="T8" fmla="*/ 127 w 128"/>
                        <a:gd name="T9" fmla="*/ 17 h 53"/>
                      </a:gdLst>
                      <a:ahLst/>
                      <a:cxnLst>
                        <a:cxn ang="0">
                          <a:pos x="T0" y="T1"/>
                        </a:cxn>
                        <a:cxn ang="0">
                          <a:pos x="T2" y="T3"/>
                        </a:cxn>
                        <a:cxn ang="0">
                          <a:pos x="T4" y="T5"/>
                        </a:cxn>
                        <a:cxn ang="0">
                          <a:pos x="T6" y="T7"/>
                        </a:cxn>
                        <a:cxn ang="0">
                          <a:pos x="T8" y="T9"/>
                        </a:cxn>
                      </a:cxnLst>
                      <a:rect l="0" t="0" r="r" b="b"/>
                      <a:pathLst>
                        <a:path w="128" h="53">
                          <a:moveTo>
                            <a:pt x="127" y="17"/>
                          </a:moveTo>
                          <a:lnTo>
                            <a:pt x="53" y="52"/>
                          </a:lnTo>
                          <a:lnTo>
                            <a:pt x="0" y="23"/>
                          </a:lnTo>
                          <a:lnTo>
                            <a:pt x="61" y="0"/>
                          </a:lnTo>
                          <a:lnTo>
                            <a:pt x="127" y="17"/>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746" name="Freeform 362"/>
                  <p:cNvSpPr>
                    <a:spLocks/>
                  </p:cNvSpPr>
                  <p:nvPr/>
                </p:nvSpPr>
                <p:spPr bwMode="auto">
                  <a:xfrm>
                    <a:off x="4944" y="406"/>
                    <a:ext cx="136" cy="28"/>
                  </a:xfrm>
                  <a:custGeom>
                    <a:avLst/>
                    <a:gdLst>
                      <a:gd name="T0" fmla="*/ 135 w 136"/>
                      <a:gd name="T1" fmla="*/ 27 h 28"/>
                      <a:gd name="T2" fmla="*/ 65 w 136"/>
                      <a:gd name="T3" fmla="*/ 18 h 28"/>
                      <a:gd name="T4" fmla="*/ 0 w 136"/>
                      <a:gd name="T5" fmla="*/ 0 h 28"/>
                      <a:gd name="T6" fmla="*/ 78 w 136"/>
                      <a:gd name="T7" fmla="*/ 12 h 28"/>
                      <a:gd name="T8" fmla="*/ 135 w 136"/>
                      <a:gd name="T9" fmla="*/ 27 h 28"/>
                    </a:gdLst>
                    <a:ahLst/>
                    <a:cxnLst>
                      <a:cxn ang="0">
                        <a:pos x="T0" y="T1"/>
                      </a:cxn>
                      <a:cxn ang="0">
                        <a:pos x="T2" y="T3"/>
                      </a:cxn>
                      <a:cxn ang="0">
                        <a:pos x="T4" y="T5"/>
                      </a:cxn>
                      <a:cxn ang="0">
                        <a:pos x="T6" y="T7"/>
                      </a:cxn>
                      <a:cxn ang="0">
                        <a:pos x="T8" y="T9"/>
                      </a:cxn>
                    </a:cxnLst>
                    <a:rect l="0" t="0" r="r" b="b"/>
                    <a:pathLst>
                      <a:path w="136" h="28">
                        <a:moveTo>
                          <a:pt x="135" y="27"/>
                        </a:moveTo>
                        <a:lnTo>
                          <a:pt x="65" y="18"/>
                        </a:lnTo>
                        <a:lnTo>
                          <a:pt x="0" y="0"/>
                        </a:lnTo>
                        <a:lnTo>
                          <a:pt x="78" y="12"/>
                        </a:lnTo>
                        <a:lnTo>
                          <a:pt x="135" y="27"/>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747" name="Group 363"/>
                <p:cNvGrpSpPr>
                  <a:grpSpLocks/>
                </p:cNvGrpSpPr>
                <p:nvPr/>
              </p:nvGrpSpPr>
              <p:grpSpPr bwMode="auto">
                <a:xfrm>
                  <a:off x="4892" y="401"/>
                  <a:ext cx="82" cy="31"/>
                  <a:chOff x="4892" y="401"/>
                  <a:chExt cx="82" cy="31"/>
                </a:xfrm>
              </p:grpSpPr>
              <p:sp>
                <p:nvSpPr>
                  <p:cNvPr id="912748" name="Freeform 364"/>
                  <p:cNvSpPr>
                    <a:spLocks/>
                  </p:cNvSpPr>
                  <p:nvPr/>
                </p:nvSpPr>
                <p:spPr bwMode="auto">
                  <a:xfrm>
                    <a:off x="4938" y="415"/>
                    <a:ext cx="36" cy="17"/>
                  </a:xfrm>
                  <a:custGeom>
                    <a:avLst/>
                    <a:gdLst>
                      <a:gd name="T0" fmla="*/ 35 w 36"/>
                      <a:gd name="T1" fmla="*/ 12 h 17"/>
                      <a:gd name="T2" fmla="*/ 34 w 36"/>
                      <a:gd name="T3" fmla="*/ 16 h 17"/>
                      <a:gd name="T4" fmla="*/ 0 w 36"/>
                      <a:gd name="T5" fmla="*/ 3 h 17"/>
                      <a:gd name="T6" fmla="*/ 2 w 36"/>
                      <a:gd name="T7" fmla="*/ 0 h 17"/>
                      <a:gd name="T8" fmla="*/ 35 w 36"/>
                      <a:gd name="T9" fmla="*/ 12 h 17"/>
                    </a:gdLst>
                    <a:ahLst/>
                    <a:cxnLst>
                      <a:cxn ang="0">
                        <a:pos x="T0" y="T1"/>
                      </a:cxn>
                      <a:cxn ang="0">
                        <a:pos x="T2" y="T3"/>
                      </a:cxn>
                      <a:cxn ang="0">
                        <a:pos x="T4" y="T5"/>
                      </a:cxn>
                      <a:cxn ang="0">
                        <a:pos x="T6" y="T7"/>
                      </a:cxn>
                      <a:cxn ang="0">
                        <a:pos x="T8" y="T9"/>
                      </a:cxn>
                    </a:cxnLst>
                    <a:rect l="0" t="0" r="r" b="b"/>
                    <a:pathLst>
                      <a:path w="36" h="17">
                        <a:moveTo>
                          <a:pt x="35" y="12"/>
                        </a:moveTo>
                        <a:lnTo>
                          <a:pt x="34" y="16"/>
                        </a:lnTo>
                        <a:lnTo>
                          <a:pt x="0" y="3"/>
                        </a:lnTo>
                        <a:lnTo>
                          <a:pt x="2" y="0"/>
                        </a:lnTo>
                        <a:lnTo>
                          <a:pt x="35" y="12"/>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49" name="Freeform 365"/>
                  <p:cNvSpPr>
                    <a:spLocks/>
                  </p:cNvSpPr>
                  <p:nvPr/>
                </p:nvSpPr>
                <p:spPr bwMode="auto">
                  <a:xfrm>
                    <a:off x="4942" y="406"/>
                    <a:ext cx="30" cy="17"/>
                  </a:xfrm>
                  <a:custGeom>
                    <a:avLst/>
                    <a:gdLst>
                      <a:gd name="T0" fmla="*/ 29 w 30"/>
                      <a:gd name="T1" fmla="*/ 16 h 17"/>
                      <a:gd name="T2" fmla="*/ 28 w 30"/>
                      <a:gd name="T3" fmla="*/ 12 h 17"/>
                      <a:gd name="T4" fmla="*/ 27 w 30"/>
                      <a:gd name="T5" fmla="*/ 10 h 17"/>
                      <a:gd name="T6" fmla="*/ 26 w 30"/>
                      <a:gd name="T7" fmla="*/ 8 h 17"/>
                      <a:gd name="T8" fmla="*/ 23 w 30"/>
                      <a:gd name="T9" fmla="*/ 5 h 17"/>
                      <a:gd name="T10" fmla="*/ 21 w 30"/>
                      <a:gd name="T11" fmla="*/ 3 h 17"/>
                      <a:gd name="T12" fmla="*/ 18 w 30"/>
                      <a:gd name="T13" fmla="*/ 1 h 17"/>
                      <a:gd name="T14" fmla="*/ 16 w 30"/>
                      <a:gd name="T15" fmla="*/ 1 h 17"/>
                      <a:gd name="T16" fmla="*/ 12 w 30"/>
                      <a:gd name="T17" fmla="*/ 0 h 17"/>
                      <a:gd name="T18" fmla="*/ 0 w 30"/>
                      <a:gd name="T19" fmla="*/ 1 h 17"/>
                      <a:gd name="T20" fmla="*/ 2 w 30"/>
                      <a:gd name="T21" fmla="*/ 3 h 17"/>
                      <a:gd name="T22" fmla="*/ 3 w 30"/>
                      <a:gd name="T23" fmla="*/ 5 h 17"/>
                      <a:gd name="T24" fmla="*/ 4 w 30"/>
                      <a:gd name="T25" fmla="*/ 8 h 17"/>
                      <a:gd name="T26" fmla="*/ 29 w 30"/>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7">
                        <a:moveTo>
                          <a:pt x="29" y="16"/>
                        </a:moveTo>
                        <a:lnTo>
                          <a:pt x="28" y="12"/>
                        </a:lnTo>
                        <a:lnTo>
                          <a:pt x="27" y="10"/>
                        </a:lnTo>
                        <a:lnTo>
                          <a:pt x="26" y="8"/>
                        </a:lnTo>
                        <a:lnTo>
                          <a:pt x="23" y="5"/>
                        </a:lnTo>
                        <a:lnTo>
                          <a:pt x="21" y="3"/>
                        </a:lnTo>
                        <a:lnTo>
                          <a:pt x="18" y="1"/>
                        </a:lnTo>
                        <a:lnTo>
                          <a:pt x="16" y="1"/>
                        </a:lnTo>
                        <a:lnTo>
                          <a:pt x="12" y="0"/>
                        </a:lnTo>
                        <a:lnTo>
                          <a:pt x="0" y="1"/>
                        </a:lnTo>
                        <a:lnTo>
                          <a:pt x="2" y="3"/>
                        </a:lnTo>
                        <a:lnTo>
                          <a:pt x="3" y="5"/>
                        </a:lnTo>
                        <a:lnTo>
                          <a:pt x="4" y="8"/>
                        </a:lnTo>
                        <a:lnTo>
                          <a:pt x="29" y="16"/>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50" name="Freeform 366"/>
                  <p:cNvSpPr>
                    <a:spLocks/>
                  </p:cNvSpPr>
                  <p:nvPr/>
                </p:nvSpPr>
                <p:spPr bwMode="auto">
                  <a:xfrm>
                    <a:off x="4892" y="401"/>
                    <a:ext cx="59" cy="23"/>
                  </a:xfrm>
                  <a:custGeom>
                    <a:avLst/>
                    <a:gdLst>
                      <a:gd name="T0" fmla="*/ 58 w 59"/>
                      <a:gd name="T1" fmla="*/ 6 h 23"/>
                      <a:gd name="T2" fmla="*/ 50 w 59"/>
                      <a:gd name="T3" fmla="*/ 6 h 23"/>
                      <a:gd name="T4" fmla="*/ 47 w 59"/>
                      <a:gd name="T5" fmla="*/ 7 h 23"/>
                      <a:gd name="T6" fmla="*/ 44 w 59"/>
                      <a:gd name="T7" fmla="*/ 7 h 23"/>
                      <a:gd name="T8" fmla="*/ 40 w 59"/>
                      <a:gd name="T9" fmla="*/ 8 h 23"/>
                      <a:gd name="T10" fmla="*/ 37 w 59"/>
                      <a:gd name="T11" fmla="*/ 10 h 23"/>
                      <a:gd name="T12" fmla="*/ 34 w 59"/>
                      <a:gd name="T13" fmla="*/ 12 h 23"/>
                      <a:gd name="T14" fmla="*/ 31 w 59"/>
                      <a:gd name="T15" fmla="*/ 16 h 23"/>
                      <a:gd name="T16" fmla="*/ 29 w 59"/>
                      <a:gd name="T17" fmla="*/ 19 h 23"/>
                      <a:gd name="T18" fmla="*/ 27 w 59"/>
                      <a:gd name="T19" fmla="*/ 22 h 23"/>
                      <a:gd name="T20" fmla="*/ 0 w 59"/>
                      <a:gd name="T21" fmla="*/ 11 h 23"/>
                      <a:gd name="T22" fmla="*/ 2 w 59"/>
                      <a:gd name="T23" fmla="*/ 8 h 23"/>
                      <a:gd name="T24" fmla="*/ 4 w 59"/>
                      <a:gd name="T25" fmla="*/ 6 h 23"/>
                      <a:gd name="T26" fmla="*/ 7 w 59"/>
                      <a:gd name="T27" fmla="*/ 4 h 23"/>
                      <a:gd name="T28" fmla="*/ 10 w 59"/>
                      <a:gd name="T29" fmla="*/ 3 h 23"/>
                      <a:gd name="T30" fmla="*/ 12 w 59"/>
                      <a:gd name="T31" fmla="*/ 1 h 23"/>
                      <a:gd name="T32" fmla="*/ 15 w 59"/>
                      <a:gd name="T33" fmla="*/ 0 h 23"/>
                      <a:gd name="T34" fmla="*/ 26 w 59"/>
                      <a:gd name="T35" fmla="*/ 1 h 23"/>
                      <a:gd name="T36" fmla="*/ 36 w 59"/>
                      <a:gd name="T37" fmla="*/ 3 h 23"/>
                      <a:gd name="T38" fmla="*/ 58 w 59"/>
                      <a:gd name="T3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23">
                        <a:moveTo>
                          <a:pt x="58" y="6"/>
                        </a:moveTo>
                        <a:lnTo>
                          <a:pt x="50" y="6"/>
                        </a:lnTo>
                        <a:lnTo>
                          <a:pt x="47" y="7"/>
                        </a:lnTo>
                        <a:lnTo>
                          <a:pt x="44" y="7"/>
                        </a:lnTo>
                        <a:lnTo>
                          <a:pt x="40" y="8"/>
                        </a:lnTo>
                        <a:lnTo>
                          <a:pt x="37" y="10"/>
                        </a:lnTo>
                        <a:lnTo>
                          <a:pt x="34" y="12"/>
                        </a:lnTo>
                        <a:lnTo>
                          <a:pt x="31" y="16"/>
                        </a:lnTo>
                        <a:lnTo>
                          <a:pt x="29" y="19"/>
                        </a:lnTo>
                        <a:lnTo>
                          <a:pt x="27" y="22"/>
                        </a:lnTo>
                        <a:lnTo>
                          <a:pt x="0" y="11"/>
                        </a:lnTo>
                        <a:lnTo>
                          <a:pt x="2" y="8"/>
                        </a:lnTo>
                        <a:lnTo>
                          <a:pt x="4" y="6"/>
                        </a:lnTo>
                        <a:lnTo>
                          <a:pt x="7" y="4"/>
                        </a:lnTo>
                        <a:lnTo>
                          <a:pt x="10" y="3"/>
                        </a:lnTo>
                        <a:lnTo>
                          <a:pt x="12" y="1"/>
                        </a:lnTo>
                        <a:lnTo>
                          <a:pt x="15" y="0"/>
                        </a:lnTo>
                        <a:lnTo>
                          <a:pt x="26" y="1"/>
                        </a:lnTo>
                        <a:lnTo>
                          <a:pt x="36" y="3"/>
                        </a:lnTo>
                        <a:lnTo>
                          <a:pt x="58" y="6"/>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751" name="Group 367"/>
                <p:cNvGrpSpPr>
                  <a:grpSpLocks/>
                </p:cNvGrpSpPr>
                <p:nvPr/>
              </p:nvGrpSpPr>
              <p:grpSpPr bwMode="auto">
                <a:xfrm>
                  <a:off x="4962" y="396"/>
                  <a:ext cx="59" cy="32"/>
                  <a:chOff x="4962" y="396"/>
                  <a:chExt cx="59" cy="32"/>
                </a:xfrm>
              </p:grpSpPr>
              <p:grpSp>
                <p:nvGrpSpPr>
                  <p:cNvPr id="912752" name="Group 368"/>
                  <p:cNvGrpSpPr>
                    <a:grpSpLocks/>
                  </p:cNvGrpSpPr>
                  <p:nvPr/>
                </p:nvGrpSpPr>
                <p:grpSpPr bwMode="auto">
                  <a:xfrm>
                    <a:off x="4962" y="396"/>
                    <a:ext cx="5" cy="23"/>
                    <a:chOff x="4962" y="396"/>
                    <a:chExt cx="5" cy="23"/>
                  </a:xfrm>
                </p:grpSpPr>
                <p:sp>
                  <p:nvSpPr>
                    <p:cNvPr id="912753" name="Freeform 369"/>
                    <p:cNvSpPr>
                      <a:spLocks/>
                    </p:cNvSpPr>
                    <p:nvPr/>
                  </p:nvSpPr>
                  <p:spPr bwMode="auto">
                    <a:xfrm>
                      <a:off x="4962" y="402"/>
                      <a:ext cx="1" cy="17"/>
                    </a:xfrm>
                    <a:custGeom>
                      <a:avLst/>
                      <a:gdLst>
                        <a:gd name="T0" fmla="*/ 0 w 1"/>
                        <a:gd name="T1" fmla="*/ 0 h 17"/>
                        <a:gd name="T2" fmla="*/ 0 w 1"/>
                        <a:gd name="T3" fmla="*/ 16 h 17"/>
                        <a:gd name="T4" fmla="*/ 0 w 1"/>
                        <a:gd name="T5" fmla="*/ 16 h 17"/>
                        <a:gd name="T6" fmla="*/ 0 w 1"/>
                        <a:gd name="T7" fmla="*/ 0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lnTo>
                            <a:pt x="0" y="16"/>
                          </a:lnTo>
                          <a:lnTo>
                            <a:pt x="0" y="16"/>
                          </a:lnTo>
                          <a:lnTo>
                            <a:pt x="0" y="0"/>
                          </a:lnTo>
                          <a:lnTo>
                            <a:pt x="0"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54" name="Oval 370"/>
                    <p:cNvSpPr>
                      <a:spLocks noChangeArrowheads="1"/>
                    </p:cNvSpPr>
                    <p:nvPr/>
                  </p:nvSpPr>
                  <p:spPr bwMode="auto">
                    <a:xfrm flipH="1" flipV="1">
                      <a:off x="4963" y="396"/>
                      <a:ext cx="4" cy="8"/>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55" name="Group 371"/>
                  <p:cNvGrpSpPr>
                    <a:grpSpLocks/>
                  </p:cNvGrpSpPr>
                  <p:nvPr/>
                </p:nvGrpSpPr>
                <p:grpSpPr bwMode="auto">
                  <a:xfrm>
                    <a:off x="4974" y="400"/>
                    <a:ext cx="17" cy="21"/>
                    <a:chOff x="4974" y="400"/>
                    <a:chExt cx="17" cy="21"/>
                  </a:xfrm>
                </p:grpSpPr>
                <p:sp>
                  <p:nvSpPr>
                    <p:cNvPr id="912756" name="Freeform 372"/>
                    <p:cNvSpPr>
                      <a:spLocks/>
                    </p:cNvSpPr>
                    <p:nvPr/>
                  </p:nvSpPr>
                  <p:spPr bwMode="auto">
                    <a:xfrm>
                      <a:off x="4974" y="404"/>
                      <a:ext cx="17" cy="17"/>
                    </a:xfrm>
                    <a:custGeom>
                      <a:avLst/>
                      <a:gdLst>
                        <a:gd name="T0" fmla="*/ 16 w 17"/>
                        <a:gd name="T1" fmla="*/ 8 h 17"/>
                        <a:gd name="T2" fmla="*/ 5 w 17"/>
                        <a:gd name="T3" fmla="*/ 16 h 17"/>
                        <a:gd name="T4" fmla="*/ 0 w 17"/>
                        <a:gd name="T5" fmla="*/ 16 h 17"/>
                        <a:gd name="T6" fmla="*/ 10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5" y="16"/>
                          </a:lnTo>
                          <a:lnTo>
                            <a:pt x="0" y="16"/>
                          </a:lnTo>
                          <a:lnTo>
                            <a:pt x="10" y="0"/>
                          </a:lnTo>
                          <a:lnTo>
                            <a:pt x="16" y="8"/>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57" name="Oval 373"/>
                    <p:cNvSpPr>
                      <a:spLocks noChangeArrowheads="1"/>
                    </p:cNvSpPr>
                    <p:nvPr/>
                  </p:nvSpPr>
                  <p:spPr bwMode="auto">
                    <a:xfrm flipH="1" flipV="1">
                      <a:off x="4979" y="400"/>
                      <a:ext cx="3" cy="7"/>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58" name="Group 374"/>
                  <p:cNvGrpSpPr>
                    <a:grpSpLocks/>
                  </p:cNvGrpSpPr>
                  <p:nvPr/>
                </p:nvGrpSpPr>
                <p:grpSpPr bwMode="auto">
                  <a:xfrm>
                    <a:off x="4989" y="401"/>
                    <a:ext cx="17" cy="22"/>
                    <a:chOff x="4989" y="401"/>
                    <a:chExt cx="17" cy="22"/>
                  </a:xfrm>
                </p:grpSpPr>
                <p:sp>
                  <p:nvSpPr>
                    <p:cNvPr id="912759" name="Freeform 375"/>
                    <p:cNvSpPr>
                      <a:spLocks/>
                    </p:cNvSpPr>
                    <p:nvPr/>
                  </p:nvSpPr>
                  <p:spPr bwMode="auto">
                    <a:xfrm>
                      <a:off x="4989" y="406"/>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60" name="Oval 376"/>
                    <p:cNvSpPr>
                      <a:spLocks noChangeArrowheads="1"/>
                    </p:cNvSpPr>
                    <p:nvPr/>
                  </p:nvSpPr>
                  <p:spPr bwMode="auto">
                    <a:xfrm flipH="1" flipV="1">
                      <a:off x="4992" y="401"/>
                      <a:ext cx="2" cy="8"/>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61" name="Group 377"/>
                  <p:cNvGrpSpPr>
                    <a:grpSpLocks/>
                  </p:cNvGrpSpPr>
                  <p:nvPr/>
                </p:nvGrpSpPr>
                <p:grpSpPr bwMode="auto">
                  <a:xfrm>
                    <a:off x="5004" y="405"/>
                    <a:ext cx="17" cy="23"/>
                    <a:chOff x="5004" y="405"/>
                    <a:chExt cx="17" cy="23"/>
                  </a:xfrm>
                </p:grpSpPr>
                <p:sp>
                  <p:nvSpPr>
                    <p:cNvPr id="912762" name="Freeform 378"/>
                    <p:cNvSpPr>
                      <a:spLocks/>
                    </p:cNvSpPr>
                    <p:nvPr/>
                  </p:nvSpPr>
                  <p:spPr bwMode="auto">
                    <a:xfrm>
                      <a:off x="5004" y="411"/>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63" name="Oval 379"/>
                    <p:cNvSpPr>
                      <a:spLocks noChangeArrowheads="1"/>
                    </p:cNvSpPr>
                    <p:nvPr/>
                  </p:nvSpPr>
                  <p:spPr bwMode="auto">
                    <a:xfrm flipH="1" flipV="1">
                      <a:off x="5006" y="405"/>
                      <a:ext cx="5" cy="5"/>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912764" name="Group 380"/>
                <p:cNvGrpSpPr>
                  <a:grpSpLocks/>
                </p:cNvGrpSpPr>
                <p:nvPr/>
              </p:nvGrpSpPr>
              <p:grpSpPr bwMode="auto">
                <a:xfrm>
                  <a:off x="5017" y="408"/>
                  <a:ext cx="60" cy="31"/>
                  <a:chOff x="5017" y="408"/>
                  <a:chExt cx="60" cy="31"/>
                </a:xfrm>
              </p:grpSpPr>
              <p:grpSp>
                <p:nvGrpSpPr>
                  <p:cNvPr id="912765" name="Group 381"/>
                  <p:cNvGrpSpPr>
                    <a:grpSpLocks/>
                  </p:cNvGrpSpPr>
                  <p:nvPr/>
                </p:nvGrpSpPr>
                <p:grpSpPr bwMode="auto">
                  <a:xfrm>
                    <a:off x="5017" y="408"/>
                    <a:ext cx="17" cy="22"/>
                    <a:chOff x="5017" y="408"/>
                    <a:chExt cx="17" cy="22"/>
                  </a:xfrm>
                </p:grpSpPr>
                <p:sp>
                  <p:nvSpPr>
                    <p:cNvPr id="912766" name="Freeform 382"/>
                    <p:cNvSpPr>
                      <a:spLocks/>
                    </p:cNvSpPr>
                    <p:nvPr/>
                  </p:nvSpPr>
                  <p:spPr bwMode="auto">
                    <a:xfrm>
                      <a:off x="5017" y="413"/>
                      <a:ext cx="17" cy="17"/>
                    </a:xfrm>
                    <a:custGeom>
                      <a:avLst/>
                      <a:gdLst>
                        <a:gd name="T0" fmla="*/ 16 w 17"/>
                        <a:gd name="T1" fmla="*/ 5 h 17"/>
                        <a:gd name="T2" fmla="*/ 8 w 17"/>
                        <a:gd name="T3" fmla="*/ 16 h 17"/>
                        <a:gd name="T4" fmla="*/ 0 w 17"/>
                        <a:gd name="T5" fmla="*/ 16 h 17"/>
                        <a:gd name="T6" fmla="*/ 8 w 17"/>
                        <a:gd name="T7" fmla="*/ 0 h 17"/>
                        <a:gd name="T8" fmla="*/ 16 w 17"/>
                        <a:gd name="T9" fmla="*/ 5 h 17"/>
                      </a:gdLst>
                      <a:ahLst/>
                      <a:cxnLst>
                        <a:cxn ang="0">
                          <a:pos x="T0" y="T1"/>
                        </a:cxn>
                        <a:cxn ang="0">
                          <a:pos x="T2" y="T3"/>
                        </a:cxn>
                        <a:cxn ang="0">
                          <a:pos x="T4" y="T5"/>
                        </a:cxn>
                        <a:cxn ang="0">
                          <a:pos x="T6" y="T7"/>
                        </a:cxn>
                        <a:cxn ang="0">
                          <a:pos x="T8" y="T9"/>
                        </a:cxn>
                      </a:cxnLst>
                      <a:rect l="0" t="0" r="r" b="b"/>
                      <a:pathLst>
                        <a:path w="17" h="17">
                          <a:moveTo>
                            <a:pt x="16" y="5"/>
                          </a:moveTo>
                          <a:lnTo>
                            <a:pt x="8" y="16"/>
                          </a:lnTo>
                          <a:lnTo>
                            <a:pt x="0" y="16"/>
                          </a:lnTo>
                          <a:lnTo>
                            <a:pt x="8" y="0"/>
                          </a:lnTo>
                          <a:lnTo>
                            <a:pt x="16" y="5"/>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67" name="Oval 383"/>
                    <p:cNvSpPr>
                      <a:spLocks noChangeArrowheads="1"/>
                    </p:cNvSpPr>
                    <p:nvPr/>
                  </p:nvSpPr>
                  <p:spPr bwMode="auto">
                    <a:xfrm flipH="1" flipV="1">
                      <a:off x="5019" y="408"/>
                      <a:ext cx="4" cy="8"/>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68" name="Group 384"/>
                  <p:cNvGrpSpPr>
                    <a:grpSpLocks/>
                  </p:cNvGrpSpPr>
                  <p:nvPr/>
                </p:nvGrpSpPr>
                <p:grpSpPr bwMode="auto">
                  <a:xfrm>
                    <a:off x="5032" y="411"/>
                    <a:ext cx="17" cy="23"/>
                    <a:chOff x="5032" y="411"/>
                    <a:chExt cx="17" cy="23"/>
                  </a:xfrm>
                </p:grpSpPr>
                <p:sp>
                  <p:nvSpPr>
                    <p:cNvPr id="912769" name="Freeform 385"/>
                    <p:cNvSpPr>
                      <a:spLocks/>
                    </p:cNvSpPr>
                    <p:nvPr/>
                  </p:nvSpPr>
                  <p:spPr bwMode="auto">
                    <a:xfrm>
                      <a:off x="5032" y="417"/>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70" name="Oval 386"/>
                    <p:cNvSpPr>
                      <a:spLocks noChangeArrowheads="1"/>
                    </p:cNvSpPr>
                    <p:nvPr/>
                  </p:nvSpPr>
                  <p:spPr bwMode="auto">
                    <a:xfrm flipH="1" flipV="1">
                      <a:off x="5034" y="411"/>
                      <a:ext cx="4" cy="7"/>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71" name="Group 387"/>
                  <p:cNvGrpSpPr>
                    <a:grpSpLocks/>
                  </p:cNvGrpSpPr>
                  <p:nvPr/>
                </p:nvGrpSpPr>
                <p:grpSpPr bwMode="auto">
                  <a:xfrm>
                    <a:off x="5045" y="413"/>
                    <a:ext cx="17" cy="21"/>
                    <a:chOff x="5045" y="413"/>
                    <a:chExt cx="17" cy="21"/>
                  </a:xfrm>
                </p:grpSpPr>
                <p:sp>
                  <p:nvSpPr>
                    <p:cNvPr id="912772" name="Freeform 388"/>
                    <p:cNvSpPr>
                      <a:spLocks/>
                    </p:cNvSpPr>
                    <p:nvPr/>
                  </p:nvSpPr>
                  <p:spPr bwMode="auto">
                    <a:xfrm>
                      <a:off x="5045" y="417"/>
                      <a:ext cx="17" cy="17"/>
                    </a:xfrm>
                    <a:custGeom>
                      <a:avLst/>
                      <a:gdLst>
                        <a:gd name="T0" fmla="*/ 16 w 17"/>
                        <a:gd name="T1" fmla="*/ 0 h 17"/>
                        <a:gd name="T2" fmla="*/ 5 w 17"/>
                        <a:gd name="T3" fmla="*/ 16 h 17"/>
                        <a:gd name="T4" fmla="*/ 0 w 17"/>
                        <a:gd name="T5" fmla="*/ 16 h 17"/>
                        <a:gd name="T6" fmla="*/ 10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5" y="16"/>
                          </a:lnTo>
                          <a:lnTo>
                            <a:pt x="0" y="16"/>
                          </a:lnTo>
                          <a:lnTo>
                            <a:pt x="10" y="0"/>
                          </a:lnTo>
                          <a:lnTo>
                            <a:pt x="16"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73" name="Oval 389"/>
                    <p:cNvSpPr>
                      <a:spLocks noChangeArrowheads="1"/>
                    </p:cNvSpPr>
                    <p:nvPr/>
                  </p:nvSpPr>
                  <p:spPr bwMode="auto">
                    <a:xfrm flipH="1" flipV="1">
                      <a:off x="5049" y="413"/>
                      <a:ext cx="3" cy="8"/>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2774" name="Group 390"/>
                  <p:cNvGrpSpPr>
                    <a:grpSpLocks/>
                  </p:cNvGrpSpPr>
                  <p:nvPr/>
                </p:nvGrpSpPr>
                <p:grpSpPr bwMode="auto">
                  <a:xfrm>
                    <a:off x="5060" y="416"/>
                    <a:ext cx="17" cy="23"/>
                    <a:chOff x="5060" y="416"/>
                    <a:chExt cx="17" cy="23"/>
                  </a:xfrm>
                </p:grpSpPr>
                <p:sp>
                  <p:nvSpPr>
                    <p:cNvPr id="912775" name="Freeform 391"/>
                    <p:cNvSpPr>
                      <a:spLocks/>
                    </p:cNvSpPr>
                    <p:nvPr/>
                  </p:nvSpPr>
                  <p:spPr bwMode="auto">
                    <a:xfrm>
                      <a:off x="5060" y="422"/>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712000"/>
                    </a:solidFill>
                    <a:ln w="12700" cap="rnd" cmpd="sng">
                      <a:solidFill>
                        <a:srgbClr val="712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76" name="Oval 392"/>
                    <p:cNvSpPr>
                      <a:spLocks noChangeArrowheads="1"/>
                    </p:cNvSpPr>
                    <p:nvPr/>
                  </p:nvSpPr>
                  <p:spPr bwMode="auto">
                    <a:xfrm flipH="1" flipV="1">
                      <a:off x="5061" y="416"/>
                      <a:ext cx="4" cy="7"/>
                    </a:xfrm>
                    <a:prstGeom prst="ellipse">
                      <a:avLst/>
                    </a:prstGeom>
                    <a:solidFill>
                      <a:srgbClr val="712000"/>
                    </a:solidFill>
                    <a:ln w="12700">
                      <a:solidFill>
                        <a:srgbClr val="712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912777" name="Freeform 393"/>
              <p:cNvSpPr>
                <a:spLocks/>
              </p:cNvSpPr>
              <p:nvPr/>
            </p:nvSpPr>
            <p:spPr bwMode="auto">
              <a:xfrm>
                <a:off x="5109" y="443"/>
                <a:ext cx="17" cy="17"/>
              </a:xfrm>
              <a:custGeom>
                <a:avLst/>
                <a:gdLst>
                  <a:gd name="T0" fmla="*/ 16 w 17"/>
                  <a:gd name="T1" fmla="*/ 8 h 17"/>
                  <a:gd name="T2" fmla="*/ 0 w 17"/>
                  <a:gd name="T3" fmla="*/ 16 h 17"/>
                  <a:gd name="T4" fmla="*/ 0 w 17"/>
                  <a:gd name="T5" fmla="*/ 0 h 17"/>
                  <a:gd name="T6" fmla="*/ 16 w 17"/>
                  <a:gd name="T7" fmla="*/ 8 h 17"/>
                </a:gdLst>
                <a:ahLst/>
                <a:cxnLst>
                  <a:cxn ang="0">
                    <a:pos x="T0" y="T1"/>
                  </a:cxn>
                  <a:cxn ang="0">
                    <a:pos x="T2" y="T3"/>
                  </a:cxn>
                  <a:cxn ang="0">
                    <a:pos x="T4" y="T5"/>
                  </a:cxn>
                  <a:cxn ang="0">
                    <a:pos x="T6" y="T7"/>
                  </a:cxn>
                </a:cxnLst>
                <a:rect l="0" t="0" r="r" b="b"/>
                <a:pathLst>
                  <a:path w="17" h="17">
                    <a:moveTo>
                      <a:pt x="16" y="8"/>
                    </a:moveTo>
                    <a:lnTo>
                      <a:pt x="0" y="16"/>
                    </a:lnTo>
                    <a:lnTo>
                      <a:pt x="0" y="0"/>
                    </a:lnTo>
                    <a:lnTo>
                      <a:pt x="16" y="8"/>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78" name="Freeform 394"/>
              <p:cNvSpPr>
                <a:spLocks/>
              </p:cNvSpPr>
              <p:nvPr/>
            </p:nvSpPr>
            <p:spPr bwMode="auto">
              <a:xfrm>
                <a:off x="5093" y="470"/>
                <a:ext cx="17" cy="17"/>
              </a:xfrm>
              <a:custGeom>
                <a:avLst/>
                <a:gdLst>
                  <a:gd name="T0" fmla="*/ 16 w 17"/>
                  <a:gd name="T1" fmla="*/ 16 h 17"/>
                  <a:gd name="T2" fmla="*/ 16 w 17"/>
                  <a:gd name="T3" fmla="*/ 0 h 17"/>
                  <a:gd name="T4" fmla="*/ 0 w 17"/>
                  <a:gd name="T5" fmla="*/ 10 h 17"/>
                  <a:gd name="T6" fmla="*/ 16 w 17"/>
                  <a:gd name="T7" fmla="*/ 16 h 17"/>
                </a:gdLst>
                <a:ahLst/>
                <a:cxnLst>
                  <a:cxn ang="0">
                    <a:pos x="T0" y="T1"/>
                  </a:cxn>
                  <a:cxn ang="0">
                    <a:pos x="T2" y="T3"/>
                  </a:cxn>
                  <a:cxn ang="0">
                    <a:pos x="T4" y="T5"/>
                  </a:cxn>
                  <a:cxn ang="0">
                    <a:pos x="T6" y="T7"/>
                  </a:cxn>
                </a:cxnLst>
                <a:rect l="0" t="0" r="r" b="b"/>
                <a:pathLst>
                  <a:path w="17" h="17">
                    <a:moveTo>
                      <a:pt x="16" y="16"/>
                    </a:moveTo>
                    <a:lnTo>
                      <a:pt x="16" y="0"/>
                    </a:lnTo>
                    <a:lnTo>
                      <a:pt x="0" y="10"/>
                    </a:lnTo>
                    <a:lnTo>
                      <a:pt x="16" y="16"/>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79" name="Freeform 395"/>
              <p:cNvSpPr>
                <a:spLocks/>
              </p:cNvSpPr>
              <p:nvPr/>
            </p:nvSpPr>
            <p:spPr bwMode="auto">
              <a:xfrm>
                <a:off x="4984" y="400"/>
                <a:ext cx="17" cy="17"/>
              </a:xfrm>
              <a:custGeom>
                <a:avLst/>
                <a:gdLst>
                  <a:gd name="T0" fmla="*/ 16 w 17"/>
                  <a:gd name="T1" fmla="*/ 5 h 17"/>
                  <a:gd name="T2" fmla="*/ 0 w 17"/>
                  <a:gd name="T3" fmla="*/ 16 h 17"/>
                  <a:gd name="T4" fmla="*/ 0 w 17"/>
                  <a:gd name="T5" fmla="*/ 16 h 17"/>
                  <a:gd name="T6" fmla="*/ 16 w 17"/>
                  <a:gd name="T7" fmla="*/ 0 h 17"/>
                  <a:gd name="T8" fmla="*/ 16 w 17"/>
                  <a:gd name="T9" fmla="*/ 5 h 17"/>
                </a:gdLst>
                <a:ahLst/>
                <a:cxnLst>
                  <a:cxn ang="0">
                    <a:pos x="T0" y="T1"/>
                  </a:cxn>
                  <a:cxn ang="0">
                    <a:pos x="T2" y="T3"/>
                  </a:cxn>
                  <a:cxn ang="0">
                    <a:pos x="T4" y="T5"/>
                  </a:cxn>
                  <a:cxn ang="0">
                    <a:pos x="T6" y="T7"/>
                  </a:cxn>
                  <a:cxn ang="0">
                    <a:pos x="T8" y="T9"/>
                  </a:cxn>
                </a:cxnLst>
                <a:rect l="0" t="0" r="r" b="b"/>
                <a:pathLst>
                  <a:path w="17" h="17">
                    <a:moveTo>
                      <a:pt x="16" y="5"/>
                    </a:moveTo>
                    <a:lnTo>
                      <a:pt x="0" y="16"/>
                    </a:lnTo>
                    <a:lnTo>
                      <a:pt x="0" y="16"/>
                    </a:lnTo>
                    <a:lnTo>
                      <a:pt x="16" y="0"/>
                    </a:lnTo>
                    <a:lnTo>
                      <a:pt x="16" y="5"/>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0" name="Oval 396"/>
              <p:cNvSpPr>
                <a:spLocks noChangeArrowheads="1"/>
              </p:cNvSpPr>
              <p:nvPr/>
            </p:nvSpPr>
            <p:spPr bwMode="auto">
              <a:xfrm>
                <a:off x="4985" y="399"/>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81" name="Freeform 397"/>
              <p:cNvSpPr>
                <a:spLocks/>
              </p:cNvSpPr>
              <p:nvPr/>
            </p:nvSpPr>
            <p:spPr bwMode="auto">
              <a:xfrm>
                <a:off x="4998" y="403"/>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2" name="Oval 398"/>
              <p:cNvSpPr>
                <a:spLocks noChangeArrowheads="1"/>
              </p:cNvSpPr>
              <p:nvPr/>
            </p:nvSpPr>
            <p:spPr bwMode="auto">
              <a:xfrm>
                <a:off x="4999" y="401"/>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83" name="Freeform 399"/>
              <p:cNvSpPr>
                <a:spLocks/>
              </p:cNvSpPr>
              <p:nvPr/>
            </p:nvSpPr>
            <p:spPr bwMode="auto">
              <a:xfrm>
                <a:off x="5011" y="405"/>
                <a:ext cx="17" cy="17"/>
              </a:xfrm>
              <a:custGeom>
                <a:avLst/>
                <a:gdLst>
                  <a:gd name="T0" fmla="*/ 16 w 17"/>
                  <a:gd name="T1" fmla="*/ 0 h 17"/>
                  <a:gd name="T2" fmla="*/ 5 w 17"/>
                  <a:gd name="T3" fmla="*/ 16 h 17"/>
                  <a:gd name="T4" fmla="*/ 0 w 17"/>
                  <a:gd name="T5" fmla="*/ 16 h 17"/>
                  <a:gd name="T6" fmla="*/ 10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5" y="16"/>
                    </a:lnTo>
                    <a:lnTo>
                      <a:pt x="0" y="16"/>
                    </a:lnTo>
                    <a:lnTo>
                      <a:pt x="10"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4" name="Oval 400"/>
              <p:cNvSpPr>
                <a:spLocks noChangeArrowheads="1"/>
              </p:cNvSpPr>
              <p:nvPr/>
            </p:nvSpPr>
            <p:spPr bwMode="auto">
              <a:xfrm>
                <a:off x="5014" y="404"/>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85" name="Freeform 401"/>
              <p:cNvSpPr>
                <a:spLocks/>
              </p:cNvSpPr>
              <p:nvPr/>
            </p:nvSpPr>
            <p:spPr bwMode="auto">
              <a:xfrm>
                <a:off x="5026" y="410"/>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6" name="Oval 402"/>
              <p:cNvSpPr>
                <a:spLocks noChangeArrowheads="1"/>
              </p:cNvSpPr>
              <p:nvPr/>
            </p:nvSpPr>
            <p:spPr bwMode="auto">
              <a:xfrm>
                <a:off x="5029" y="406"/>
                <a:ext cx="3"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87" name="Freeform 403"/>
              <p:cNvSpPr>
                <a:spLocks/>
              </p:cNvSpPr>
              <p:nvPr/>
            </p:nvSpPr>
            <p:spPr bwMode="auto">
              <a:xfrm>
                <a:off x="5039" y="412"/>
                <a:ext cx="17" cy="17"/>
              </a:xfrm>
              <a:custGeom>
                <a:avLst/>
                <a:gdLst>
                  <a:gd name="T0" fmla="*/ 16 w 17"/>
                  <a:gd name="T1" fmla="*/ 8 h 17"/>
                  <a:gd name="T2" fmla="*/ 5 w 17"/>
                  <a:gd name="T3" fmla="*/ 16 h 17"/>
                  <a:gd name="T4" fmla="*/ 0 w 17"/>
                  <a:gd name="T5" fmla="*/ 16 h 17"/>
                  <a:gd name="T6" fmla="*/ 10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5" y="16"/>
                    </a:lnTo>
                    <a:lnTo>
                      <a:pt x="0" y="16"/>
                    </a:lnTo>
                    <a:lnTo>
                      <a:pt x="10" y="0"/>
                    </a:lnTo>
                    <a:lnTo>
                      <a:pt x="16" y="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8" name="Freeform 404"/>
              <p:cNvSpPr>
                <a:spLocks/>
              </p:cNvSpPr>
              <p:nvPr/>
            </p:nvSpPr>
            <p:spPr bwMode="auto">
              <a:xfrm>
                <a:off x="5054" y="415"/>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89" name="Oval 405"/>
              <p:cNvSpPr>
                <a:spLocks noChangeArrowheads="1"/>
              </p:cNvSpPr>
              <p:nvPr/>
            </p:nvSpPr>
            <p:spPr bwMode="auto">
              <a:xfrm>
                <a:off x="5056" y="412"/>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0" name="Freeform 406"/>
              <p:cNvSpPr>
                <a:spLocks/>
              </p:cNvSpPr>
              <p:nvPr/>
            </p:nvSpPr>
            <p:spPr bwMode="auto">
              <a:xfrm>
                <a:off x="5068" y="417"/>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91" name="Oval 407"/>
              <p:cNvSpPr>
                <a:spLocks noChangeArrowheads="1"/>
              </p:cNvSpPr>
              <p:nvPr/>
            </p:nvSpPr>
            <p:spPr bwMode="auto">
              <a:xfrm>
                <a:off x="5070" y="415"/>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2" name="Freeform 408"/>
              <p:cNvSpPr>
                <a:spLocks/>
              </p:cNvSpPr>
              <p:nvPr/>
            </p:nvSpPr>
            <p:spPr bwMode="auto">
              <a:xfrm>
                <a:off x="5082" y="419"/>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93" name="Oval 409"/>
              <p:cNvSpPr>
                <a:spLocks noChangeArrowheads="1"/>
              </p:cNvSpPr>
              <p:nvPr/>
            </p:nvSpPr>
            <p:spPr bwMode="auto">
              <a:xfrm>
                <a:off x="5083" y="418"/>
                <a:ext cx="5"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4" name="Oval 410"/>
              <p:cNvSpPr>
                <a:spLocks noChangeArrowheads="1"/>
              </p:cNvSpPr>
              <p:nvPr/>
            </p:nvSpPr>
            <p:spPr bwMode="auto">
              <a:xfrm>
                <a:off x="4959" y="355"/>
                <a:ext cx="20" cy="17"/>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5" name="Oval 411"/>
              <p:cNvSpPr>
                <a:spLocks noChangeArrowheads="1"/>
              </p:cNvSpPr>
              <p:nvPr/>
            </p:nvSpPr>
            <p:spPr bwMode="auto">
              <a:xfrm>
                <a:off x="5225" y="524"/>
                <a:ext cx="21" cy="2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6" name="Oval 412"/>
              <p:cNvSpPr>
                <a:spLocks noChangeArrowheads="1"/>
              </p:cNvSpPr>
              <p:nvPr/>
            </p:nvSpPr>
            <p:spPr bwMode="auto">
              <a:xfrm>
                <a:off x="5262" y="147"/>
                <a:ext cx="108" cy="103"/>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797" name="Freeform 413"/>
              <p:cNvSpPr>
                <a:spLocks/>
              </p:cNvSpPr>
              <p:nvPr/>
            </p:nvSpPr>
            <p:spPr bwMode="auto">
              <a:xfrm>
                <a:off x="4966" y="247"/>
                <a:ext cx="446" cy="297"/>
              </a:xfrm>
              <a:custGeom>
                <a:avLst/>
                <a:gdLst>
                  <a:gd name="T0" fmla="*/ 437 w 446"/>
                  <a:gd name="T1" fmla="*/ 45 h 297"/>
                  <a:gd name="T2" fmla="*/ 424 w 446"/>
                  <a:gd name="T3" fmla="*/ 36 h 297"/>
                  <a:gd name="T4" fmla="*/ 379 w 446"/>
                  <a:gd name="T5" fmla="*/ 17 h 297"/>
                  <a:gd name="T6" fmla="*/ 332 w 446"/>
                  <a:gd name="T7" fmla="*/ 9 h 297"/>
                  <a:gd name="T8" fmla="*/ 275 w 446"/>
                  <a:gd name="T9" fmla="*/ 1 h 297"/>
                  <a:gd name="T10" fmla="*/ 224 w 446"/>
                  <a:gd name="T11" fmla="*/ 0 h 297"/>
                  <a:gd name="T12" fmla="*/ 216 w 446"/>
                  <a:gd name="T13" fmla="*/ 1 h 297"/>
                  <a:gd name="T14" fmla="*/ 209 w 446"/>
                  <a:gd name="T15" fmla="*/ 4 h 297"/>
                  <a:gd name="T16" fmla="*/ 170 w 446"/>
                  <a:gd name="T17" fmla="*/ 34 h 297"/>
                  <a:gd name="T18" fmla="*/ 117 w 446"/>
                  <a:gd name="T19" fmla="*/ 67 h 297"/>
                  <a:gd name="T20" fmla="*/ 0 w 446"/>
                  <a:gd name="T21" fmla="*/ 104 h 297"/>
                  <a:gd name="T22" fmla="*/ 6 w 446"/>
                  <a:gd name="T23" fmla="*/ 131 h 297"/>
                  <a:gd name="T24" fmla="*/ 97 w 446"/>
                  <a:gd name="T25" fmla="*/ 121 h 297"/>
                  <a:gd name="T26" fmla="*/ 156 w 446"/>
                  <a:gd name="T27" fmla="*/ 108 h 297"/>
                  <a:gd name="T28" fmla="*/ 199 w 446"/>
                  <a:gd name="T29" fmla="*/ 90 h 297"/>
                  <a:gd name="T30" fmla="*/ 184 w 446"/>
                  <a:gd name="T31" fmla="*/ 173 h 297"/>
                  <a:gd name="T32" fmla="*/ 338 w 446"/>
                  <a:gd name="T33" fmla="*/ 207 h 297"/>
                  <a:gd name="T34" fmla="*/ 264 w 446"/>
                  <a:gd name="T35" fmla="*/ 273 h 297"/>
                  <a:gd name="T36" fmla="*/ 282 w 446"/>
                  <a:gd name="T37" fmla="*/ 296 h 297"/>
                  <a:gd name="T38" fmla="*/ 400 w 446"/>
                  <a:gd name="T39" fmla="*/ 222 h 297"/>
                  <a:gd name="T40" fmla="*/ 406 w 446"/>
                  <a:gd name="T41" fmla="*/ 208 h 297"/>
                  <a:gd name="T42" fmla="*/ 430 w 446"/>
                  <a:gd name="T43" fmla="*/ 141 h 297"/>
                  <a:gd name="T44" fmla="*/ 445 w 446"/>
                  <a:gd name="T45" fmla="*/ 71 h 297"/>
                  <a:gd name="T46" fmla="*/ 444 w 446"/>
                  <a:gd name="T47" fmla="*/ 55 h 297"/>
                  <a:gd name="T48" fmla="*/ 437 w 446"/>
                  <a:gd name="T49" fmla="*/ 4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6" h="297">
                    <a:moveTo>
                      <a:pt x="437" y="45"/>
                    </a:moveTo>
                    <a:lnTo>
                      <a:pt x="424" y="36"/>
                    </a:lnTo>
                    <a:lnTo>
                      <a:pt x="379" y="17"/>
                    </a:lnTo>
                    <a:lnTo>
                      <a:pt x="332" y="9"/>
                    </a:lnTo>
                    <a:lnTo>
                      <a:pt x="275" y="1"/>
                    </a:lnTo>
                    <a:lnTo>
                      <a:pt x="224" y="0"/>
                    </a:lnTo>
                    <a:lnTo>
                      <a:pt x="216" y="1"/>
                    </a:lnTo>
                    <a:lnTo>
                      <a:pt x="209" y="4"/>
                    </a:lnTo>
                    <a:lnTo>
                      <a:pt x="170" y="34"/>
                    </a:lnTo>
                    <a:lnTo>
                      <a:pt x="117" y="67"/>
                    </a:lnTo>
                    <a:lnTo>
                      <a:pt x="0" y="104"/>
                    </a:lnTo>
                    <a:lnTo>
                      <a:pt x="6" y="131"/>
                    </a:lnTo>
                    <a:lnTo>
                      <a:pt x="97" y="121"/>
                    </a:lnTo>
                    <a:lnTo>
                      <a:pt x="156" y="108"/>
                    </a:lnTo>
                    <a:lnTo>
                      <a:pt x="199" y="90"/>
                    </a:lnTo>
                    <a:lnTo>
                      <a:pt x="184" y="173"/>
                    </a:lnTo>
                    <a:lnTo>
                      <a:pt x="338" y="207"/>
                    </a:lnTo>
                    <a:lnTo>
                      <a:pt x="264" y="273"/>
                    </a:lnTo>
                    <a:lnTo>
                      <a:pt x="282" y="296"/>
                    </a:lnTo>
                    <a:lnTo>
                      <a:pt x="400" y="222"/>
                    </a:lnTo>
                    <a:lnTo>
                      <a:pt x="406" y="208"/>
                    </a:lnTo>
                    <a:lnTo>
                      <a:pt x="430" y="141"/>
                    </a:lnTo>
                    <a:lnTo>
                      <a:pt x="445" y="71"/>
                    </a:lnTo>
                    <a:lnTo>
                      <a:pt x="444" y="55"/>
                    </a:lnTo>
                    <a:lnTo>
                      <a:pt x="437" y="45"/>
                    </a:lnTo>
                  </a:path>
                </a:pathLst>
              </a:custGeom>
              <a:solidFill>
                <a:schemeClr val="folHlink"/>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98" name="Freeform 414"/>
              <p:cNvSpPr>
                <a:spLocks/>
              </p:cNvSpPr>
              <p:nvPr/>
            </p:nvSpPr>
            <p:spPr bwMode="auto">
              <a:xfrm>
                <a:off x="5211" y="249"/>
                <a:ext cx="149" cy="162"/>
              </a:xfrm>
              <a:custGeom>
                <a:avLst/>
                <a:gdLst>
                  <a:gd name="T0" fmla="*/ 134 w 149"/>
                  <a:gd name="T1" fmla="*/ 16 h 162"/>
                  <a:gd name="T2" fmla="*/ 148 w 149"/>
                  <a:gd name="T3" fmla="*/ 68 h 162"/>
                  <a:gd name="T4" fmla="*/ 136 w 149"/>
                  <a:gd name="T5" fmla="*/ 76 h 162"/>
                  <a:gd name="T6" fmla="*/ 120 w 149"/>
                  <a:gd name="T7" fmla="*/ 88 h 162"/>
                  <a:gd name="T8" fmla="*/ 37 w 149"/>
                  <a:gd name="T9" fmla="*/ 161 h 162"/>
                  <a:gd name="T10" fmla="*/ 5 w 149"/>
                  <a:gd name="T11" fmla="*/ 65 h 162"/>
                  <a:gd name="T12" fmla="*/ 5 w 149"/>
                  <a:gd name="T13" fmla="*/ 54 h 162"/>
                  <a:gd name="T14" fmla="*/ 0 w 149"/>
                  <a:gd name="T15" fmla="*/ 37 h 162"/>
                  <a:gd name="T16" fmla="*/ 35 w 149"/>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62">
                    <a:moveTo>
                      <a:pt x="134" y="16"/>
                    </a:moveTo>
                    <a:lnTo>
                      <a:pt x="148" y="68"/>
                    </a:lnTo>
                    <a:lnTo>
                      <a:pt x="136" y="76"/>
                    </a:lnTo>
                    <a:lnTo>
                      <a:pt x="120" y="88"/>
                    </a:lnTo>
                    <a:lnTo>
                      <a:pt x="37" y="161"/>
                    </a:lnTo>
                    <a:lnTo>
                      <a:pt x="5" y="65"/>
                    </a:lnTo>
                    <a:lnTo>
                      <a:pt x="5" y="54"/>
                    </a:lnTo>
                    <a:lnTo>
                      <a:pt x="0" y="37"/>
                    </a:lnTo>
                    <a:lnTo>
                      <a:pt x="3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799" name="Freeform 415"/>
              <p:cNvSpPr>
                <a:spLocks/>
              </p:cNvSpPr>
              <p:nvPr/>
            </p:nvSpPr>
            <p:spPr bwMode="auto">
              <a:xfrm>
                <a:off x="5247" y="252"/>
                <a:ext cx="82" cy="159"/>
              </a:xfrm>
              <a:custGeom>
                <a:avLst/>
                <a:gdLst>
                  <a:gd name="T0" fmla="*/ 81 w 82"/>
                  <a:gd name="T1" fmla="*/ 10 h 159"/>
                  <a:gd name="T2" fmla="*/ 0 w 82"/>
                  <a:gd name="T3" fmla="*/ 158 h 159"/>
                  <a:gd name="T4" fmla="*/ 16 w 82"/>
                  <a:gd name="T5" fmla="*/ 0 h 159"/>
                  <a:gd name="T6" fmla="*/ 81 w 82"/>
                  <a:gd name="T7" fmla="*/ 10 h 159"/>
                </a:gdLst>
                <a:ahLst/>
                <a:cxnLst>
                  <a:cxn ang="0">
                    <a:pos x="T0" y="T1"/>
                  </a:cxn>
                  <a:cxn ang="0">
                    <a:pos x="T2" y="T3"/>
                  </a:cxn>
                  <a:cxn ang="0">
                    <a:pos x="T4" y="T5"/>
                  </a:cxn>
                  <a:cxn ang="0">
                    <a:pos x="T6" y="T7"/>
                  </a:cxn>
                </a:cxnLst>
                <a:rect l="0" t="0" r="r" b="b"/>
                <a:pathLst>
                  <a:path w="82" h="159">
                    <a:moveTo>
                      <a:pt x="81" y="10"/>
                    </a:moveTo>
                    <a:lnTo>
                      <a:pt x="0" y="158"/>
                    </a:lnTo>
                    <a:lnTo>
                      <a:pt x="16" y="0"/>
                    </a:lnTo>
                    <a:lnTo>
                      <a:pt x="81" y="10"/>
                    </a:lnTo>
                  </a:path>
                </a:pathLst>
              </a:custGeom>
              <a:solidFill>
                <a:schemeClr val="bg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00" name="Freeform 416"/>
              <p:cNvSpPr>
                <a:spLocks/>
              </p:cNvSpPr>
              <p:nvPr/>
            </p:nvSpPr>
            <p:spPr bwMode="auto">
              <a:xfrm>
                <a:off x="5300" y="393"/>
                <a:ext cx="32" cy="62"/>
              </a:xfrm>
              <a:custGeom>
                <a:avLst/>
                <a:gdLst>
                  <a:gd name="T0" fmla="*/ 31 w 32"/>
                  <a:gd name="T1" fmla="*/ 0 h 62"/>
                  <a:gd name="T2" fmla="*/ 19 w 32"/>
                  <a:gd name="T3" fmla="*/ 35 h 62"/>
                  <a:gd name="T4" fmla="*/ 0 w 32"/>
                  <a:gd name="T5" fmla="*/ 61 h 62"/>
                </a:gdLst>
                <a:ahLst/>
                <a:cxnLst>
                  <a:cxn ang="0">
                    <a:pos x="T0" y="T1"/>
                  </a:cxn>
                  <a:cxn ang="0">
                    <a:pos x="T2" y="T3"/>
                  </a:cxn>
                  <a:cxn ang="0">
                    <a:pos x="T4" y="T5"/>
                  </a:cxn>
                </a:cxnLst>
                <a:rect l="0" t="0" r="r" b="b"/>
                <a:pathLst>
                  <a:path w="32" h="62">
                    <a:moveTo>
                      <a:pt x="31" y="0"/>
                    </a:moveTo>
                    <a:lnTo>
                      <a:pt x="19" y="35"/>
                    </a:lnTo>
                    <a:lnTo>
                      <a:pt x="0" y="6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01" name="Group 417"/>
              <p:cNvGrpSpPr>
                <a:grpSpLocks/>
              </p:cNvGrpSpPr>
              <p:nvPr/>
            </p:nvGrpSpPr>
            <p:grpSpPr bwMode="auto">
              <a:xfrm>
                <a:off x="4955" y="353"/>
                <a:ext cx="236" cy="180"/>
                <a:chOff x="4955" y="353"/>
                <a:chExt cx="236" cy="180"/>
              </a:xfrm>
            </p:grpSpPr>
            <p:sp>
              <p:nvSpPr>
                <p:cNvPr id="912802" name="Freeform 418"/>
                <p:cNvSpPr>
                  <a:spLocks/>
                </p:cNvSpPr>
                <p:nvPr/>
              </p:nvSpPr>
              <p:spPr bwMode="auto">
                <a:xfrm>
                  <a:off x="4955" y="379"/>
                  <a:ext cx="169" cy="154"/>
                </a:xfrm>
                <a:custGeom>
                  <a:avLst/>
                  <a:gdLst>
                    <a:gd name="T0" fmla="*/ 168 w 169"/>
                    <a:gd name="T1" fmla="*/ 153 h 154"/>
                    <a:gd name="T2" fmla="*/ 0 w 169"/>
                    <a:gd name="T3" fmla="*/ 123 h 154"/>
                    <a:gd name="T4" fmla="*/ 0 w 169"/>
                    <a:gd name="T5" fmla="*/ 0 h 154"/>
                    <a:gd name="T6" fmla="*/ 168 w 169"/>
                    <a:gd name="T7" fmla="*/ 30 h 154"/>
                    <a:gd name="T8" fmla="*/ 168 w 169"/>
                    <a:gd name="T9" fmla="*/ 153 h 154"/>
                  </a:gdLst>
                  <a:ahLst/>
                  <a:cxnLst>
                    <a:cxn ang="0">
                      <a:pos x="T0" y="T1"/>
                    </a:cxn>
                    <a:cxn ang="0">
                      <a:pos x="T2" y="T3"/>
                    </a:cxn>
                    <a:cxn ang="0">
                      <a:pos x="T4" y="T5"/>
                    </a:cxn>
                    <a:cxn ang="0">
                      <a:pos x="T6" y="T7"/>
                    </a:cxn>
                    <a:cxn ang="0">
                      <a:pos x="T8" y="T9"/>
                    </a:cxn>
                  </a:cxnLst>
                  <a:rect l="0" t="0" r="r" b="b"/>
                  <a:pathLst>
                    <a:path w="169" h="154">
                      <a:moveTo>
                        <a:pt x="168" y="153"/>
                      </a:moveTo>
                      <a:lnTo>
                        <a:pt x="0" y="123"/>
                      </a:lnTo>
                      <a:lnTo>
                        <a:pt x="0" y="0"/>
                      </a:lnTo>
                      <a:lnTo>
                        <a:pt x="168" y="30"/>
                      </a:lnTo>
                      <a:lnTo>
                        <a:pt x="168" y="15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03" name="Freeform 419"/>
                <p:cNvSpPr>
                  <a:spLocks/>
                </p:cNvSpPr>
                <p:nvPr/>
              </p:nvSpPr>
              <p:spPr bwMode="auto">
                <a:xfrm>
                  <a:off x="5123" y="383"/>
                  <a:ext cx="68" cy="150"/>
                </a:xfrm>
                <a:custGeom>
                  <a:avLst/>
                  <a:gdLst>
                    <a:gd name="T0" fmla="*/ 0 w 68"/>
                    <a:gd name="T1" fmla="*/ 24 h 150"/>
                    <a:gd name="T2" fmla="*/ 0 w 68"/>
                    <a:gd name="T3" fmla="*/ 149 h 150"/>
                    <a:gd name="T4" fmla="*/ 67 w 68"/>
                    <a:gd name="T5" fmla="*/ 121 h 150"/>
                    <a:gd name="T6" fmla="*/ 67 w 68"/>
                    <a:gd name="T7" fmla="*/ 0 h 150"/>
                    <a:gd name="T8" fmla="*/ 0 w 68"/>
                    <a:gd name="T9" fmla="*/ 24 h 150"/>
                  </a:gdLst>
                  <a:ahLst/>
                  <a:cxnLst>
                    <a:cxn ang="0">
                      <a:pos x="T0" y="T1"/>
                    </a:cxn>
                    <a:cxn ang="0">
                      <a:pos x="T2" y="T3"/>
                    </a:cxn>
                    <a:cxn ang="0">
                      <a:pos x="T4" y="T5"/>
                    </a:cxn>
                    <a:cxn ang="0">
                      <a:pos x="T6" y="T7"/>
                    </a:cxn>
                    <a:cxn ang="0">
                      <a:pos x="T8" y="T9"/>
                    </a:cxn>
                  </a:cxnLst>
                  <a:rect l="0" t="0" r="r" b="b"/>
                  <a:pathLst>
                    <a:path w="68" h="150">
                      <a:moveTo>
                        <a:pt x="0" y="24"/>
                      </a:moveTo>
                      <a:lnTo>
                        <a:pt x="0" y="149"/>
                      </a:lnTo>
                      <a:lnTo>
                        <a:pt x="67" y="121"/>
                      </a:lnTo>
                      <a:lnTo>
                        <a:pt x="67" y="0"/>
                      </a:lnTo>
                      <a:lnTo>
                        <a:pt x="0" y="24"/>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04" name="Freeform 420"/>
                <p:cNvSpPr>
                  <a:spLocks/>
                </p:cNvSpPr>
                <p:nvPr/>
              </p:nvSpPr>
              <p:spPr bwMode="auto">
                <a:xfrm>
                  <a:off x="4955" y="353"/>
                  <a:ext cx="236" cy="55"/>
                </a:xfrm>
                <a:custGeom>
                  <a:avLst/>
                  <a:gdLst>
                    <a:gd name="T0" fmla="*/ 235 w 236"/>
                    <a:gd name="T1" fmla="*/ 30 h 55"/>
                    <a:gd name="T2" fmla="*/ 167 w 236"/>
                    <a:gd name="T3" fmla="*/ 54 h 55"/>
                    <a:gd name="T4" fmla="*/ 0 w 236"/>
                    <a:gd name="T5" fmla="*/ 24 h 55"/>
                    <a:gd name="T6" fmla="*/ 67 w 236"/>
                    <a:gd name="T7" fmla="*/ 0 h 55"/>
                    <a:gd name="T8" fmla="*/ 235 w 236"/>
                    <a:gd name="T9" fmla="*/ 30 h 55"/>
                  </a:gdLst>
                  <a:ahLst/>
                  <a:cxnLst>
                    <a:cxn ang="0">
                      <a:pos x="T0" y="T1"/>
                    </a:cxn>
                    <a:cxn ang="0">
                      <a:pos x="T2" y="T3"/>
                    </a:cxn>
                    <a:cxn ang="0">
                      <a:pos x="T4" y="T5"/>
                    </a:cxn>
                    <a:cxn ang="0">
                      <a:pos x="T6" y="T7"/>
                    </a:cxn>
                    <a:cxn ang="0">
                      <a:pos x="T8" y="T9"/>
                    </a:cxn>
                  </a:cxnLst>
                  <a:rect l="0" t="0" r="r" b="b"/>
                  <a:pathLst>
                    <a:path w="236" h="55">
                      <a:moveTo>
                        <a:pt x="235" y="30"/>
                      </a:moveTo>
                      <a:lnTo>
                        <a:pt x="167" y="54"/>
                      </a:lnTo>
                      <a:lnTo>
                        <a:pt x="0" y="24"/>
                      </a:lnTo>
                      <a:lnTo>
                        <a:pt x="67" y="0"/>
                      </a:lnTo>
                      <a:lnTo>
                        <a:pt x="235" y="30"/>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05" name="Freeform 421"/>
                <p:cNvSpPr>
                  <a:spLocks/>
                </p:cNvSpPr>
                <p:nvPr/>
              </p:nvSpPr>
              <p:spPr bwMode="auto">
                <a:xfrm>
                  <a:off x="4969" y="382"/>
                  <a:ext cx="146" cy="135"/>
                </a:xfrm>
                <a:custGeom>
                  <a:avLst/>
                  <a:gdLst>
                    <a:gd name="T0" fmla="*/ 145 w 146"/>
                    <a:gd name="T1" fmla="*/ 28 h 135"/>
                    <a:gd name="T2" fmla="*/ 145 w 146"/>
                    <a:gd name="T3" fmla="*/ 134 h 135"/>
                    <a:gd name="T4" fmla="*/ 0 w 146"/>
                    <a:gd name="T5" fmla="*/ 106 h 135"/>
                    <a:gd name="T6" fmla="*/ 0 w 146"/>
                    <a:gd name="T7" fmla="*/ 0 h 135"/>
                    <a:gd name="T8" fmla="*/ 145 w 146"/>
                    <a:gd name="T9" fmla="*/ 28 h 135"/>
                  </a:gdLst>
                  <a:ahLst/>
                  <a:cxnLst>
                    <a:cxn ang="0">
                      <a:pos x="T0" y="T1"/>
                    </a:cxn>
                    <a:cxn ang="0">
                      <a:pos x="T2" y="T3"/>
                    </a:cxn>
                    <a:cxn ang="0">
                      <a:pos x="T4" y="T5"/>
                    </a:cxn>
                    <a:cxn ang="0">
                      <a:pos x="T6" y="T7"/>
                    </a:cxn>
                    <a:cxn ang="0">
                      <a:pos x="T8" y="T9"/>
                    </a:cxn>
                  </a:cxnLst>
                  <a:rect l="0" t="0" r="r" b="b"/>
                  <a:pathLst>
                    <a:path w="146" h="135">
                      <a:moveTo>
                        <a:pt x="145" y="28"/>
                      </a:moveTo>
                      <a:lnTo>
                        <a:pt x="145" y="134"/>
                      </a:lnTo>
                      <a:lnTo>
                        <a:pt x="0" y="106"/>
                      </a:lnTo>
                      <a:lnTo>
                        <a:pt x="0" y="0"/>
                      </a:lnTo>
                      <a:lnTo>
                        <a:pt x="145" y="28"/>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806" name="Group 422"/>
            <p:cNvGrpSpPr>
              <a:grpSpLocks/>
            </p:cNvGrpSpPr>
            <p:nvPr/>
          </p:nvGrpSpPr>
          <p:grpSpPr bwMode="auto">
            <a:xfrm>
              <a:off x="609600" y="1525588"/>
              <a:ext cx="1176338" cy="728662"/>
              <a:chOff x="536" y="1281"/>
              <a:chExt cx="745" cy="495"/>
            </a:xfrm>
          </p:grpSpPr>
          <p:grpSp>
            <p:nvGrpSpPr>
              <p:cNvPr id="912807" name="Group 423"/>
              <p:cNvGrpSpPr>
                <a:grpSpLocks/>
              </p:cNvGrpSpPr>
              <p:nvPr/>
            </p:nvGrpSpPr>
            <p:grpSpPr bwMode="auto">
              <a:xfrm>
                <a:off x="536" y="1424"/>
                <a:ext cx="745" cy="352"/>
                <a:chOff x="536" y="1424"/>
                <a:chExt cx="745" cy="352"/>
              </a:xfrm>
            </p:grpSpPr>
            <p:sp>
              <p:nvSpPr>
                <p:cNvPr id="912808" name="Freeform 424"/>
                <p:cNvSpPr>
                  <a:spLocks/>
                </p:cNvSpPr>
                <p:nvPr/>
              </p:nvSpPr>
              <p:spPr bwMode="auto">
                <a:xfrm>
                  <a:off x="660" y="1508"/>
                  <a:ext cx="156" cy="227"/>
                </a:xfrm>
                <a:custGeom>
                  <a:avLst/>
                  <a:gdLst>
                    <a:gd name="T0" fmla="*/ 0 w 156"/>
                    <a:gd name="T1" fmla="*/ 226 h 227"/>
                    <a:gd name="T2" fmla="*/ 0 w 156"/>
                    <a:gd name="T3" fmla="*/ 0 h 227"/>
                    <a:gd name="T4" fmla="*/ 155 w 156"/>
                    <a:gd name="T5" fmla="*/ 170 h 227"/>
                    <a:gd name="T6" fmla="*/ 0 w 156"/>
                    <a:gd name="T7" fmla="*/ 226 h 227"/>
                  </a:gdLst>
                  <a:ahLst/>
                  <a:cxnLst>
                    <a:cxn ang="0">
                      <a:pos x="T0" y="T1"/>
                    </a:cxn>
                    <a:cxn ang="0">
                      <a:pos x="T2" y="T3"/>
                    </a:cxn>
                    <a:cxn ang="0">
                      <a:pos x="T4" y="T5"/>
                    </a:cxn>
                    <a:cxn ang="0">
                      <a:pos x="T6" y="T7"/>
                    </a:cxn>
                  </a:cxnLst>
                  <a:rect l="0" t="0" r="r" b="b"/>
                  <a:pathLst>
                    <a:path w="156" h="227">
                      <a:moveTo>
                        <a:pt x="0" y="226"/>
                      </a:moveTo>
                      <a:lnTo>
                        <a:pt x="0" y="0"/>
                      </a:lnTo>
                      <a:lnTo>
                        <a:pt x="155" y="170"/>
                      </a:lnTo>
                      <a:lnTo>
                        <a:pt x="0" y="226"/>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09" name="Freeform 425"/>
                <p:cNvSpPr>
                  <a:spLocks/>
                </p:cNvSpPr>
                <p:nvPr/>
              </p:nvSpPr>
              <p:spPr bwMode="auto">
                <a:xfrm>
                  <a:off x="536" y="1424"/>
                  <a:ext cx="745" cy="138"/>
                </a:xfrm>
                <a:custGeom>
                  <a:avLst/>
                  <a:gdLst>
                    <a:gd name="T0" fmla="*/ 744 w 745"/>
                    <a:gd name="T1" fmla="*/ 81 h 138"/>
                    <a:gd name="T2" fmla="*/ 156 w 745"/>
                    <a:gd name="T3" fmla="*/ 0 h 138"/>
                    <a:gd name="T4" fmla="*/ 0 w 745"/>
                    <a:gd name="T5" fmla="*/ 63 h 138"/>
                    <a:gd name="T6" fmla="*/ 605 w 745"/>
                    <a:gd name="T7" fmla="*/ 137 h 138"/>
                    <a:gd name="T8" fmla="*/ 744 w 745"/>
                    <a:gd name="T9" fmla="*/ 81 h 138"/>
                  </a:gdLst>
                  <a:ahLst/>
                  <a:cxnLst>
                    <a:cxn ang="0">
                      <a:pos x="T0" y="T1"/>
                    </a:cxn>
                    <a:cxn ang="0">
                      <a:pos x="T2" y="T3"/>
                    </a:cxn>
                    <a:cxn ang="0">
                      <a:pos x="T4" y="T5"/>
                    </a:cxn>
                    <a:cxn ang="0">
                      <a:pos x="T6" y="T7"/>
                    </a:cxn>
                    <a:cxn ang="0">
                      <a:pos x="T8" y="T9"/>
                    </a:cxn>
                  </a:cxnLst>
                  <a:rect l="0" t="0" r="r" b="b"/>
                  <a:pathLst>
                    <a:path w="745" h="138">
                      <a:moveTo>
                        <a:pt x="744" y="81"/>
                      </a:moveTo>
                      <a:lnTo>
                        <a:pt x="156" y="0"/>
                      </a:lnTo>
                      <a:lnTo>
                        <a:pt x="0" y="63"/>
                      </a:lnTo>
                      <a:lnTo>
                        <a:pt x="605" y="137"/>
                      </a:lnTo>
                      <a:lnTo>
                        <a:pt x="744" y="81"/>
                      </a:lnTo>
                    </a:path>
                  </a:pathLst>
                </a:custGeom>
                <a:solidFill>
                  <a:srgbClr val="7F5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0" name="Freeform 426"/>
                <p:cNvSpPr>
                  <a:spLocks/>
                </p:cNvSpPr>
                <p:nvPr/>
              </p:nvSpPr>
              <p:spPr bwMode="auto">
                <a:xfrm>
                  <a:off x="1142" y="1506"/>
                  <a:ext cx="139" cy="270"/>
                </a:xfrm>
                <a:custGeom>
                  <a:avLst/>
                  <a:gdLst>
                    <a:gd name="T0" fmla="*/ 138 w 139"/>
                    <a:gd name="T1" fmla="*/ 0 h 270"/>
                    <a:gd name="T2" fmla="*/ 0 w 139"/>
                    <a:gd name="T3" fmla="*/ 56 h 270"/>
                    <a:gd name="T4" fmla="*/ 0 w 139"/>
                    <a:gd name="T5" fmla="*/ 269 h 270"/>
                    <a:gd name="T6" fmla="*/ 138 w 139"/>
                    <a:gd name="T7" fmla="*/ 198 h 270"/>
                    <a:gd name="T8" fmla="*/ 138 w 139"/>
                    <a:gd name="T9" fmla="*/ 0 h 270"/>
                  </a:gdLst>
                  <a:ahLst/>
                  <a:cxnLst>
                    <a:cxn ang="0">
                      <a:pos x="T0" y="T1"/>
                    </a:cxn>
                    <a:cxn ang="0">
                      <a:pos x="T2" y="T3"/>
                    </a:cxn>
                    <a:cxn ang="0">
                      <a:pos x="T4" y="T5"/>
                    </a:cxn>
                    <a:cxn ang="0">
                      <a:pos x="T6" y="T7"/>
                    </a:cxn>
                    <a:cxn ang="0">
                      <a:pos x="T8" y="T9"/>
                    </a:cxn>
                  </a:cxnLst>
                  <a:rect l="0" t="0" r="r" b="b"/>
                  <a:pathLst>
                    <a:path w="139" h="270">
                      <a:moveTo>
                        <a:pt x="138" y="0"/>
                      </a:moveTo>
                      <a:lnTo>
                        <a:pt x="0" y="56"/>
                      </a:lnTo>
                      <a:lnTo>
                        <a:pt x="0" y="269"/>
                      </a:lnTo>
                      <a:lnTo>
                        <a:pt x="138" y="198"/>
                      </a:lnTo>
                      <a:lnTo>
                        <a:pt x="138" y="0"/>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1" name="Freeform 427"/>
                <p:cNvSpPr>
                  <a:spLocks/>
                </p:cNvSpPr>
                <p:nvPr/>
              </p:nvSpPr>
              <p:spPr bwMode="auto">
                <a:xfrm>
                  <a:off x="1018" y="1546"/>
                  <a:ext cx="125" cy="230"/>
                </a:xfrm>
                <a:custGeom>
                  <a:avLst/>
                  <a:gdLst>
                    <a:gd name="T0" fmla="*/ 124 w 125"/>
                    <a:gd name="T1" fmla="*/ 229 h 230"/>
                    <a:gd name="T2" fmla="*/ 124 w 125"/>
                    <a:gd name="T3" fmla="*/ 16 h 230"/>
                    <a:gd name="T4" fmla="*/ 0 w 125"/>
                    <a:gd name="T5" fmla="*/ 0 h 230"/>
                    <a:gd name="T6" fmla="*/ 0 w 125"/>
                    <a:gd name="T7" fmla="*/ 208 h 230"/>
                    <a:gd name="T8" fmla="*/ 124 w 125"/>
                    <a:gd name="T9" fmla="*/ 229 h 230"/>
                  </a:gdLst>
                  <a:ahLst/>
                  <a:cxnLst>
                    <a:cxn ang="0">
                      <a:pos x="T0" y="T1"/>
                    </a:cxn>
                    <a:cxn ang="0">
                      <a:pos x="T2" y="T3"/>
                    </a:cxn>
                    <a:cxn ang="0">
                      <a:pos x="T4" y="T5"/>
                    </a:cxn>
                    <a:cxn ang="0">
                      <a:pos x="T6" y="T7"/>
                    </a:cxn>
                    <a:cxn ang="0">
                      <a:pos x="T8" y="T9"/>
                    </a:cxn>
                  </a:cxnLst>
                  <a:rect l="0" t="0" r="r" b="b"/>
                  <a:pathLst>
                    <a:path w="125" h="230">
                      <a:moveTo>
                        <a:pt x="124" y="229"/>
                      </a:moveTo>
                      <a:lnTo>
                        <a:pt x="124" y="16"/>
                      </a:lnTo>
                      <a:lnTo>
                        <a:pt x="0" y="0"/>
                      </a:lnTo>
                      <a:lnTo>
                        <a:pt x="0" y="208"/>
                      </a:lnTo>
                      <a:lnTo>
                        <a:pt x="124" y="229"/>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2" name="Freeform 428"/>
                <p:cNvSpPr>
                  <a:spLocks/>
                </p:cNvSpPr>
                <p:nvPr/>
              </p:nvSpPr>
              <p:spPr bwMode="auto">
                <a:xfrm>
                  <a:off x="536" y="1486"/>
                  <a:ext cx="125" cy="249"/>
                </a:xfrm>
                <a:custGeom>
                  <a:avLst/>
                  <a:gdLst>
                    <a:gd name="T0" fmla="*/ 0 w 125"/>
                    <a:gd name="T1" fmla="*/ 0 h 249"/>
                    <a:gd name="T2" fmla="*/ 124 w 125"/>
                    <a:gd name="T3" fmla="*/ 15 h 249"/>
                    <a:gd name="T4" fmla="*/ 124 w 125"/>
                    <a:gd name="T5" fmla="*/ 248 h 249"/>
                    <a:gd name="T6" fmla="*/ 0 w 125"/>
                    <a:gd name="T7" fmla="*/ 226 h 249"/>
                    <a:gd name="T8" fmla="*/ 0 w 125"/>
                    <a:gd name="T9" fmla="*/ 0 h 249"/>
                  </a:gdLst>
                  <a:ahLst/>
                  <a:cxnLst>
                    <a:cxn ang="0">
                      <a:pos x="T0" y="T1"/>
                    </a:cxn>
                    <a:cxn ang="0">
                      <a:pos x="T2" y="T3"/>
                    </a:cxn>
                    <a:cxn ang="0">
                      <a:pos x="T4" y="T5"/>
                    </a:cxn>
                    <a:cxn ang="0">
                      <a:pos x="T6" y="T7"/>
                    </a:cxn>
                    <a:cxn ang="0">
                      <a:pos x="T8" y="T9"/>
                    </a:cxn>
                  </a:cxnLst>
                  <a:rect l="0" t="0" r="r" b="b"/>
                  <a:pathLst>
                    <a:path w="125" h="249">
                      <a:moveTo>
                        <a:pt x="0" y="0"/>
                      </a:moveTo>
                      <a:lnTo>
                        <a:pt x="124" y="15"/>
                      </a:lnTo>
                      <a:lnTo>
                        <a:pt x="124" y="248"/>
                      </a:lnTo>
                      <a:lnTo>
                        <a:pt x="0" y="226"/>
                      </a:lnTo>
                      <a:lnTo>
                        <a:pt x="0" y="0"/>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3" name="Freeform 429"/>
                <p:cNvSpPr>
                  <a:spLocks/>
                </p:cNvSpPr>
                <p:nvPr/>
              </p:nvSpPr>
              <p:spPr bwMode="auto">
                <a:xfrm>
                  <a:off x="536" y="1486"/>
                  <a:ext cx="607" cy="87"/>
                </a:xfrm>
                <a:custGeom>
                  <a:avLst/>
                  <a:gdLst>
                    <a:gd name="T0" fmla="*/ 606 w 607"/>
                    <a:gd name="T1" fmla="*/ 75 h 87"/>
                    <a:gd name="T2" fmla="*/ 0 w 607"/>
                    <a:gd name="T3" fmla="*/ 0 h 87"/>
                    <a:gd name="T4" fmla="*/ 0 w 607"/>
                    <a:gd name="T5" fmla="*/ 11 h 87"/>
                    <a:gd name="T6" fmla="*/ 606 w 607"/>
                    <a:gd name="T7" fmla="*/ 86 h 87"/>
                    <a:gd name="T8" fmla="*/ 606 w 607"/>
                    <a:gd name="T9" fmla="*/ 75 h 87"/>
                  </a:gdLst>
                  <a:ahLst/>
                  <a:cxnLst>
                    <a:cxn ang="0">
                      <a:pos x="T0" y="T1"/>
                    </a:cxn>
                    <a:cxn ang="0">
                      <a:pos x="T2" y="T3"/>
                    </a:cxn>
                    <a:cxn ang="0">
                      <a:pos x="T4" y="T5"/>
                    </a:cxn>
                    <a:cxn ang="0">
                      <a:pos x="T6" y="T7"/>
                    </a:cxn>
                    <a:cxn ang="0">
                      <a:pos x="T8" y="T9"/>
                    </a:cxn>
                  </a:cxnLst>
                  <a:rect l="0" t="0" r="r" b="b"/>
                  <a:pathLst>
                    <a:path w="607" h="87">
                      <a:moveTo>
                        <a:pt x="606" y="75"/>
                      </a:moveTo>
                      <a:lnTo>
                        <a:pt x="0" y="0"/>
                      </a:lnTo>
                      <a:lnTo>
                        <a:pt x="0" y="11"/>
                      </a:lnTo>
                      <a:lnTo>
                        <a:pt x="606" y="86"/>
                      </a:lnTo>
                      <a:lnTo>
                        <a:pt x="606" y="75"/>
                      </a:lnTo>
                    </a:path>
                  </a:pathLst>
                </a:custGeom>
                <a:solidFill>
                  <a:srgbClr val="BF7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4" name="Freeform 430"/>
                <p:cNvSpPr>
                  <a:spLocks/>
                </p:cNvSpPr>
                <p:nvPr/>
              </p:nvSpPr>
              <p:spPr bwMode="auto">
                <a:xfrm>
                  <a:off x="1144" y="1506"/>
                  <a:ext cx="137" cy="67"/>
                </a:xfrm>
                <a:custGeom>
                  <a:avLst/>
                  <a:gdLst>
                    <a:gd name="T0" fmla="*/ 136 w 137"/>
                    <a:gd name="T1" fmla="*/ 0 h 67"/>
                    <a:gd name="T2" fmla="*/ 0 w 137"/>
                    <a:gd name="T3" fmla="*/ 56 h 67"/>
                    <a:gd name="T4" fmla="*/ 0 w 137"/>
                    <a:gd name="T5" fmla="*/ 66 h 67"/>
                    <a:gd name="T6" fmla="*/ 136 w 137"/>
                    <a:gd name="T7" fmla="*/ 8 h 67"/>
                    <a:gd name="T8" fmla="*/ 136 w 137"/>
                    <a:gd name="T9" fmla="*/ 0 h 67"/>
                  </a:gdLst>
                  <a:ahLst/>
                  <a:cxnLst>
                    <a:cxn ang="0">
                      <a:pos x="T0" y="T1"/>
                    </a:cxn>
                    <a:cxn ang="0">
                      <a:pos x="T2" y="T3"/>
                    </a:cxn>
                    <a:cxn ang="0">
                      <a:pos x="T4" y="T5"/>
                    </a:cxn>
                    <a:cxn ang="0">
                      <a:pos x="T6" y="T7"/>
                    </a:cxn>
                    <a:cxn ang="0">
                      <a:pos x="T8" y="T9"/>
                    </a:cxn>
                  </a:cxnLst>
                  <a:rect l="0" t="0" r="r" b="b"/>
                  <a:pathLst>
                    <a:path w="137" h="67">
                      <a:moveTo>
                        <a:pt x="136" y="0"/>
                      </a:moveTo>
                      <a:lnTo>
                        <a:pt x="0" y="56"/>
                      </a:lnTo>
                      <a:lnTo>
                        <a:pt x="0" y="66"/>
                      </a:lnTo>
                      <a:lnTo>
                        <a:pt x="136" y="8"/>
                      </a:lnTo>
                      <a:lnTo>
                        <a:pt x="136" y="0"/>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815" name="Group 431"/>
              <p:cNvGrpSpPr>
                <a:grpSpLocks/>
              </p:cNvGrpSpPr>
              <p:nvPr/>
            </p:nvGrpSpPr>
            <p:grpSpPr bwMode="auto">
              <a:xfrm>
                <a:off x="918" y="1357"/>
                <a:ext cx="237" cy="160"/>
                <a:chOff x="918" y="1357"/>
                <a:chExt cx="237" cy="160"/>
              </a:xfrm>
            </p:grpSpPr>
            <p:sp>
              <p:nvSpPr>
                <p:cNvPr id="912816" name="Freeform 432"/>
                <p:cNvSpPr>
                  <a:spLocks/>
                </p:cNvSpPr>
                <p:nvPr/>
              </p:nvSpPr>
              <p:spPr bwMode="auto">
                <a:xfrm>
                  <a:off x="918" y="1378"/>
                  <a:ext cx="169" cy="139"/>
                </a:xfrm>
                <a:custGeom>
                  <a:avLst/>
                  <a:gdLst>
                    <a:gd name="T0" fmla="*/ 168 w 169"/>
                    <a:gd name="T1" fmla="*/ 138 h 139"/>
                    <a:gd name="T2" fmla="*/ 0 w 169"/>
                    <a:gd name="T3" fmla="*/ 111 h 139"/>
                    <a:gd name="T4" fmla="*/ 0 w 169"/>
                    <a:gd name="T5" fmla="*/ 0 h 139"/>
                    <a:gd name="T6" fmla="*/ 168 w 169"/>
                    <a:gd name="T7" fmla="*/ 27 h 139"/>
                    <a:gd name="T8" fmla="*/ 168 w 169"/>
                    <a:gd name="T9" fmla="*/ 138 h 139"/>
                  </a:gdLst>
                  <a:ahLst/>
                  <a:cxnLst>
                    <a:cxn ang="0">
                      <a:pos x="T0" y="T1"/>
                    </a:cxn>
                    <a:cxn ang="0">
                      <a:pos x="T2" y="T3"/>
                    </a:cxn>
                    <a:cxn ang="0">
                      <a:pos x="T4" y="T5"/>
                    </a:cxn>
                    <a:cxn ang="0">
                      <a:pos x="T6" y="T7"/>
                    </a:cxn>
                    <a:cxn ang="0">
                      <a:pos x="T8" y="T9"/>
                    </a:cxn>
                  </a:cxnLst>
                  <a:rect l="0" t="0" r="r" b="b"/>
                  <a:pathLst>
                    <a:path w="169" h="139">
                      <a:moveTo>
                        <a:pt x="168" y="138"/>
                      </a:moveTo>
                      <a:lnTo>
                        <a:pt x="0" y="111"/>
                      </a:lnTo>
                      <a:lnTo>
                        <a:pt x="0" y="0"/>
                      </a:lnTo>
                      <a:lnTo>
                        <a:pt x="168" y="27"/>
                      </a:lnTo>
                      <a:lnTo>
                        <a:pt x="168" y="138"/>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7" name="Freeform 433"/>
                <p:cNvSpPr>
                  <a:spLocks/>
                </p:cNvSpPr>
                <p:nvPr/>
              </p:nvSpPr>
              <p:spPr bwMode="auto">
                <a:xfrm>
                  <a:off x="1086" y="1383"/>
                  <a:ext cx="69" cy="134"/>
                </a:xfrm>
                <a:custGeom>
                  <a:avLst/>
                  <a:gdLst>
                    <a:gd name="T0" fmla="*/ 0 w 69"/>
                    <a:gd name="T1" fmla="*/ 21 h 134"/>
                    <a:gd name="T2" fmla="*/ 0 w 69"/>
                    <a:gd name="T3" fmla="*/ 133 h 134"/>
                    <a:gd name="T4" fmla="*/ 68 w 69"/>
                    <a:gd name="T5" fmla="*/ 108 h 134"/>
                    <a:gd name="T6" fmla="*/ 68 w 69"/>
                    <a:gd name="T7" fmla="*/ 0 h 134"/>
                    <a:gd name="T8" fmla="*/ 0 w 69"/>
                    <a:gd name="T9" fmla="*/ 21 h 134"/>
                  </a:gdLst>
                  <a:ahLst/>
                  <a:cxnLst>
                    <a:cxn ang="0">
                      <a:pos x="T0" y="T1"/>
                    </a:cxn>
                    <a:cxn ang="0">
                      <a:pos x="T2" y="T3"/>
                    </a:cxn>
                    <a:cxn ang="0">
                      <a:pos x="T4" y="T5"/>
                    </a:cxn>
                    <a:cxn ang="0">
                      <a:pos x="T6" y="T7"/>
                    </a:cxn>
                    <a:cxn ang="0">
                      <a:pos x="T8" y="T9"/>
                    </a:cxn>
                  </a:cxnLst>
                  <a:rect l="0" t="0" r="r" b="b"/>
                  <a:pathLst>
                    <a:path w="69" h="134">
                      <a:moveTo>
                        <a:pt x="0" y="21"/>
                      </a:moveTo>
                      <a:lnTo>
                        <a:pt x="0" y="133"/>
                      </a:lnTo>
                      <a:lnTo>
                        <a:pt x="68" y="108"/>
                      </a:lnTo>
                      <a:lnTo>
                        <a:pt x="68" y="0"/>
                      </a:lnTo>
                      <a:lnTo>
                        <a:pt x="0" y="21"/>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8" name="Freeform 434"/>
                <p:cNvSpPr>
                  <a:spLocks/>
                </p:cNvSpPr>
                <p:nvPr/>
              </p:nvSpPr>
              <p:spPr bwMode="auto">
                <a:xfrm>
                  <a:off x="918" y="1357"/>
                  <a:ext cx="237" cy="49"/>
                </a:xfrm>
                <a:custGeom>
                  <a:avLst/>
                  <a:gdLst>
                    <a:gd name="T0" fmla="*/ 236 w 237"/>
                    <a:gd name="T1" fmla="*/ 27 h 49"/>
                    <a:gd name="T2" fmla="*/ 168 w 237"/>
                    <a:gd name="T3" fmla="*/ 48 h 49"/>
                    <a:gd name="T4" fmla="*/ 0 w 237"/>
                    <a:gd name="T5" fmla="*/ 21 h 49"/>
                    <a:gd name="T6" fmla="*/ 67 w 237"/>
                    <a:gd name="T7" fmla="*/ 0 h 49"/>
                    <a:gd name="T8" fmla="*/ 236 w 237"/>
                    <a:gd name="T9" fmla="*/ 27 h 49"/>
                  </a:gdLst>
                  <a:ahLst/>
                  <a:cxnLst>
                    <a:cxn ang="0">
                      <a:pos x="T0" y="T1"/>
                    </a:cxn>
                    <a:cxn ang="0">
                      <a:pos x="T2" y="T3"/>
                    </a:cxn>
                    <a:cxn ang="0">
                      <a:pos x="T4" y="T5"/>
                    </a:cxn>
                    <a:cxn ang="0">
                      <a:pos x="T6" y="T7"/>
                    </a:cxn>
                    <a:cxn ang="0">
                      <a:pos x="T8" y="T9"/>
                    </a:cxn>
                  </a:cxnLst>
                  <a:rect l="0" t="0" r="r" b="b"/>
                  <a:pathLst>
                    <a:path w="237" h="49">
                      <a:moveTo>
                        <a:pt x="236" y="27"/>
                      </a:moveTo>
                      <a:lnTo>
                        <a:pt x="168" y="48"/>
                      </a:lnTo>
                      <a:lnTo>
                        <a:pt x="0" y="21"/>
                      </a:lnTo>
                      <a:lnTo>
                        <a:pt x="67" y="0"/>
                      </a:lnTo>
                      <a:lnTo>
                        <a:pt x="236"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19" name="Freeform 435"/>
                <p:cNvSpPr>
                  <a:spLocks/>
                </p:cNvSpPr>
                <p:nvPr/>
              </p:nvSpPr>
              <p:spPr bwMode="auto">
                <a:xfrm>
                  <a:off x="934" y="1381"/>
                  <a:ext cx="143" cy="122"/>
                </a:xfrm>
                <a:custGeom>
                  <a:avLst/>
                  <a:gdLst>
                    <a:gd name="T0" fmla="*/ 142 w 143"/>
                    <a:gd name="T1" fmla="*/ 25 h 122"/>
                    <a:gd name="T2" fmla="*/ 142 w 143"/>
                    <a:gd name="T3" fmla="*/ 121 h 122"/>
                    <a:gd name="T4" fmla="*/ 0 w 143"/>
                    <a:gd name="T5" fmla="*/ 96 h 122"/>
                    <a:gd name="T6" fmla="*/ 0 w 143"/>
                    <a:gd name="T7" fmla="*/ 0 h 122"/>
                    <a:gd name="T8" fmla="*/ 142 w 143"/>
                    <a:gd name="T9" fmla="*/ 25 h 122"/>
                  </a:gdLst>
                  <a:ahLst/>
                  <a:cxnLst>
                    <a:cxn ang="0">
                      <a:pos x="T0" y="T1"/>
                    </a:cxn>
                    <a:cxn ang="0">
                      <a:pos x="T2" y="T3"/>
                    </a:cxn>
                    <a:cxn ang="0">
                      <a:pos x="T4" y="T5"/>
                    </a:cxn>
                    <a:cxn ang="0">
                      <a:pos x="T6" y="T7"/>
                    </a:cxn>
                    <a:cxn ang="0">
                      <a:pos x="T8" y="T9"/>
                    </a:cxn>
                  </a:cxnLst>
                  <a:rect l="0" t="0" r="r" b="b"/>
                  <a:pathLst>
                    <a:path w="143" h="122">
                      <a:moveTo>
                        <a:pt x="142" y="25"/>
                      </a:moveTo>
                      <a:lnTo>
                        <a:pt x="142" y="121"/>
                      </a:lnTo>
                      <a:lnTo>
                        <a:pt x="0" y="96"/>
                      </a:lnTo>
                      <a:lnTo>
                        <a:pt x="0" y="0"/>
                      </a:lnTo>
                      <a:lnTo>
                        <a:pt x="142" y="25"/>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820" name="Group 436"/>
              <p:cNvGrpSpPr>
                <a:grpSpLocks/>
              </p:cNvGrpSpPr>
              <p:nvPr/>
            </p:nvGrpSpPr>
            <p:grpSpPr bwMode="auto">
              <a:xfrm>
                <a:off x="838" y="1487"/>
                <a:ext cx="252" cy="57"/>
                <a:chOff x="838" y="1487"/>
                <a:chExt cx="252" cy="57"/>
              </a:xfrm>
            </p:grpSpPr>
            <p:sp>
              <p:nvSpPr>
                <p:cNvPr id="912821" name="Freeform 437"/>
                <p:cNvSpPr>
                  <a:spLocks/>
                </p:cNvSpPr>
                <p:nvPr/>
              </p:nvSpPr>
              <p:spPr bwMode="auto">
                <a:xfrm>
                  <a:off x="838" y="1487"/>
                  <a:ext cx="252" cy="53"/>
                </a:xfrm>
                <a:custGeom>
                  <a:avLst/>
                  <a:gdLst>
                    <a:gd name="T0" fmla="*/ 251 w 252"/>
                    <a:gd name="T1" fmla="*/ 28 h 53"/>
                    <a:gd name="T2" fmla="*/ 65 w 252"/>
                    <a:gd name="T3" fmla="*/ 0 h 53"/>
                    <a:gd name="T4" fmla="*/ 0 w 252"/>
                    <a:gd name="T5" fmla="*/ 25 h 53"/>
                    <a:gd name="T6" fmla="*/ 185 w 252"/>
                    <a:gd name="T7" fmla="*/ 52 h 53"/>
                    <a:gd name="T8" fmla="*/ 251 w 252"/>
                    <a:gd name="T9" fmla="*/ 28 h 53"/>
                  </a:gdLst>
                  <a:ahLst/>
                  <a:cxnLst>
                    <a:cxn ang="0">
                      <a:pos x="T0" y="T1"/>
                    </a:cxn>
                    <a:cxn ang="0">
                      <a:pos x="T2" y="T3"/>
                    </a:cxn>
                    <a:cxn ang="0">
                      <a:pos x="T4" y="T5"/>
                    </a:cxn>
                    <a:cxn ang="0">
                      <a:pos x="T6" y="T7"/>
                    </a:cxn>
                    <a:cxn ang="0">
                      <a:pos x="T8" y="T9"/>
                    </a:cxn>
                  </a:cxnLst>
                  <a:rect l="0" t="0" r="r" b="b"/>
                  <a:pathLst>
                    <a:path w="252" h="53">
                      <a:moveTo>
                        <a:pt x="251" y="28"/>
                      </a:moveTo>
                      <a:lnTo>
                        <a:pt x="65" y="0"/>
                      </a:lnTo>
                      <a:lnTo>
                        <a:pt x="0" y="25"/>
                      </a:lnTo>
                      <a:lnTo>
                        <a:pt x="185" y="52"/>
                      </a:lnTo>
                      <a:lnTo>
                        <a:pt x="251" y="28"/>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2" name="Freeform 438"/>
                <p:cNvSpPr>
                  <a:spLocks/>
                </p:cNvSpPr>
                <p:nvPr/>
              </p:nvSpPr>
              <p:spPr bwMode="auto">
                <a:xfrm>
                  <a:off x="1024" y="1515"/>
                  <a:ext cx="66" cy="29"/>
                </a:xfrm>
                <a:custGeom>
                  <a:avLst/>
                  <a:gdLst>
                    <a:gd name="T0" fmla="*/ 65 w 66"/>
                    <a:gd name="T1" fmla="*/ 0 h 29"/>
                    <a:gd name="T2" fmla="*/ 0 w 66"/>
                    <a:gd name="T3" fmla="*/ 23 h 29"/>
                    <a:gd name="T4" fmla="*/ 0 w 66"/>
                    <a:gd name="T5" fmla="*/ 28 h 29"/>
                    <a:gd name="T6" fmla="*/ 65 w 66"/>
                    <a:gd name="T7" fmla="*/ 8 h 29"/>
                    <a:gd name="T8" fmla="*/ 65 w 66"/>
                    <a:gd name="T9" fmla="*/ 0 h 29"/>
                  </a:gdLst>
                  <a:ahLst/>
                  <a:cxnLst>
                    <a:cxn ang="0">
                      <a:pos x="T0" y="T1"/>
                    </a:cxn>
                    <a:cxn ang="0">
                      <a:pos x="T2" y="T3"/>
                    </a:cxn>
                    <a:cxn ang="0">
                      <a:pos x="T4" y="T5"/>
                    </a:cxn>
                    <a:cxn ang="0">
                      <a:pos x="T6" y="T7"/>
                    </a:cxn>
                    <a:cxn ang="0">
                      <a:pos x="T8" y="T9"/>
                    </a:cxn>
                  </a:cxnLst>
                  <a:rect l="0" t="0" r="r" b="b"/>
                  <a:pathLst>
                    <a:path w="66" h="29">
                      <a:moveTo>
                        <a:pt x="65" y="0"/>
                      </a:moveTo>
                      <a:lnTo>
                        <a:pt x="0" y="23"/>
                      </a:lnTo>
                      <a:lnTo>
                        <a:pt x="0" y="28"/>
                      </a:lnTo>
                      <a:lnTo>
                        <a:pt x="65" y="8"/>
                      </a:lnTo>
                      <a:lnTo>
                        <a:pt x="65"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3" name="Freeform 439"/>
                <p:cNvSpPr>
                  <a:spLocks/>
                </p:cNvSpPr>
                <p:nvPr/>
              </p:nvSpPr>
              <p:spPr bwMode="auto">
                <a:xfrm>
                  <a:off x="838" y="1512"/>
                  <a:ext cx="187" cy="32"/>
                </a:xfrm>
                <a:custGeom>
                  <a:avLst/>
                  <a:gdLst>
                    <a:gd name="T0" fmla="*/ 186 w 187"/>
                    <a:gd name="T1" fmla="*/ 26 h 32"/>
                    <a:gd name="T2" fmla="*/ 186 w 187"/>
                    <a:gd name="T3" fmla="*/ 31 h 32"/>
                    <a:gd name="T4" fmla="*/ 0 w 187"/>
                    <a:gd name="T5" fmla="*/ 5 h 32"/>
                    <a:gd name="T6" fmla="*/ 0 w 187"/>
                    <a:gd name="T7" fmla="*/ 0 h 32"/>
                    <a:gd name="T8" fmla="*/ 186 w 187"/>
                    <a:gd name="T9" fmla="*/ 26 h 32"/>
                  </a:gdLst>
                  <a:ahLst/>
                  <a:cxnLst>
                    <a:cxn ang="0">
                      <a:pos x="T0" y="T1"/>
                    </a:cxn>
                    <a:cxn ang="0">
                      <a:pos x="T2" y="T3"/>
                    </a:cxn>
                    <a:cxn ang="0">
                      <a:pos x="T4" y="T5"/>
                    </a:cxn>
                    <a:cxn ang="0">
                      <a:pos x="T6" y="T7"/>
                    </a:cxn>
                    <a:cxn ang="0">
                      <a:pos x="T8" y="T9"/>
                    </a:cxn>
                  </a:cxnLst>
                  <a:rect l="0" t="0" r="r" b="b"/>
                  <a:pathLst>
                    <a:path w="187" h="32">
                      <a:moveTo>
                        <a:pt x="186" y="26"/>
                      </a:moveTo>
                      <a:lnTo>
                        <a:pt x="186" y="31"/>
                      </a:lnTo>
                      <a:lnTo>
                        <a:pt x="0" y="5"/>
                      </a:lnTo>
                      <a:lnTo>
                        <a:pt x="0" y="0"/>
                      </a:lnTo>
                      <a:lnTo>
                        <a:pt x="186" y="26"/>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24" name="Group 440"/>
                <p:cNvGrpSpPr>
                  <a:grpSpLocks/>
                </p:cNvGrpSpPr>
                <p:nvPr/>
              </p:nvGrpSpPr>
              <p:grpSpPr bwMode="auto">
                <a:xfrm>
                  <a:off x="863" y="1492"/>
                  <a:ext cx="187" cy="37"/>
                  <a:chOff x="863" y="1492"/>
                  <a:chExt cx="187" cy="37"/>
                </a:xfrm>
              </p:grpSpPr>
              <p:sp>
                <p:nvSpPr>
                  <p:cNvPr id="912825" name="Freeform 441"/>
                  <p:cNvSpPr>
                    <a:spLocks/>
                  </p:cNvSpPr>
                  <p:nvPr/>
                </p:nvSpPr>
                <p:spPr bwMode="auto">
                  <a:xfrm>
                    <a:off x="917" y="1509"/>
                    <a:ext cx="133" cy="20"/>
                  </a:xfrm>
                  <a:custGeom>
                    <a:avLst/>
                    <a:gdLst>
                      <a:gd name="T0" fmla="*/ 108 w 133"/>
                      <a:gd name="T1" fmla="*/ 19 h 20"/>
                      <a:gd name="T2" fmla="*/ 0 w 133"/>
                      <a:gd name="T3" fmla="*/ 7 h 20"/>
                      <a:gd name="T4" fmla="*/ 25 w 133"/>
                      <a:gd name="T5" fmla="*/ 0 h 20"/>
                      <a:gd name="T6" fmla="*/ 132 w 133"/>
                      <a:gd name="T7" fmla="*/ 12 h 20"/>
                      <a:gd name="T8" fmla="*/ 108 w 133"/>
                      <a:gd name="T9" fmla="*/ 19 h 20"/>
                    </a:gdLst>
                    <a:ahLst/>
                    <a:cxnLst>
                      <a:cxn ang="0">
                        <a:pos x="T0" y="T1"/>
                      </a:cxn>
                      <a:cxn ang="0">
                        <a:pos x="T2" y="T3"/>
                      </a:cxn>
                      <a:cxn ang="0">
                        <a:pos x="T4" y="T5"/>
                      </a:cxn>
                      <a:cxn ang="0">
                        <a:pos x="T6" y="T7"/>
                      </a:cxn>
                      <a:cxn ang="0">
                        <a:pos x="T8" y="T9"/>
                      </a:cxn>
                    </a:cxnLst>
                    <a:rect l="0" t="0" r="r" b="b"/>
                    <a:pathLst>
                      <a:path w="133" h="20">
                        <a:moveTo>
                          <a:pt x="108" y="19"/>
                        </a:moveTo>
                        <a:lnTo>
                          <a:pt x="0" y="7"/>
                        </a:lnTo>
                        <a:lnTo>
                          <a:pt x="25" y="0"/>
                        </a:lnTo>
                        <a:lnTo>
                          <a:pt x="132" y="12"/>
                        </a:lnTo>
                        <a:lnTo>
                          <a:pt x="108" y="19"/>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6" name="Freeform 442"/>
                  <p:cNvSpPr>
                    <a:spLocks/>
                  </p:cNvSpPr>
                  <p:nvPr/>
                </p:nvSpPr>
                <p:spPr bwMode="auto">
                  <a:xfrm>
                    <a:off x="933" y="1498"/>
                    <a:ext cx="112" cy="17"/>
                  </a:xfrm>
                  <a:custGeom>
                    <a:avLst/>
                    <a:gdLst>
                      <a:gd name="T0" fmla="*/ 103 w 112"/>
                      <a:gd name="T1" fmla="*/ 16 h 17"/>
                      <a:gd name="T2" fmla="*/ 0 w 112"/>
                      <a:gd name="T3" fmla="*/ 2 h 17"/>
                      <a:gd name="T4" fmla="*/ 8 w 112"/>
                      <a:gd name="T5" fmla="*/ 0 h 17"/>
                      <a:gd name="T6" fmla="*/ 111 w 112"/>
                      <a:gd name="T7" fmla="*/ 13 h 17"/>
                      <a:gd name="T8" fmla="*/ 103 w 112"/>
                      <a:gd name="T9" fmla="*/ 16 h 17"/>
                    </a:gdLst>
                    <a:ahLst/>
                    <a:cxnLst>
                      <a:cxn ang="0">
                        <a:pos x="T0" y="T1"/>
                      </a:cxn>
                      <a:cxn ang="0">
                        <a:pos x="T2" y="T3"/>
                      </a:cxn>
                      <a:cxn ang="0">
                        <a:pos x="T4" y="T5"/>
                      </a:cxn>
                      <a:cxn ang="0">
                        <a:pos x="T6" y="T7"/>
                      </a:cxn>
                      <a:cxn ang="0">
                        <a:pos x="T8" y="T9"/>
                      </a:cxn>
                    </a:cxnLst>
                    <a:rect l="0" t="0" r="r" b="b"/>
                    <a:pathLst>
                      <a:path w="112" h="17">
                        <a:moveTo>
                          <a:pt x="103" y="16"/>
                        </a:moveTo>
                        <a:lnTo>
                          <a:pt x="0" y="2"/>
                        </a:lnTo>
                        <a:lnTo>
                          <a:pt x="8" y="0"/>
                        </a:lnTo>
                        <a:lnTo>
                          <a:pt x="111" y="13"/>
                        </a:lnTo>
                        <a:lnTo>
                          <a:pt x="103"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7" name="Freeform 443"/>
                  <p:cNvSpPr>
                    <a:spLocks/>
                  </p:cNvSpPr>
                  <p:nvPr/>
                </p:nvSpPr>
                <p:spPr bwMode="auto">
                  <a:xfrm>
                    <a:off x="863" y="1502"/>
                    <a:ext cx="62" cy="17"/>
                  </a:xfrm>
                  <a:custGeom>
                    <a:avLst/>
                    <a:gdLst>
                      <a:gd name="T0" fmla="*/ 39 w 62"/>
                      <a:gd name="T1" fmla="*/ 16 h 17"/>
                      <a:gd name="T2" fmla="*/ 0 w 62"/>
                      <a:gd name="T3" fmla="*/ 10 h 17"/>
                      <a:gd name="T4" fmla="*/ 22 w 62"/>
                      <a:gd name="T5" fmla="*/ 0 h 17"/>
                      <a:gd name="T6" fmla="*/ 61 w 62"/>
                      <a:gd name="T7" fmla="*/ 7 h 17"/>
                      <a:gd name="T8" fmla="*/ 39 w 62"/>
                      <a:gd name="T9" fmla="*/ 16 h 17"/>
                    </a:gdLst>
                    <a:ahLst/>
                    <a:cxnLst>
                      <a:cxn ang="0">
                        <a:pos x="T0" y="T1"/>
                      </a:cxn>
                      <a:cxn ang="0">
                        <a:pos x="T2" y="T3"/>
                      </a:cxn>
                      <a:cxn ang="0">
                        <a:pos x="T4" y="T5"/>
                      </a:cxn>
                      <a:cxn ang="0">
                        <a:pos x="T6" y="T7"/>
                      </a:cxn>
                      <a:cxn ang="0">
                        <a:pos x="T8" y="T9"/>
                      </a:cxn>
                    </a:cxnLst>
                    <a:rect l="0" t="0" r="r" b="b"/>
                    <a:pathLst>
                      <a:path w="62" h="17">
                        <a:moveTo>
                          <a:pt x="39" y="16"/>
                        </a:moveTo>
                        <a:lnTo>
                          <a:pt x="0" y="10"/>
                        </a:lnTo>
                        <a:lnTo>
                          <a:pt x="22" y="0"/>
                        </a:lnTo>
                        <a:lnTo>
                          <a:pt x="61" y="7"/>
                        </a:lnTo>
                        <a:lnTo>
                          <a:pt x="39"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8" name="Freeform 444"/>
                  <p:cNvSpPr>
                    <a:spLocks/>
                  </p:cNvSpPr>
                  <p:nvPr/>
                </p:nvSpPr>
                <p:spPr bwMode="auto">
                  <a:xfrm>
                    <a:off x="901" y="1492"/>
                    <a:ext cx="29" cy="17"/>
                  </a:xfrm>
                  <a:custGeom>
                    <a:avLst/>
                    <a:gdLst>
                      <a:gd name="T0" fmla="*/ 21 w 29"/>
                      <a:gd name="T1" fmla="*/ 16 h 17"/>
                      <a:gd name="T2" fmla="*/ 0 w 29"/>
                      <a:gd name="T3" fmla="*/ 8 h 17"/>
                      <a:gd name="T4" fmla="*/ 7 w 29"/>
                      <a:gd name="T5" fmla="*/ 0 h 17"/>
                      <a:gd name="T6" fmla="*/ 28 w 29"/>
                      <a:gd name="T7" fmla="*/ 8 h 17"/>
                      <a:gd name="T8" fmla="*/ 21 w 29"/>
                      <a:gd name="T9" fmla="*/ 16 h 17"/>
                    </a:gdLst>
                    <a:ahLst/>
                    <a:cxnLst>
                      <a:cxn ang="0">
                        <a:pos x="T0" y="T1"/>
                      </a:cxn>
                      <a:cxn ang="0">
                        <a:pos x="T2" y="T3"/>
                      </a:cxn>
                      <a:cxn ang="0">
                        <a:pos x="T4" y="T5"/>
                      </a:cxn>
                      <a:cxn ang="0">
                        <a:pos x="T6" y="T7"/>
                      </a:cxn>
                      <a:cxn ang="0">
                        <a:pos x="T8" y="T9"/>
                      </a:cxn>
                    </a:cxnLst>
                    <a:rect l="0" t="0" r="r" b="b"/>
                    <a:pathLst>
                      <a:path w="29" h="17">
                        <a:moveTo>
                          <a:pt x="21" y="16"/>
                        </a:moveTo>
                        <a:lnTo>
                          <a:pt x="0" y="8"/>
                        </a:lnTo>
                        <a:lnTo>
                          <a:pt x="7" y="0"/>
                        </a:lnTo>
                        <a:lnTo>
                          <a:pt x="28" y="8"/>
                        </a:lnTo>
                        <a:lnTo>
                          <a:pt x="21"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29" name="Freeform 445"/>
                  <p:cNvSpPr>
                    <a:spLocks/>
                  </p:cNvSpPr>
                  <p:nvPr/>
                </p:nvSpPr>
                <p:spPr bwMode="auto">
                  <a:xfrm>
                    <a:off x="890" y="1498"/>
                    <a:ext cx="32" cy="17"/>
                  </a:xfrm>
                  <a:custGeom>
                    <a:avLst/>
                    <a:gdLst>
                      <a:gd name="T0" fmla="*/ 24 w 32"/>
                      <a:gd name="T1" fmla="*/ 16 h 17"/>
                      <a:gd name="T2" fmla="*/ 0 w 32"/>
                      <a:gd name="T3" fmla="*/ 8 h 17"/>
                      <a:gd name="T4" fmla="*/ 7 w 32"/>
                      <a:gd name="T5" fmla="*/ 0 h 17"/>
                      <a:gd name="T6" fmla="*/ 31 w 32"/>
                      <a:gd name="T7" fmla="*/ 8 h 17"/>
                      <a:gd name="T8" fmla="*/ 24 w 32"/>
                      <a:gd name="T9" fmla="*/ 16 h 17"/>
                    </a:gdLst>
                    <a:ahLst/>
                    <a:cxnLst>
                      <a:cxn ang="0">
                        <a:pos x="T0" y="T1"/>
                      </a:cxn>
                      <a:cxn ang="0">
                        <a:pos x="T2" y="T3"/>
                      </a:cxn>
                      <a:cxn ang="0">
                        <a:pos x="T4" y="T5"/>
                      </a:cxn>
                      <a:cxn ang="0">
                        <a:pos x="T6" y="T7"/>
                      </a:cxn>
                      <a:cxn ang="0">
                        <a:pos x="T8" y="T9"/>
                      </a:cxn>
                    </a:cxnLst>
                    <a:rect l="0" t="0" r="r" b="b"/>
                    <a:pathLst>
                      <a:path w="32" h="17">
                        <a:moveTo>
                          <a:pt x="24" y="16"/>
                        </a:moveTo>
                        <a:lnTo>
                          <a:pt x="0" y="8"/>
                        </a:lnTo>
                        <a:lnTo>
                          <a:pt x="7" y="0"/>
                        </a:lnTo>
                        <a:lnTo>
                          <a:pt x="31" y="8"/>
                        </a:lnTo>
                        <a:lnTo>
                          <a:pt x="24"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830" name="Group 446"/>
              <p:cNvGrpSpPr>
                <a:grpSpLocks/>
              </p:cNvGrpSpPr>
              <p:nvPr/>
            </p:nvGrpSpPr>
            <p:grpSpPr bwMode="auto">
              <a:xfrm>
                <a:off x="578" y="1281"/>
                <a:ext cx="400" cy="441"/>
                <a:chOff x="578" y="1281"/>
                <a:chExt cx="400" cy="441"/>
              </a:xfrm>
            </p:grpSpPr>
            <p:grpSp>
              <p:nvGrpSpPr>
                <p:cNvPr id="912831" name="Group 447"/>
                <p:cNvGrpSpPr>
                  <a:grpSpLocks/>
                </p:cNvGrpSpPr>
                <p:nvPr/>
              </p:nvGrpSpPr>
              <p:grpSpPr bwMode="auto">
                <a:xfrm>
                  <a:off x="605" y="1281"/>
                  <a:ext cx="373" cy="405"/>
                  <a:chOff x="605" y="1281"/>
                  <a:chExt cx="373" cy="405"/>
                </a:xfrm>
              </p:grpSpPr>
              <p:sp>
                <p:nvSpPr>
                  <p:cNvPr id="912832" name="Oval 448"/>
                  <p:cNvSpPr>
                    <a:spLocks noChangeArrowheads="1"/>
                  </p:cNvSpPr>
                  <p:nvPr/>
                </p:nvSpPr>
                <p:spPr bwMode="auto">
                  <a:xfrm>
                    <a:off x="836" y="1675"/>
                    <a:ext cx="59" cy="6"/>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833" name="Oval 449"/>
                  <p:cNvSpPr>
                    <a:spLocks noChangeArrowheads="1"/>
                  </p:cNvSpPr>
                  <p:nvPr/>
                </p:nvSpPr>
                <p:spPr bwMode="auto">
                  <a:xfrm>
                    <a:off x="887" y="1678"/>
                    <a:ext cx="59"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834" name="Freeform 450"/>
                  <p:cNvSpPr>
                    <a:spLocks/>
                  </p:cNvSpPr>
                  <p:nvPr/>
                </p:nvSpPr>
                <p:spPr bwMode="auto">
                  <a:xfrm>
                    <a:off x="815" y="1615"/>
                    <a:ext cx="50" cy="64"/>
                  </a:xfrm>
                  <a:custGeom>
                    <a:avLst/>
                    <a:gdLst>
                      <a:gd name="T0" fmla="*/ 0 w 50"/>
                      <a:gd name="T1" fmla="*/ 0 h 64"/>
                      <a:gd name="T2" fmla="*/ 12 w 50"/>
                      <a:gd name="T3" fmla="*/ 63 h 64"/>
                      <a:gd name="T4" fmla="*/ 42 w 50"/>
                      <a:gd name="T5" fmla="*/ 59 h 64"/>
                      <a:gd name="T6" fmla="*/ 49 w 50"/>
                      <a:gd name="T7" fmla="*/ 0 h 64"/>
                      <a:gd name="T8" fmla="*/ 0 w 50"/>
                      <a:gd name="T9" fmla="*/ 0 h 64"/>
                    </a:gdLst>
                    <a:ahLst/>
                    <a:cxnLst>
                      <a:cxn ang="0">
                        <a:pos x="T0" y="T1"/>
                      </a:cxn>
                      <a:cxn ang="0">
                        <a:pos x="T2" y="T3"/>
                      </a:cxn>
                      <a:cxn ang="0">
                        <a:pos x="T4" y="T5"/>
                      </a:cxn>
                      <a:cxn ang="0">
                        <a:pos x="T6" y="T7"/>
                      </a:cxn>
                      <a:cxn ang="0">
                        <a:pos x="T8" y="T9"/>
                      </a:cxn>
                    </a:cxnLst>
                    <a:rect l="0" t="0" r="r" b="b"/>
                    <a:pathLst>
                      <a:path w="50" h="64">
                        <a:moveTo>
                          <a:pt x="0" y="0"/>
                        </a:moveTo>
                        <a:lnTo>
                          <a:pt x="12" y="63"/>
                        </a:lnTo>
                        <a:lnTo>
                          <a:pt x="42" y="59"/>
                        </a:lnTo>
                        <a:lnTo>
                          <a:pt x="49" y="0"/>
                        </a:lnTo>
                        <a:lnTo>
                          <a:pt x="0"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35" name="Freeform 451"/>
                  <p:cNvSpPr>
                    <a:spLocks/>
                  </p:cNvSpPr>
                  <p:nvPr/>
                </p:nvSpPr>
                <p:spPr bwMode="auto">
                  <a:xfrm>
                    <a:off x="864" y="1593"/>
                    <a:ext cx="63" cy="92"/>
                  </a:xfrm>
                  <a:custGeom>
                    <a:avLst/>
                    <a:gdLst>
                      <a:gd name="T0" fmla="*/ 62 w 63"/>
                      <a:gd name="T1" fmla="*/ 0 h 92"/>
                      <a:gd name="T2" fmla="*/ 46 w 63"/>
                      <a:gd name="T3" fmla="*/ 88 h 92"/>
                      <a:gd name="T4" fmla="*/ 16 w 63"/>
                      <a:gd name="T5" fmla="*/ 91 h 92"/>
                      <a:gd name="T6" fmla="*/ 0 w 63"/>
                      <a:gd name="T7" fmla="*/ 0 h 92"/>
                      <a:gd name="T8" fmla="*/ 62 w 63"/>
                      <a:gd name="T9" fmla="*/ 0 h 92"/>
                    </a:gdLst>
                    <a:ahLst/>
                    <a:cxnLst>
                      <a:cxn ang="0">
                        <a:pos x="T0" y="T1"/>
                      </a:cxn>
                      <a:cxn ang="0">
                        <a:pos x="T2" y="T3"/>
                      </a:cxn>
                      <a:cxn ang="0">
                        <a:pos x="T4" y="T5"/>
                      </a:cxn>
                      <a:cxn ang="0">
                        <a:pos x="T6" y="T7"/>
                      </a:cxn>
                      <a:cxn ang="0">
                        <a:pos x="T8" y="T9"/>
                      </a:cxn>
                    </a:cxnLst>
                    <a:rect l="0" t="0" r="r" b="b"/>
                    <a:pathLst>
                      <a:path w="63" h="92">
                        <a:moveTo>
                          <a:pt x="62" y="0"/>
                        </a:moveTo>
                        <a:lnTo>
                          <a:pt x="46" y="88"/>
                        </a:lnTo>
                        <a:lnTo>
                          <a:pt x="16" y="91"/>
                        </a:lnTo>
                        <a:lnTo>
                          <a:pt x="0" y="0"/>
                        </a:lnTo>
                        <a:lnTo>
                          <a:pt x="62"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36" name="Oval 452"/>
                  <p:cNvSpPr>
                    <a:spLocks noChangeArrowheads="1"/>
                  </p:cNvSpPr>
                  <p:nvPr/>
                </p:nvSpPr>
                <p:spPr bwMode="auto">
                  <a:xfrm>
                    <a:off x="712" y="1281"/>
                    <a:ext cx="103" cy="8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837" name="Oval 453"/>
                  <p:cNvSpPr>
                    <a:spLocks noChangeArrowheads="1"/>
                  </p:cNvSpPr>
                  <p:nvPr/>
                </p:nvSpPr>
                <p:spPr bwMode="auto">
                  <a:xfrm>
                    <a:off x="957" y="1409"/>
                    <a:ext cx="21"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838" name="Freeform 454"/>
                  <p:cNvSpPr>
                    <a:spLocks/>
                  </p:cNvSpPr>
                  <p:nvPr/>
                </p:nvSpPr>
                <p:spPr bwMode="auto">
                  <a:xfrm>
                    <a:off x="605" y="1359"/>
                    <a:ext cx="365" cy="189"/>
                  </a:xfrm>
                  <a:custGeom>
                    <a:avLst/>
                    <a:gdLst>
                      <a:gd name="T0" fmla="*/ 364 w 365"/>
                      <a:gd name="T1" fmla="*/ 70 h 189"/>
                      <a:gd name="T2" fmla="*/ 294 w 365"/>
                      <a:gd name="T3" fmla="*/ 157 h 189"/>
                      <a:gd name="T4" fmla="*/ 204 w 365"/>
                      <a:gd name="T5" fmla="*/ 188 h 189"/>
                      <a:gd name="T6" fmla="*/ 0 w 365"/>
                      <a:gd name="T7" fmla="*/ 126 h 189"/>
                      <a:gd name="T8" fmla="*/ 43 w 365"/>
                      <a:gd name="T9" fmla="*/ 8 h 189"/>
                      <a:gd name="T10" fmla="*/ 48 w 365"/>
                      <a:gd name="T11" fmla="*/ 1 h 189"/>
                      <a:gd name="T12" fmla="*/ 58 w 365"/>
                      <a:gd name="T13" fmla="*/ 0 h 189"/>
                      <a:gd name="T14" fmla="*/ 230 w 365"/>
                      <a:gd name="T15" fmla="*/ 35 h 189"/>
                      <a:gd name="T16" fmla="*/ 239 w 365"/>
                      <a:gd name="T17" fmla="*/ 39 h 189"/>
                      <a:gd name="T18" fmla="*/ 244 w 365"/>
                      <a:gd name="T19" fmla="*/ 47 h 189"/>
                      <a:gd name="T20" fmla="*/ 266 w 365"/>
                      <a:gd name="T21" fmla="*/ 111 h 189"/>
                      <a:gd name="T22" fmla="*/ 342 w 365"/>
                      <a:gd name="T23" fmla="*/ 55 h 189"/>
                      <a:gd name="T24" fmla="*/ 364 w 365"/>
                      <a:gd name="T25" fmla="*/ 7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 h="189">
                        <a:moveTo>
                          <a:pt x="364" y="70"/>
                        </a:moveTo>
                        <a:lnTo>
                          <a:pt x="294" y="157"/>
                        </a:lnTo>
                        <a:lnTo>
                          <a:pt x="204" y="188"/>
                        </a:lnTo>
                        <a:lnTo>
                          <a:pt x="0" y="126"/>
                        </a:lnTo>
                        <a:lnTo>
                          <a:pt x="43" y="8"/>
                        </a:lnTo>
                        <a:lnTo>
                          <a:pt x="48" y="1"/>
                        </a:lnTo>
                        <a:lnTo>
                          <a:pt x="58" y="0"/>
                        </a:lnTo>
                        <a:lnTo>
                          <a:pt x="230" y="35"/>
                        </a:lnTo>
                        <a:lnTo>
                          <a:pt x="239" y="39"/>
                        </a:lnTo>
                        <a:lnTo>
                          <a:pt x="244" y="47"/>
                        </a:lnTo>
                        <a:lnTo>
                          <a:pt x="266" y="111"/>
                        </a:lnTo>
                        <a:lnTo>
                          <a:pt x="342" y="55"/>
                        </a:lnTo>
                        <a:lnTo>
                          <a:pt x="364" y="7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839" name="Group 455"/>
                <p:cNvGrpSpPr>
                  <a:grpSpLocks/>
                </p:cNvGrpSpPr>
                <p:nvPr/>
              </p:nvGrpSpPr>
              <p:grpSpPr bwMode="auto">
                <a:xfrm>
                  <a:off x="578" y="1357"/>
                  <a:ext cx="385" cy="365"/>
                  <a:chOff x="578" y="1357"/>
                  <a:chExt cx="385" cy="365"/>
                </a:xfrm>
              </p:grpSpPr>
              <p:sp>
                <p:nvSpPr>
                  <p:cNvPr id="912840" name="Freeform 456"/>
                  <p:cNvSpPr>
                    <a:spLocks/>
                  </p:cNvSpPr>
                  <p:nvPr/>
                </p:nvSpPr>
                <p:spPr bwMode="auto">
                  <a:xfrm>
                    <a:off x="778" y="1668"/>
                    <a:ext cx="26" cy="54"/>
                  </a:xfrm>
                  <a:custGeom>
                    <a:avLst/>
                    <a:gdLst>
                      <a:gd name="T0" fmla="*/ 13 w 26"/>
                      <a:gd name="T1" fmla="*/ 0 h 54"/>
                      <a:gd name="T2" fmla="*/ 25 w 26"/>
                      <a:gd name="T3" fmla="*/ 53 h 54"/>
                      <a:gd name="T4" fmla="*/ 0 w 26"/>
                      <a:gd name="T5" fmla="*/ 53 h 54"/>
                      <a:gd name="T6" fmla="*/ 13 w 26"/>
                      <a:gd name="T7" fmla="*/ 0 h 54"/>
                    </a:gdLst>
                    <a:ahLst/>
                    <a:cxnLst>
                      <a:cxn ang="0">
                        <a:pos x="T0" y="T1"/>
                      </a:cxn>
                      <a:cxn ang="0">
                        <a:pos x="T2" y="T3"/>
                      </a:cxn>
                      <a:cxn ang="0">
                        <a:pos x="T4" y="T5"/>
                      </a:cxn>
                      <a:cxn ang="0">
                        <a:pos x="T6" y="T7"/>
                      </a:cxn>
                    </a:cxnLst>
                    <a:rect l="0" t="0" r="r" b="b"/>
                    <a:pathLst>
                      <a:path w="26" h="54">
                        <a:moveTo>
                          <a:pt x="13" y="0"/>
                        </a:moveTo>
                        <a:lnTo>
                          <a:pt x="25" y="53"/>
                        </a:lnTo>
                        <a:lnTo>
                          <a:pt x="0" y="53"/>
                        </a:lnTo>
                        <a:lnTo>
                          <a:pt x="13"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41" name="Freeform 457"/>
                  <p:cNvSpPr>
                    <a:spLocks/>
                  </p:cNvSpPr>
                  <p:nvPr/>
                </p:nvSpPr>
                <p:spPr bwMode="auto">
                  <a:xfrm>
                    <a:off x="741" y="1615"/>
                    <a:ext cx="110" cy="75"/>
                  </a:xfrm>
                  <a:custGeom>
                    <a:avLst/>
                    <a:gdLst>
                      <a:gd name="T0" fmla="*/ 109 w 110"/>
                      <a:gd name="T1" fmla="*/ 11 h 75"/>
                      <a:gd name="T2" fmla="*/ 60 w 110"/>
                      <a:gd name="T3" fmla="*/ 21 h 75"/>
                      <a:gd name="T4" fmla="*/ 0 w 110"/>
                      <a:gd name="T5" fmla="*/ 0 h 75"/>
                      <a:gd name="T6" fmla="*/ 24 w 110"/>
                      <a:gd name="T7" fmla="*/ 74 h 75"/>
                      <a:gd name="T8" fmla="*/ 73 w 110"/>
                      <a:gd name="T9" fmla="*/ 74 h 75"/>
                      <a:gd name="T10" fmla="*/ 109 w 110"/>
                      <a:gd name="T11" fmla="*/ 11 h 75"/>
                    </a:gdLst>
                    <a:ahLst/>
                    <a:cxnLst>
                      <a:cxn ang="0">
                        <a:pos x="T0" y="T1"/>
                      </a:cxn>
                      <a:cxn ang="0">
                        <a:pos x="T2" y="T3"/>
                      </a:cxn>
                      <a:cxn ang="0">
                        <a:pos x="T4" y="T5"/>
                      </a:cxn>
                      <a:cxn ang="0">
                        <a:pos x="T6" y="T7"/>
                      </a:cxn>
                      <a:cxn ang="0">
                        <a:pos x="T8" y="T9"/>
                      </a:cxn>
                      <a:cxn ang="0">
                        <a:pos x="T10" y="T11"/>
                      </a:cxn>
                    </a:cxnLst>
                    <a:rect l="0" t="0" r="r" b="b"/>
                    <a:pathLst>
                      <a:path w="110" h="75">
                        <a:moveTo>
                          <a:pt x="109" y="11"/>
                        </a:moveTo>
                        <a:lnTo>
                          <a:pt x="60" y="21"/>
                        </a:lnTo>
                        <a:lnTo>
                          <a:pt x="0" y="0"/>
                        </a:lnTo>
                        <a:lnTo>
                          <a:pt x="24" y="74"/>
                        </a:lnTo>
                        <a:lnTo>
                          <a:pt x="73" y="74"/>
                        </a:lnTo>
                        <a:lnTo>
                          <a:pt x="109" y="11"/>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42" name="Group 458"/>
                  <p:cNvGrpSpPr>
                    <a:grpSpLocks/>
                  </p:cNvGrpSpPr>
                  <p:nvPr/>
                </p:nvGrpSpPr>
                <p:grpSpPr bwMode="auto">
                  <a:xfrm>
                    <a:off x="578" y="1357"/>
                    <a:ext cx="385" cy="290"/>
                    <a:chOff x="578" y="1357"/>
                    <a:chExt cx="385" cy="290"/>
                  </a:xfrm>
                </p:grpSpPr>
                <p:sp>
                  <p:nvSpPr>
                    <p:cNvPr id="912843" name="Freeform 459"/>
                    <p:cNvSpPr>
                      <a:spLocks/>
                    </p:cNvSpPr>
                    <p:nvPr/>
                  </p:nvSpPr>
                  <p:spPr bwMode="auto">
                    <a:xfrm>
                      <a:off x="778" y="1485"/>
                      <a:ext cx="185" cy="66"/>
                    </a:xfrm>
                    <a:custGeom>
                      <a:avLst/>
                      <a:gdLst>
                        <a:gd name="T0" fmla="*/ 184 w 185"/>
                        <a:gd name="T1" fmla="*/ 11 h 66"/>
                        <a:gd name="T2" fmla="*/ 37 w 185"/>
                        <a:gd name="T3" fmla="*/ 65 h 66"/>
                        <a:gd name="T4" fmla="*/ 0 w 185"/>
                        <a:gd name="T5" fmla="*/ 43 h 66"/>
                        <a:gd name="T6" fmla="*/ 135 w 185"/>
                        <a:gd name="T7" fmla="*/ 0 h 66"/>
                        <a:gd name="T8" fmla="*/ 184 w 185"/>
                        <a:gd name="T9" fmla="*/ 11 h 66"/>
                      </a:gdLst>
                      <a:ahLst/>
                      <a:cxnLst>
                        <a:cxn ang="0">
                          <a:pos x="T0" y="T1"/>
                        </a:cxn>
                        <a:cxn ang="0">
                          <a:pos x="T2" y="T3"/>
                        </a:cxn>
                        <a:cxn ang="0">
                          <a:pos x="T4" y="T5"/>
                        </a:cxn>
                        <a:cxn ang="0">
                          <a:pos x="T6" y="T7"/>
                        </a:cxn>
                        <a:cxn ang="0">
                          <a:pos x="T8" y="T9"/>
                        </a:cxn>
                      </a:cxnLst>
                      <a:rect l="0" t="0" r="r" b="b"/>
                      <a:pathLst>
                        <a:path w="185" h="66">
                          <a:moveTo>
                            <a:pt x="184" y="11"/>
                          </a:moveTo>
                          <a:lnTo>
                            <a:pt x="37" y="65"/>
                          </a:lnTo>
                          <a:lnTo>
                            <a:pt x="0" y="43"/>
                          </a:lnTo>
                          <a:lnTo>
                            <a:pt x="135" y="0"/>
                          </a:lnTo>
                          <a:lnTo>
                            <a:pt x="184" y="11"/>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44" name="Freeform 460"/>
                    <p:cNvSpPr>
                      <a:spLocks/>
                    </p:cNvSpPr>
                    <p:nvPr/>
                  </p:nvSpPr>
                  <p:spPr bwMode="auto">
                    <a:xfrm>
                      <a:off x="578" y="1357"/>
                      <a:ext cx="201" cy="46"/>
                    </a:xfrm>
                    <a:custGeom>
                      <a:avLst/>
                      <a:gdLst>
                        <a:gd name="T0" fmla="*/ 200 w 201"/>
                        <a:gd name="T1" fmla="*/ 33 h 46"/>
                        <a:gd name="T2" fmla="*/ 25 w 201"/>
                        <a:gd name="T3" fmla="*/ 0 h 46"/>
                        <a:gd name="T4" fmla="*/ 0 w 201"/>
                        <a:gd name="T5" fmla="*/ 11 h 46"/>
                        <a:gd name="T6" fmla="*/ 163 w 201"/>
                        <a:gd name="T7" fmla="*/ 45 h 46"/>
                        <a:gd name="T8" fmla="*/ 200 w 201"/>
                        <a:gd name="T9" fmla="*/ 33 h 46"/>
                      </a:gdLst>
                      <a:ahLst/>
                      <a:cxnLst>
                        <a:cxn ang="0">
                          <a:pos x="T0" y="T1"/>
                        </a:cxn>
                        <a:cxn ang="0">
                          <a:pos x="T2" y="T3"/>
                        </a:cxn>
                        <a:cxn ang="0">
                          <a:pos x="T4" y="T5"/>
                        </a:cxn>
                        <a:cxn ang="0">
                          <a:pos x="T6" y="T7"/>
                        </a:cxn>
                        <a:cxn ang="0">
                          <a:pos x="T8" y="T9"/>
                        </a:cxn>
                      </a:cxnLst>
                      <a:rect l="0" t="0" r="r" b="b"/>
                      <a:pathLst>
                        <a:path w="201" h="46">
                          <a:moveTo>
                            <a:pt x="200" y="33"/>
                          </a:moveTo>
                          <a:lnTo>
                            <a:pt x="25" y="0"/>
                          </a:lnTo>
                          <a:lnTo>
                            <a:pt x="0" y="11"/>
                          </a:lnTo>
                          <a:lnTo>
                            <a:pt x="163" y="45"/>
                          </a:lnTo>
                          <a:lnTo>
                            <a:pt x="200" y="3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45" name="Freeform 461"/>
                    <p:cNvSpPr>
                      <a:spLocks/>
                    </p:cNvSpPr>
                    <p:nvPr/>
                  </p:nvSpPr>
                  <p:spPr bwMode="auto">
                    <a:xfrm>
                      <a:off x="578" y="1369"/>
                      <a:ext cx="226" cy="278"/>
                    </a:xfrm>
                    <a:custGeom>
                      <a:avLst/>
                      <a:gdLst>
                        <a:gd name="T0" fmla="*/ 163 w 226"/>
                        <a:gd name="T1" fmla="*/ 33 h 278"/>
                        <a:gd name="T2" fmla="*/ 0 w 226"/>
                        <a:gd name="T3" fmla="*/ 0 h 278"/>
                        <a:gd name="T4" fmla="*/ 50 w 226"/>
                        <a:gd name="T5" fmla="*/ 224 h 278"/>
                        <a:gd name="T6" fmla="*/ 225 w 226"/>
                        <a:gd name="T7" fmla="*/ 277 h 278"/>
                        <a:gd name="T8" fmla="*/ 163 w 226"/>
                        <a:gd name="T9" fmla="*/ 33 h 278"/>
                      </a:gdLst>
                      <a:ahLst/>
                      <a:cxnLst>
                        <a:cxn ang="0">
                          <a:pos x="T0" y="T1"/>
                        </a:cxn>
                        <a:cxn ang="0">
                          <a:pos x="T2" y="T3"/>
                        </a:cxn>
                        <a:cxn ang="0">
                          <a:pos x="T4" y="T5"/>
                        </a:cxn>
                        <a:cxn ang="0">
                          <a:pos x="T6" y="T7"/>
                        </a:cxn>
                        <a:cxn ang="0">
                          <a:pos x="T8" y="T9"/>
                        </a:cxn>
                      </a:cxnLst>
                      <a:rect l="0" t="0" r="r" b="b"/>
                      <a:pathLst>
                        <a:path w="226" h="278">
                          <a:moveTo>
                            <a:pt x="163" y="33"/>
                          </a:moveTo>
                          <a:lnTo>
                            <a:pt x="0" y="0"/>
                          </a:lnTo>
                          <a:lnTo>
                            <a:pt x="50" y="224"/>
                          </a:lnTo>
                          <a:lnTo>
                            <a:pt x="225" y="277"/>
                          </a:lnTo>
                          <a:lnTo>
                            <a:pt x="163" y="33"/>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46" name="Freeform 462"/>
                    <p:cNvSpPr>
                      <a:spLocks/>
                    </p:cNvSpPr>
                    <p:nvPr/>
                  </p:nvSpPr>
                  <p:spPr bwMode="auto">
                    <a:xfrm>
                      <a:off x="741" y="1390"/>
                      <a:ext cx="222" cy="257"/>
                    </a:xfrm>
                    <a:custGeom>
                      <a:avLst/>
                      <a:gdLst>
                        <a:gd name="T0" fmla="*/ 37 w 222"/>
                        <a:gd name="T1" fmla="*/ 0 h 257"/>
                        <a:gd name="T2" fmla="*/ 0 w 222"/>
                        <a:gd name="T3" fmla="*/ 11 h 257"/>
                        <a:gd name="T4" fmla="*/ 61 w 222"/>
                        <a:gd name="T5" fmla="*/ 256 h 257"/>
                        <a:gd name="T6" fmla="*/ 208 w 222"/>
                        <a:gd name="T7" fmla="*/ 224 h 257"/>
                        <a:gd name="T8" fmla="*/ 221 w 222"/>
                        <a:gd name="T9" fmla="*/ 107 h 257"/>
                        <a:gd name="T10" fmla="*/ 73 w 222"/>
                        <a:gd name="T11" fmla="*/ 161 h 257"/>
                        <a:gd name="T12" fmla="*/ 37 w 222"/>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22" h="257">
                          <a:moveTo>
                            <a:pt x="37" y="0"/>
                          </a:moveTo>
                          <a:lnTo>
                            <a:pt x="0" y="11"/>
                          </a:lnTo>
                          <a:lnTo>
                            <a:pt x="61" y="256"/>
                          </a:lnTo>
                          <a:lnTo>
                            <a:pt x="208" y="224"/>
                          </a:lnTo>
                          <a:lnTo>
                            <a:pt x="221" y="107"/>
                          </a:lnTo>
                          <a:lnTo>
                            <a:pt x="73" y="161"/>
                          </a:lnTo>
                          <a:lnTo>
                            <a:pt x="37"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847" name="Freeform 463"/>
                  <p:cNvSpPr>
                    <a:spLocks/>
                  </p:cNvSpPr>
                  <p:nvPr/>
                </p:nvSpPr>
                <p:spPr bwMode="auto">
                  <a:xfrm>
                    <a:off x="766" y="1689"/>
                    <a:ext cx="136" cy="22"/>
                  </a:xfrm>
                  <a:custGeom>
                    <a:avLst/>
                    <a:gdLst>
                      <a:gd name="T0" fmla="*/ 0 w 136"/>
                      <a:gd name="T1" fmla="*/ 0 h 22"/>
                      <a:gd name="T2" fmla="*/ 49 w 136"/>
                      <a:gd name="T3" fmla="*/ 0 h 22"/>
                      <a:gd name="T4" fmla="*/ 98 w 136"/>
                      <a:gd name="T5" fmla="*/ 11 h 22"/>
                      <a:gd name="T6" fmla="*/ 135 w 136"/>
                      <a:gd name="T7" fmla="*/ 21 h 22"/>
                      <a:gd name="T8" fmla="*/ 110 w 136"/>
                      <a:gd name="T9" fmla="*/ 21 h 22"/>
                      <a:gd name="T10" fmla="*/ 73 w 136"/>
                      <a:gd name="T11" fmla="*/ 11 h 22"/>
                      <a:gd name="T12" fmla="*/ 24 w 136"/>
                      <a:gd name="T13" fmla="*/ 0 h 22"/>
                      <a:gd name="T14" fmla="*/ 49 w 136"/>
                      <a:gd name="T15" fmla="*/ 0 h 22"/>
                      <a:gd name="T16" fmla="*/ 0 w 136"/>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2">
                        <a:moveTo>
                          <a:pt x="0" y="0"/>
                        </a:moveTo>
                        <a:lnTo>
                          <a:pt x="49" y="0"/>
                        </a:lnTo>
                        <a:lnTo>
                          <a:pt x="98" y="11"/>
                        </a:lnTo>
                        <a:lnTo>
                          <a:pt x="135" y="21"/>
                        </a:lnTo>
                        <a:lnTo>
                          <a:pt x="110" y="21"/>
                        </a:lnTo>
                        <a:lnTo>
                          <a:pt x="73" y="11"/>
                        </a:lnTo>
                        <a:lnTo>
                          <a:pt x="24" y="0"/>
                        </a:lnTo>
                        <a:lnTo>
                          <a:pt x="49" y="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48" name="Freeform 464"/>
                  <p:cNvSpPr>
                    <a:spLocks/>
                  </p:cNvSpPr>
                  <p:nvPr/>
                </p:nvSpPr>
                <p:spPr bwMode="auto">
                  <a:xfrm>
                    <a:off x="678" y="1689"/>
                    <a:ext cx="138" cy="22"/>
                  </a:xfrm>
                  <a:custGeom>
                    <a:avLst/>
                    <a:gdLst>
                      <a:gd name="T0" fmla="*/ 137 w 138"/>
                      <a:gd name="T1" fmla="*/ 0 h 22"/>
                      <a:gd name="T2" fmla="*/ 87 w 138"/>
                      <a:gd name="T3" fmla="*/ 0 h 22"/>
                      <a:gd name="T4" fmla="*/ 37 w 138"/>
                      <a:gd name="T5" fmla="*/ 11 h 22"/>
                      <a:gd name="T6" fmla="*/ 0 w 138"/>
                      <a:gd name="T7" fmla="*/ 21 h 22"/>
                      <a:gd name="T8" fmla="*/ 24 w 138"/>
                      <a:gd name="T9" fmla="*/ 21 h 22"/>
                      <a:gd name="T10" fmla="*/ 62 w 138"/>
                      <a:gd name="T11" fmla="*/ 11 h 22"/>
                      <a:gd name="T12" fmla="*/ 113 w 138"/>
                      <a:gd name="T13" fmla="*/ 0 h 22"/>
                      <a:gd name="T14" fmla="*/ 87 w 138"/>
                      <a:gd name="T15" fmla="*/ 0 h 22"/>
                      <a:gd name="T16" fmla="*/ 137 w 138"/>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2">
                        <a:moveTo>
                          <a:pt x="137" y="0"/>
                        </a:moveTo>
                        <a:lnTo>
                          <a:pt x="87" y="0"/>
                        </a:lnTo>
                        <a:lnTo>
                          <a:pt x="37" y="11"/>
                        </a:lnTo>
                        <a:lnTo>
                          <a:pt x="0" y="21"/>
                        </a:lnTo>
                        <a:lnTo>
                          <a:pt x="24" y="21"/>
                        </a:lnTo>
                        <a:lnTo>
                          <a:pt x="62" y="11"/>
                        </a:lnTo>
                        <a:lnTo>
                          <a:pt x="113" y="0"/>
                        </a:lnTo>
                        <a:lnTo>
                          <a:pt x="87" y="0"/>
                        </a:lnTo>
                        <a:lnTo>
                          <a:pt x="137"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912849" name="Group 465"/>
            <p:cNvGrpSpPr>
              <a:grpSpLocks/>
            </p:cNvGrpSpPr>
            <p:nvPr/>
          </p:nvGrpSpPr>
          <p:grpSpPr bwMode="auto">
            <a:xfrm>
              <a:off x="7915275" y="2963863"/>
              <a:ext cx="1228725" cy="690562"/>
              <a:chOff x="4782" y="1663"/>
              <a:chExt cx="778" cy="469"/>
            </a:xfrm>
          </p:grpSpPr>
          <p:sp>
            <p:nvSpPr>
              <p:cNvPr id="912850" name="Freeform 466"/>
              <p:cNvSpPr>
                <a:spLocks/>
              </p:cNvSpPr>
              <p:nvPr/>
            </p:nvSpPr>
            <p:spPr bwMode="auto">
              <a:xfrm>
                <a:off x="4782" y="1708"/>
                <a:ext cx="778" cy="259"/>
              </a:xfrm>
              <a:custGeom>
                <a:avLst/>
                <a:gdLst>
                  <a:gd name="T0" fmla="*/ 571 w 778"/>
                  <a:gd name="T1" fmla="*/ 0 h 259"/>
                  <a:gd name="T2" fmla="*/ 0 w 778"/>
                  <a:gd name="T3" fmla="*/ 135 h 259"/>
                  <a:gd name="T4" fmla="*/ 78 w 778"/>
                  <a:gd name="T5" fmla="*/ 258 h 259"/>
                  <a:gd name="T6" fmla="*/ 571 w 778"/>
                  <a:gd name="T7" fmla="*/ 138 h 259"/>
                  <a:gd name="T8" fmla="*/ 628 w 778"/>
                  <a:gd name="T9" fmla="*/ 176 h 259"/>
                  <a:gd name="T10" fmla="*/ 777 w 778"/>
                  <a:gd name="T11" fmla="*/ 142 h 259"/>
                  <a:gd name="T12" fmla="*/ 571 w 778"/>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778" h="259">
                    <a:moveTo>
                      <a:pt x="571" y="0"/>
                    </a:moveTo>
                    <a:lnTo>
                      <a:pt x="0" y="135"/>
                    </a:lnTo>
                    <a:lnTo>
                      <a:pt x="78" y="258"/>
                    </a:lnTo>
                    <a:lnTo>
                      <a:pt x="571" y="138"/>
                    </a:lnTo>
                    <a:lnTo>
                      <a:pt x="628" y="176"/>
                    </a:lnTo>
                    <a:lnTo>
                      <a:pt x="777" y="142"/>
                    </a:lnTo>
                    <a:lnTo>
                      <a:pt x="571" y="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51" name="Group 467"/>
              <p:cNvGrpSpPr>
                <a:grpSpLocks/>
              </p:cNvGrpSpPr>
              <p:nvPr/>
            </p:nvGrpSpPr>
            <p:grpSpPr bwMode="auto">
              <a:xfrm>
                <a:off x="4847" y="1707"/>
                <a:ext cx="257" cy="184"/>
                <a:chOff x="4847" y="1707"/>
                <a:chExt cx="257" cy="184"/>
              </a:xfrm>
            </p:grpSpPr>
            <p:grpSp>
              <p:nvGrpSpPr>
                <p:cNvPr id="912852" name="Group 468"/>
                <p:cNvGrpSpPr>
                  <a:grpSpLocks/>
                </p:cNvGrpSpPr>
                <p:nvPr/>
              </p:nvGrpSpPr>
              <p:grpSpPr bwMode="auto">
                <a:xfrm>
                  <a:off x="4847" y="1771"/>
                  <a:ext cx="257" cy="120"/>
                  <a:chOff x="4847" y="1771"/>
                  <a:chExt cx="257" cy="120"/>
                </a:xfrm>
              </p:grpSpPr>
              <p:grpSp>
                <p:nvGrpSpPr>
                  <p:cNvPr id="912853" name="Group 469"/>
                  <p:cNvGrpSpPr>
                    <a:grpSpLocks/>
                  </p:cNvGrpSpPr>
                  <p:nvPr/>
                </p:nvGrpSpPr>
                <p:grpSpPr bwMode="auto">
                  <a:xfrm>
                    <a:off x="4847" y="1771"/>
                    <a:ext cx="255" cy="120"/>
                    <a:chOff x="4847" y="1771"/>
                    <a:chExt cx="255" cy="120"/>
                  </a:xfrm>
                </p:grpSpPr>
                <p:sp>
                  <p:nvSpPr>
                    <p:cNvPr id="912854" name="Freeform 470"/>
                    <p:cNvSpPr>
                      <a:spLocks/>
                    </p:cNvSpPr>
                    <p:nvPr/>
                  </p:nvSpPr>
                  <p:spPr bwMode="auto">
                    <a:xfrm>
                      <a:off x="5013" y="1796"/>
                      <a:ext cx="89" cy="33"/>
                    </a:xfrm>
                    <a:custGeom>
                      <a:avLst/>
                      <a:gdLst>
                        <a:gd name="T0" fmla="*/ 88 w 89"/>
                        <a:gd name="T1" fmla="*/ 32 h 33"/>
                        <a:gd name="T2" fmla="*/ 82 w 89"/>
                        <a:gd name="T3" fmla="*/ 32 h 33"/>
                        <a:gd name="T4" fmla="*/ 0 w 89"/>
                        <a:gd name="T5" fmla="*/ 1 h 33"/>
                        <a:gd name="T6" fmla="*/ 3 w 89"/>
                        <a:gd name="T7" fmla="*/ 0 h 33"/>
                        <a:gd name="T8" fmla="*/ 88 w 89"/>
                        <a:gd name="T9" fmla="*/ 32 h 33"/>
                      </a:gdLst>
                      <a:ahLst/>
                      <a:cxnLst>
                        <a:cxn ang="0">
                          <a:pos x="T0" y="T1"/>
                        </a:cxn>
                        <a:cxn ang="0">
                          <a:pos x="T2" y="T3"/>
                        </a:cxn>
                        <a:cxn ang="0">
                          <a:pos x="T4" y="T5"/>
                        </a:cxn>
                        <a:cxn ang="0">
                          <a:pos x="T6" y="T7"/>
                        </a:cxn>
                        <a:cxn ang="0">
                          <a:pos x="T8" y="T9"/>
                        </a:cxn>
                      </a:cxnLst>
                      <a:rect l="0" t="0" r="r" b="b"/>
                      <a:pathLst>
                        <a:path w="89" h="33">
                          <a:moveTo>
                            <a:pt x="88" y="32"/>
                          </a:moveTo>
                          <a:lnTo>
                            <a:pt x="82" y="32"/>
                          </a:lnTo>
                          <a:lnTo>
                            <a:pt x="0" y="1"/>
                          </a:lnTo>
                          <a:lnTo>
                            <a:pt x="3" y="0"/>
                          </a:lnTo>
                          <a:lnTo>
                            <a:pt x="88" y="32"/>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55" name="Group 471"/>
                    <p:cNvGrpSpPr>
                      <a:grpSpLocks/>
                    </p:cNvGrpSpPr>
                    <p:nvPr/>
                  </p:nvGrpSpPr>
                  <p:grpSpPr bwMode="auto">
                    <a:xfrm>
                      <a:off x="4847" y="1771"/>
                      <a:ext cx="233" cy="120"/>
                      <a:chOff x="4847" y="1771"/>
                      <a:chExt cx="233" cy="120"/>
                    </a:xfrm>
                  </p:grpSpPr>
                  <p:sp>
                    <p:nvSpPr>
                      <p:cNvPr id="912856" name="Freeform 472"/>
                      <p:cNvSpPr>
                        <a:spLocks/>
                      </p:cNvSpPr>
                      <p:nvPr/>
                    </p:nvSpPr>
                    <p:spPr bwMode="auto">
                      <a:xfrm>
                        <a:off x="4849" y="1820"/>
                        <a:ext cx="139" cy="71"/>
                      </a:xfrm>
                      <a:custGeom>
                        <a:avLst/>
                        <a:gdLst>
                          <a:gd name="T0" fmla="*/ 0 w 139"/>
                          <a:gd name="T1" fmla="*/ 0 h 71"/>
                          <a:gd name="T2" fmla="*/ 78 w 139"/>
                          <a:gd name="T3" fmla="*/ 28 h 71"/>
                          <a:gd name="T4" fmla="*/ 78 w 139"/>
                          <a:gd name="T5" fmla="*/ 32 h 71"/>
                          <a:gd name="T6" fmla="*/ 78 w 139"/>
                          <a:gd name="T7" fmla="*/ 33 h 71"/>
                          <a:gd name="T8" fmla="*/ 79 w 139"/>
                          <a:gd name="T9" fmla="*/ 34 h 71"/>
                          <a:gd name="T10" fmla="*/ 80 w 139"/>
                          <a:gd name="T11" fmla="*/ 36 h 71"/>
                          <a:gd name="T12" fmla="*/ 95 w 139"/>
                          <a:gd name="T13" fmla="*/ 42 h 71"/>
                          <a:gd name="T14" fmla="*/ 96 w 139"/>
                          <a:gd name="T15" fmla="*/ 44 h 71"/>
                          <a:gd name="T16" fmla="*/ 138 w 139"/>
                          <a:gd name="T17" fmla="*/ 61 h 71"/>
                          <a:gd name="T18" fmla="*/ 138 w 139"/>
                          <a:gd name="T19" fmla="*/ 70 h 71"/>
                          <a:gd name="T20" fmla="*/ 137 w 139"/>
                          <a:gd name="T21" fmla="*/ 70 h 71"/>
                          <a:gd name="T22" fmla="*/ 1 w 139"/>
                          <a:gd name="T23" fmla="*/ 16 h 71"/>
                          <a:gd name="T24" fmla="*/ 1 w 139"/>
                          <a:gd name="T25" fmla="*/ 15 h 71"/>
                          <a:gd name="T26" fmla="*/ 0 w 139"/>
                          <a:gd name="T27" fmla="*/ 15 h 71"/>
                          <a:gd name="T28" fmla="*/ 0 w 139"/>
                          <a:gd name="T29" fmla="*/ 13 h 71"/>
                          <a:gd name="T30" fmla="*/ 0 w 139"/>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71">
                            <a:moveTo>
                              <a:pt x="0" y="0"/>
                            </a:moveTo>
                            <a:lnTo>
                              <a:pt x="78" y="28"/>
                            </a:lnTo>
                            <a:lnTo>
                              <a:pt x="78" y="32"/>
                            </a:lnTo>
                            <a:lnTo>
                              <a:pt x="78" y="33"/>
                            </a:lnTo>
                            <a:lnTo>
                              <a:pt x="79" y="34"/>
                            </a:lnTo>
                            <a:lnTo>
                              <a:pt x="80" y="36"/>
                            </a:lnTo>
                            <a:lnTo>
                              <a:pt x="95" y="42"/>
                            </a:lnTo>
                            <a:lnTo>
                              <a:pt x="96" y="44"/>
                            </a:lnTo>
                            <a:lnTo>
                              <a:pt x="138" y="61"/>
                            </a:lnTo>
                            <a:lnTo>
                              <a:pt x="138" y="70"/>
                            </a:lnTo>
                            <a:lnTo>
                              <a:pt x="137" y="70"/>
                            </a:lnTo>
                            <a:lnTo>
                              <a:pt x="1" y="16"/>
                            </a:lnTo>
                            <a:lnTo>
                              <a:pt x="1" y="15"/>
                            </a:lnTo>
                            <a:lnTo>
                              <a:pt x="0" y="15"/>
                            </a:lnTo>
                            <a:lnTo>
                              <a:pt x="0" y="13"/>
                            </a:lnTo>
                            <a:lnTo>
                              <a:pt x="0" y="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57" name="Freeform 473"/>
                      <p:cNvSpPr>
                        <a:spLocks/>
                      </p:cNvSpPr>
                      <p:nvPr/>
                    </p:nvSpPr>
                    <p:spPr bwMode="auto">
                      <a:xfrm>
                        <a:off x="4858" y="1826"/>
                        <a:ext cx="17" cy="17"/>
                      </a:xfrm>
                      <a:custGeom>
                        <a:avLst/>
                        <a:gdLst>
                          <a:gd name="T0" fmla="*/ 16 w 17"/>
                          <a:gd name="T1" fmla="*/ 8 h 17"/>
                          <a:gd name="T2" fmla="*/ 0 w 17"/>
                          <a:gd name="T3" fmla="*/ 0 h 17"/>
                          <a:gd name="T4" fmla="*/ 0 w 17"/>
                          <a:gd name="T5" fmla="*/ 10 h 17"/>
                          <a:gd name="T6" fmla="*/ 16 w 17"/>
                          <a:gd name="T7" fmla="*/ 16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0" y="0"/>
                            </a:lnTo>
                            <a:lnTo>
                              <a:pt x="0" y="10"/>
                            </a:lnTo>
                            <a:lnTo>
                              <a:pt x="16" y="16"/>
                            </a:lnTo>
                            <a:lnTo>
                              <a:pt x="16" y="8"/>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2858" name="Group 474"/>
                      <p:cNvGrpSpPr>
                        <a:grpSpLocks/>
                      </p:cNvGrpSpPr>
                      <p:nvPr/>
                    </p:nvGrpSpPr>
                    <p:grpSpPr bwMode="auto">
                      <a:xfrm>
                        <a:off x="4847" y="1771"/>
                        <a:ext cx="233" cy="120"/>
                        <a:chOff x="4847" y="1771"/>
                        <a:chExt cx="233" cy="120"/>
                      </a:xfrm>
                    </p:grpSpPr>
                    <p:sp>
                      <p:nvSpPr>
                        <p:cNvPr id="912859" name="Freeform 475"/>
                        <p:cNvSpPr>
                          <a:spLocks/>
                        </p:cNvSpPr>
                        <p:nvPr/>
                      </p:nvSpPr>
                      <p:spPr bwMode="auto">
                        <a:xfrm>
                          <a:off x="5010" y="1780"/>
                          <a:ext cx="17" cy="20"/>
                        </a:xfrm>
                        <a:custGeom>
                          <a:avLst/>
                          <a:gdLst>
                            <a:gd name="T0" fmla="*/ 2 w 17"/>
                            <a:gd name="T1" fmla="*/ 0 h 20"/>
                            <a:gd name="T2" fmla="*/ 0 w 17"/>
                            <a:gd name="T3" fmla="*/ 19 h 20"/>
                            <a:gd name="T4" fmla="*/ 16 w 17"/>
                            <a:gd name="T5" fmla="*/ 14 h 20"/>
                            <a:gd name="T6" fmla="*/ 2 w 17"/>
                            <a:gd name="T7" fmla="*/ 0 h 20"/>
                          </a:gdLst>
                          <a:ahLst/>
                          <a:cxnLst>
                            <a:cxn ang="0">
                              <a:pos x="T0" y="T1"/>
                            </a:cxn>
                            <a:cxn ang="0">
                              <a:pos x="T2" y="T3"/>
                            </a:cxn>
                            <a:cxn ang="0">
                              <a:pos x="T4" y="T5"/>
                            </a:cxn>
                            <a:cxn ang="0">
                              <a:pos x="T6" y="T7"/>
                            </a:cxn>
                          </a:cxnLst>
                          <a:rect l="0" t="0" r="r" b="b"/>
                          <a:pathLst>
                            <a:path w="17" h="20">
                              <a:moveTo>
                                <a:pt x="2" y="0"/>
                              </a:moveTo>
                              <a:lnTo>
                                <a:pt x="0" y="19"/>
                              </a:lnTo>
                              <a:lnTo>
                                <a:pt x="16" y="14"/>
                              </a:lnTo>
                              <a:lnTo>
                                <a:pt x="2"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0" name="Freeform 476"/>
                        <p:cNvSpPr>
                          <a:spLocks/>
                        </p:cNvSpPr>
                        <p:nvPr/>
                      </p:nvSpPr>
                      <p:spPr bwMode="auto">
                        <a:xfrm>
                          <a:off x="4987" y="1821"/>
                          <a:ext cx="93" cy="61"/>
                        </a:xfrm>
                        <a:custGeom>
                          <a:avLst/>
                          <a:gdLst>
                            <a:gd name="T0" fmla="*/ 92 w 93"/>
                            <a:gd name="T1" fmla="*/ 4 h 61"/>
                            <a:gd name="T2" fmla="*/ 0 w 93"/>
                            <a:gd name="T3" fmla="*/ 60 h 61"/>
                            <a:gd name="T4" fmla="*/ 0 w 93"/>
                            <a:gd name="T5" fmla="*/ 51 h 61"/>
                            <a:gd name="T6" fmla="*/ 89 w 93"/>
                            <a:gd name="T7" fmla="*/ 0 h 61"/>
                            <a:gd name="T8" fmla="*/ 92 w 93"/>
                            <a:gd name="T9" fmla="*/ 4 h 61"/>
                          </a:gdLst>
                          <a:ahLst/>
                          <a:cxnLst>
                            <a:cxn ang="0">
                              <a:pos x="T0" y="T1"/>
                            </a:cxn>
                            <a:cxn ang="0">
                              <a:pos x="T2" y="T3"/>
                            </a:cxn>
                            <a:cxn ang="0">
                              <a:pos x="T4" y="T5"/>
                            </a:cxn>
                            <a:cxn ang="0">
                              <a:pos x="T6" y="T7"/>
                            </a:cxn>
                            <a:cxn ang="0">
                              <a:pos x="T8" y="T9"/>
                            </a:cxn>
                          </a:cxnLst>
                          <a:rect l="0" t="0" r="r" b="b"/>
                          <a:pathLst>
                            <a:path w="93" h="61">
                              <a:moveTo>
                                <a:pt x="92" y="4"/>
                              </a:moveTo>
                              <a:lnTo>
                                <a:pt x="0" y="60"/>
                              </a:lnTo>
                              <a:lnTo>
                                <a:pt x="0" y="51"/>
                              </a:lnTo>
                              <a:lnTo>
                                <a:pt x="89" y="0"/>
                              </a:lnTo>
                              <a:lnTo>
                                <a:pt x="92" y="4"/>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1" name="Freeform 477"/>
                        <p:cNvSpPr>
                          <a:spLocks/>
                        </p:cNvSpPr>
                        <p:nvPr/>
                      </p:nvSpPr>
                      <p:spPr bwMode="auto">
                        <a:xfrm>
                          <a:off x="4926" y="1847"/>
                          <a:ext cx="62" cy="38"/>
                        </a:xfrm>
                        <a:custGeom>
                          <a:avLst/>
                          <a:gdLst>
                            <a:gd name="T0" fmla="*/ 61 w 62"/>
                            <a:gd name="T1" fmla="*/ 37 h 38"/>
                            <a:gd name="T2" fmla="*/ 61 w 62"/>
                            <a:gd name="T3" fmla="*/ 27 h 38"/>
                            <a:gd name="T4" fmla="*/ 0 w 62"/>
                            <a:gd name="T5" fmla="*/ 0 h 38"/>
                            <a:gd name="T6" fmla="*/ 0 w 62"/>
                            <a:gd name="T7" fmla="*/ 13 h 38"/>
                            <a:gd name="T8" fmla="*/ 61 w 62"/>
                            <a:gd name="T9" fmla="*/ 37 h 38"/>
                          </a:gdLst>
                          <a:ahLst/>
                          <a:cxnLst>
                            <a:cxn ang="0">
                              <a:pos x="T0" y="T1"/>
                            </a:cxn>
                            <a:cxn ang="0">
                              <a:pos x="T2" y="T3"/>
                            </a:cxn>
                            <a:cxn ang="0">
                              <a:pos x="T4" y="T5"/>
                            </a:cxn>
                            <a:cxn ang="0">
                              <a:pos x="T6" y="T7"/>
                            </a:cxn>
                            <a:cxn ang="0">
                              <a:pos x="T8" y="T9"/>
                            </a:cxn>
                          </a:cxnLst>
                          <a:rect l="0" t="0" r="r" b="b"/>
                          <a:pathLst>
                            <a:path w="62" h="38">
                              <a:moveTo>
                                <a:pt x="61" y="37"/>
                              </a:moveTo>
                              <a:lnTo>
                                <a:pt x="61" y="27"/>
                              </a:lnTo>
                              <a:lnTo>
                                <a:pt x="0" y="0"/>
                              </a:lnTo>
                              <a:lnTo>
                                <a:pt x="0" y="13"/>
                              </a:lnTo>
                              <a:lnTo>
                                <a:pt x="61" y="3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2" name="Freeform 478"/>
                        <p:cNvSpPr>
                          <a:spLocks/>
                        </p:cNvSpPr>
                        <p:nvPr/>
                      </p:nvSpPr>
                      <p:spPr bwMode="auto">
                        <a:xfrm>
                          <a:off x="4918" y="1807"/>
                          <a:ext cx="37" cy="38"/>
                        </a:xfrm>
                        <a:custGeom>
                          <a:avLst/>
                          <a:gdLst>
                            <a:gd name="T0" fmla="*/ 35 w 37"/>
                            <a:gd name="T1" fmla="*/ 0 h 38"/>
                            <a:gd name="T2" fmla="*/ 36 w 37"/>
                            <a:gd name="T3" fmla="*/ 26 h 38"/>
                            <a:gd name="T4" fmla="*/ 9 w 37"/>
                            <a:gd name="T5" fmla="*/ 37 h 38"/>
                            <a:gd name="T6" fmla="*/ 0 w 37"/>
                            <a:gd name="T7" fmla="*/ 17 h 38"/>
                            <a:gd name="T8" fmla="*/ 35 w 37"/>
                            <a:gd name="T9" fmla="*/ 0 h 38"/>
                          </a:gdLst>
                          <a:ahLst/>
                          <a:cxnLst>
                            <a:cxn ang="0">
                              <a:pos x="T0" y="T1"/>
                            </a:cxn>
                            <a:cxn ang="0">
                              <a:pos x="T2" y="T3"/>
                            </a:cxn>
                            <a:cxn ang="0">
                              <a:pos x="T4" y="T5"/>
                            </a:cxn>
                            <a:cxn ang="0">
                              <a:pos x="T6" y="T7"/>
                            </a:cxn>
                            <a:cxn ang="0">
                              <a:pos x="T8" y="T9"/>
                            </a:cxn>
                          </a:cxnLst>
                          <a:rect l="0" t="0" r="r" b="b"/>
                          <a:pathLst>
                            <a:path w="37" h="38">
                              <a:moveTo>
                                <a:pt x="35" y="0"/>
                              </a:moveTo>
                              <a:lnTo>
                                <a:pt x="36" y="26"/>
                              </a:lnTo>
                              <a:lnTo>
                                <a:pt x="9" y="37"/>
                              </a:lnTo>
                              <a:lnTo>
                                <a:pt x="0" y="17"/>
                              </a:lnTo>
                              <a:lnTo>
                                <a:pt x="3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3" name="Freeform 479"/>
                        <p:cNvSpPr>
                          <a:spLocks/>
                        </p:cNvSpPr>
                        <p:nvPr/>
                      </p:nvSpPr>
                      <p:spPr bwMode="auto">
                        <a:xfrm>
                          <a:off x="4978" y="1781"/>
                          <a:ext cx="36" cy="33"/>
                        </a:xfrm>
                        <a:custGeom>
                          <a:avLst/>
                          <a:gdLst>
                            <a:gd name="T0" fmla="*/ 33 w 36"/>
                            <a:gd name="T1" fmla="*/ 0 h 33"/>
                            <a:gd name="T2" fmla="*/ 35 w 36"/>
                            <a:gd name="T3" fmla="*/ 21 h 33"/>
                            <a:gd name="T4" fmla="*/ 11 w 36"/>
                            <a:gd name="T5" fmla="*/ 32 h 33"/>
                            <a:gd name="T6" fmla="*/ 0 w 36"/>
                            <a:gd name="T7" fmla="*/ 14 h 33"/>
                            <a:gd name="T8" fmla="*/ 33 w 36"/>
                            <a:gd name="T9" fmla="*/ 0 h 33"/>
                          </a:gdLst>
                          <a:ahLst/>
                          <a:cxnLst>
                            <a:cxn ang="0">
                              <a:pos x="T0" y="T1"/>
                            </a:cxn>
                            <a:cxn ang="0">
                              <a:pos x="T2" y="T3"/>
                            </a:cxn>
                            <a:cxn ang="0">
                              <a:pos x="T4" y="T5"/>
                            </a:cxn>
                            <a:cxn ang="0">
                              <a:pos x="T6" y="T7"/>
                            </a:cxn>
                            <a:cxn ang="0">
                              <a:pos x="T8" y="T9"/>
                            </a:cxn>
                          </a:cxnLst>
                          <a:rect l="0" t="0" r="r" b="b"/>
                          <a:pathLst>
                            <a:path w="36" h="33">
                              <a:moveTo>
                                <a:pt x="33" y="0"/>
                              </a:moveTo>
                              <a:lnTo>
                                <a:pt x="35" y="21"/>
                              </a:lnTo>
                              <a:lnTo>
                                <a:pt x="11" y="32"/>
                              </a:lnTo>
                              <a:lnTo>
                                <a:pt x="0" y="14"/>
                              </a:lnTo>
                              <a:lnTo>
                                <a:pt x="3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4" name="Freeform 480"/>
                        <p:cNvSpPr>
                          <a:spLocks/>
                        </p:cNvSpPr>
                        <p:nvPr/>
                      </p:nvSpPr>
                      <p:spPr bwMode="auto">
                        <a:xfrm>
                          <a:off x="4954" y="1809"/>
                          <a:ext cx="17" cy="21"/>
                        </a:xfrm>
                        <a:custGeom>
                          <a:avLst/>
                          <a:gdLst>
                            <a:gd name="T0" fmla="*/ 0 w 17"/>
                            <a:gd name="T1" fmla="*/ 0 h 21"/>
                            <a:gd name="T2" fmla="*/ 0 w 17"/>
                            <a:gd name="T3" fmla="*/ 20 h 21"/>
                            <a:gd name="T4" fmla="*/ 16 w 17"/>
                            <a:gd name="T5" fmla="*/ 15 h 21"/>
                            <a:gd name="T6" fmla="*/ 0 w 17"/>
                            <a:gd name="T7" fmla="*/ 0 h 21"/>
                          </a:gdLst>
                          <a:ahLst/>
                          <a:cxnLst>
                            <a:cxn ang="0">
                              <a:pos x="T0" y="T1"/>
                            </a:cxn>
                            <a:cxn ang="0">
                              <a:pos x="T2" y="T3"/>
                            </a:cxn>
                            <a:cxn ang="0">
                              <a:pos x="T4" y="T5"/>
                            </a:cxn>
                            <a:cxn ang="0">
                              <a:pos x="T6" y="T7"/>
                            </a:cxn>
                          </a:cxnLst>
                          <a:rect l="0" t="0" r="r" b="b"/>
                          <a:pathLst>
                            <a:path w="17" h="21">
                              <a:moveTo>
                                <a:pt x="0" y="0"/>
                              </a:moveTo>
                              <a:lnTo>
                                <a:pt x="0" y="20"/>
                              </a:lnTo>
                              <a:lnTo>
                                <a:pt x="16" y="15"/>
                              </a:lnTo>
                              <a:lnTo>
                                <a:pt x="0"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5" name="Freeform 481"/>
                        <p:cNvSpPr>
                          <a:spLocks/>
                        </p:cNvSpPr>
                        <p:nvPr/>
                      </p:nvSpPr>
                      <p:spPr bwMode="auto">
                        <a:xfrm>
                          <a:off x="4987" y="1825"/>
                          <a:ext cx="93" cy="66"/>
                        </a:xfrm>
                        <a:custGeom>
                          <a:avLst/>
                          <a:gdLst>
                            <a:gd name="T0" fmla="*/ 0 w 93"/>
                            <a:gd name="T1" fmla="*/ 56 h 66"/>
                            <a:gd name="T2" fmla="*/ 0 w 93"/>
                            <a:gd name="T3" fmla="*/ 65 h 66"/>
                            <a:gd name="T4" fmla="*/ 92 w 93"/>
                            <a:gd name="T5" fmla="*/ 9 h 66"/>
                            <a:gd name="T6" fmla="*/ 92 w 93"/>
                            <a:gd name="T7" fmla="*/ 0 h 66"/>
                            <a:gd name="T8" fmla="*/ 0 w 93"/>
                            <a:gd name="T9" fmla="*/ 56 h 66"/>
                          </a:gdLst>
                          <a:ahLst/>
                          <a:cxnLst>
                            <a:cxn ang="0">
                              <a:pos x="T0" y="T1"/>
                            </a:cxn>
                            <a:cxn ang="0">
                              <a:pos x="T2" y="T3"/>
                            </a:cxn>
                            <a:cxn ang="0">
                              <a:pos x="T4" y="T5"/>
                            </a:cxn>
                            <a:cxn ang="0">
                              <a:pos x="T6" y="T7"/>
                            </a:cxn>
                            <a:cxn ang="0">
                              <a:pos x="T8" y="T9"/>
                            </a:cxn>
                          </a:cxnLst>
                          <a:rect l="0" t="0" r="r" b="b"/>
                          <a:pathLst>
                            <a:path w="93" h="66">
                              <a:moveTo>
                                <a:pt x="0" y="56"/>
                              </a:moveTo>
                              <a:lnTo>
                                <a:pt x="0" y="65"/>
                              </a:lnTo>
                              <a:lnTo>
                                <a:pt x="92" y="9"/>
                              </a:lnTo>
                              <a:lnTo>
                                <a:pt x="92" y="0"/>
                              </a:lnTo>
                              <a:lnTo>
                                <a:pt x="0" y="56"/>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6" name="Freeform 482"/>
                        <p:cNvSpPr>
                          <a:spLocks/>
                        </p:cNvSpPr>
                        <p:nvPr/>
                      </p:nvSpPr>
                      <p:spPr bwMode="auto">
                        <a:xfrm>
                          <a:off x="4847" y="1771"/>
                          <a:ext cx="107" cy="39"/>
                        </a:xfrm>
                        <a:custGeom>
                          <a:avLst/>
                          <a:gdLst>
                            <a:gd name="T0" fmla="*/ 106 w 107"/>
                            <a:gd name="T1" fmla="*/ 3 h 39"/>
                            <a:gd name="T2" fmla="*/ 16 w 107"/>
                            <a:gd name="T3" fmla="*/ 38 h 39"/>
                            <a:gd name="T4" fmla="*/ 0 w 107"/>
                            <a:gd name="T5" fmla="*/ 33 h 39"/>
                            <a:gd name="T6" fmla="*/ 87 w 107"/>
                            <a:gd name="T7" fmla="*/ 0 h 39"/>
                            <a:gd name="T8" fmla="*/ 106 w 107"/>
                            <a:gd name="T9" fmla="*/ 3 h 39"/>
                          </a:gdLst>
                          <a:ahLst/>
                          <a:cxnLst>
                            <a:cxn ang="0">
                              <a:pos x="T0" y="T1"/>
                            </a:cxn>
                            <a:cxn ang="0">
                              <a:pos x="T2" y="T3"/>
                            </a:cxn>
                            <a:cxn ang="0">
                              <a:pos x="T4" y="T5"/>
                            </a:cxn>
                            <a:cxn ang="0">
                              <a:pos x="T6" y="T7"/>
                            </a:cxn>
                            <a:cxn ang="0">
                              <a:pos x="T8" y="T9"/>
                            </a:cxn>
                          </a:cxnLst>
                          <a:rect l="0" t="0" r="r" b="b"/>
                          <a:pathLst>
                            <a:path w="107" h="39">
                              <a:moveTo>
                                <a:pt x="106" y="3"/>
                              </a:moveTo>
                              <a:lnTo>
                                <a:pt x="16" y="38"/>
                              </a:lnTo>
                              <a:lnTo>
                                <a:pt x="0" y="33"/>
                              </a:lnTo>
                              <a:lnTo>
                                <a:pt x="87" y="0"/>
                              </a:lnTo>
                              <a:lnTo>
                                <a:pt x="106" y="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7" name="Freeform 483"/>
                        <p:cNvSpPr>
                          <a:spLocks/>
                        </p:cNvSpPr>
                        <p:nvPr/>
                      </p:nvSpPr>
                      <p:spPr bwMode="auto">
                        <a:xfrm>
                          <a:off x="4847" y="1807"/>
                          <a:ext cx="22" cy="20"/>
                        </a:xfrm>
                        <a:custGeom>
                          <a:avLst/>
                          <a:gdLst>
                            <a:gd name="T0" fmla="*/ 0 w 22"/>
                            <a:gd name="T1" fmla="*/ 0 h 20"/>
                            <a:gd name="T2" fmla="*/ 15 w 22"/>
                            <a:gd name="T3" fmla="*/ 4 h 20"/>
                            <a:gd name="T4" fmla="*/ 21 w 22"/>
                            <a:gd name="T5" fmla="*/ 19 h 20"/>
                            <a:gd name="T6" fmla="*/ 0 w 22"/>
                            <a:gd name="T7" fmla="*/ 12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15" y="4"/>
                              </a:lnTo>
                              <a:lnTo>
                                <a:pt x="21" y="19"/>
                              </a:lnTo>
                              <a:lnTo>
                                <a:pt x="0" y="12"/>
                              </a:lnTo>
                              <a:lnTo>
                                <a:pt x="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8" name="Freeform 484"/>
                        <p:cNvSpPr>
                          <a:spLocks/>
                        </p:cNvSpPr>
                        <p:nvPr/>
                      </p:nvSpPr>
                      <p:spPr bwMode="auto">
                        <a:xfrm>
                          <a:off x="4864" y="1773"/>
                          <a:ext cx="161" cy="51"/>
                        </a:xfrm>
                        <a:custGeom>
                          <a:avLst/>
                          <a:gdLst>
                            <a:gd name="T0" fmla="*/ 88 w 161"/>
                            <a:gd name="T1" fmla="*/ 0 h 51"/>
                            <a:gd name="T2" fmla="*/ 151 w 161"/>
                            <a:gd name="T3" fmla="*/ 7 h 51"/>
                            <a:gd name="T4" fmla="*/ 160 w 161"/>
                            <a:gd name="T5" fmla="*/ 19 h 51"/>
                            <a:gd name="T6" fmla="*/ 158 w 161"/>
                            <a:gd name="T7" fmla="*/ 23 h 51"/>
                            <a:gd name="T8" fmla="*/ 147 w 161"/>
                            <a:gd name="T9" fmla="*/ 8 h 51"/>
                            <a:gd name="T10" fmla="*/ 119 w 161"/>
                            <a:gd name="T11" fmla="*/ 21 h 51"/>
                            <a:gd name="T12" fmla="*/ 129 w 161"/>
                            <a:gd name="T13" fmla="*/ 35 h 51"/>
                            <a:gd name="T14" fmla="*/ 100 w 161"/>
                            <a:gd name="T15" fmla="*/ 50 h 51"/>
                            <a:gd name="T16" fmla="*/ 90 w 161"/>
                            <a:gd name="T17" fmla="*/ 35 h 51"/>
                            <a:gd name="T18" fmla="*/ 57 w 161"/>
                            <a:gd name="T19" fmla="*/ 50 h 51"/>
                            <a:gd name="T20" fmla="*/ 0 w 161"/>
                            <a:gd name="T21" fmla="*/ 36 h 51"/>
                            <a:gd name="T22" fmla="*/ 88 w 16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51">
                              <a:moveTo>
                                <a:pt x="88" y="0"/>
                              </a:moveTo>
                              <a:lnTo>
                                <a:pt x="151" y="7"/>
                              </a:lnTo>
                              <a:lnTo>
                                <a:pt x="160" y="19"/>
                              </a:lnTo>
                              <a:lnTo>
                                <a:pt x="158" y="23"/>
                              </a:lnTo>
                              <a:lnTo>
                                <a:pt x="147" y="8"/>
                              </a:lnTo>
                              <a:lnTo>
                                <a:pt x="119" y="21"/>
                              </a:lnTo>
                              <a:lnTo>
                                <a:pt x="129" y="35"/>
                              </a:lnTo>
                              <a:lnTo>
                                <a:pt x="100" y="50"/>
                              </a:lnTo>
                              <a:lnTo>
                                <a:pt x="90" y="35"/>
                              </a:lnTo>
                              <a:lnTo>
                                <a:pt x="57" y="50"/>
                              </a:lnTo>
                              <a:lnTo>
                                <a:pt x="0" y="36"/>
                              </a:lnTo>
                              <a:lnTo>
                                <a:pt x="88"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69" name="Freeform 485"/>
                        <p:cNvSpPr>
                          <a:spLocks/>
                        </p:cNvSpPr>
                        <p:nvPr/>
                      </p:nvSpPr>
                      <p:spPr bwMode="auto">
                        <a:xfrm>
                          <a:off x="4864" y="1810"/>
                          <a:ext cx="62" cy="33"/>
                        </a:xfrm>
                        <a:custGeom>
                          <a:avLst/>
                          <a:gdLst>
                            <a:gd name="T0" fmla="*/ 0 w 62"/>
                            <a:gd name="T1" fmla="*/ 0 h 33"/>
                            <a:gd name="T2" fmla="*/ 6 w 62"/>
                            <a:gd name="T3" fmla="*/ 17 h 33"/>
                            <a:gd name="T4" fmla="*/ 61 w 62"/>
                            <a:gd name="T5" fmla="*/ 32 h 33"/>
                            <a:gd name="T6" fmla="*/ 55 w 62"/>
                            <a:gd name="T7" fmla="*/ 15 h 33"/>
                            <a:gd name="T8" fmla="*/ 0 w 62"/>
                            <a:gd name="T9" fmla="*/ 0 h 33"/>
                          </a:gdLst>
                          <a:ahLst/>
                          <a:cxnLst>
                            <a:cxn ang="0">
                              <a:pos x="T0" y="T1"/>
                            </a:cxn>
                            <a:cxn ang="0">
                              <a:pos x="T2" y="T3"/>
                            </a:cxn>
                            <a:cxn ang="0">
                              <a:pos x="T4" y="T5"/>
                            </a:cxn>
                            <a:cxn ang="0">
                              <a:pos x="T6" y="T7"/>
                            </a:cxn>
                            <a:cxn ang="0">
                              <a:pos x="T8" y="T9"/>
                            </a:cxn>
                          </a:cxnLst>
                          <a:rect l="0" t="0" r="r" b="b"/>
                          <a:pathLst>
                            <a:path w="62" h="33">
                              <a:moveTo>
                                <a:pt x="0" y="0"/>
                              </a:moveTo>
                              <a:lnTo>
                                <a:pt x="6" y="17"/>
                              </a:lnTo>
                              <a:lnTo>
                                <a:pt x="61" y="32"/>
                              </a:lnTo>
                              <a:lnTo>
                                <a:pt x="55" y="15"/>
                              </a:lnTo>
                              <a:lnTo>
                                <a:pt x="0" y="0"/>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0" name="Freeform 486"/>
                        <p:cNvSpPr>
                          <a:spLocks/>
                        </p:cNvSpPr>
                        <p:nvPr/>
                      </p:nvSpPr>
                      <p:spPr bwMode="auto">
                        <a:xfrm>
                          <a:off x="4868" y="1828"/>
                          <a:ext cx="58" cy="21"/>
                        </a:xfrm>
                        <a:custGeom>
                          <a:avLst/>
                          <a:gdLst>
                            <a:gd name="T0" fmla="*/ 57 w 58"/>
                            <a:gd name="T1" fmla="*/ 14 h 21"/>
                            <a:gd name="T2" fmla="*/ 57 w 58"/>
                            <a:gd name="T3" fmla="*/ 20 h 21"/>
                            <a:gd name="T4" fmla="*/ 0 w 58"/>
                            <a:gd name="T5" fmla="*/ 0 h 21"/>
                            <a:gd name="T6" fmla="*/ 57 w 58"/>
                            <a:gd name="T7" fmla="*/ 14 h 21"/>
                          </a:gdLst>
                          <a:ahLst/>
                          <a:cxnLst>
                            <a:cxn ang="0">
                              <a:pos x="T0" y="T1"/>
                            </a:cxn>
                            <a:cxn ang="0">
                              <a:pos x="T2" y="T3"/>
                            </a:cxn>
                            <a:cxn ang="0">
                              <a:pos x="T4" y="T5"/>
                            </a:cxn>
                            <a:cxn ang="0">
                              <a:pos x="T6" y="T7"/>
                            </a:cxn>
                          </a:cxnLst>
                          <a:rect l="0" t="0" r="r" b="b"/>
                          <a:pathLst>
                            <a:path w="58" h="21">
                              <a:moveTo>
                                <a:pt x="57" y="14"/>
                              </a:moveTo>
                              <a:lnTo>
                                <a:pt x="57" y="20"/>
                              </a:lnTo>
                              <a:lnTo>
                                <a:pt x="0" y="0"/>
                              </a:lnTo>
                              <a:lnTo>
                                <a:pt x="57" y="14"/>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1" name="Freeform 487"/>
                        <p:cNvSpPr>
                          <a:spLocks/>
                        </p:cNvSpPr>
                        <p:nvPr/>
                      </p:nvSpPr>
                      <p:spPr bwMode="auto">
                        <a:xfrm>
                          <a:off x="4927" y="1797"/>
                          <a:ext cx="150" cy="76"/>
                        </a:xfrm>
                        <a:custGeom>
                          <a:avLst/>
                          <a:gdLst>
                            <a:gd name="T0" fmla="*/ 149 w 150"/>
                            <a:gd name="T1" fmla="*/ 23 h 76"/>
                            <a:gd name="T2" fmla="*/ 59 w 150"/>
                            <a:gd name="T3" fmla="*/ 75 h 76"/>
                            <a:gd name="T4" fmla="*/ 5 w 150"/>
                            <a:gd name="T5" fmla="*/ 46 h 76"/>
                            <a:gd name="T6" fmla="*/ 0 w 150"/>
                            <a:gd name="T7" fmla="*/ 44 h 76"/>
                            <a:gd name="T8" fmla="*/ 87 w 150"/>
                            <a:gd name="T9" fmla="*/ 0 h 76"/>
                            <a:gd name="T10" fmla="*/ 149 w 150"/>
                            <a:gd name="T11" fmla="*/ 23 h 76"/>
                          </a:gdLst>
                          <a:ahLst/>
                          <a:cxnLst>
                            <a:cxn ang="0">
                              <a:pos x="T0" y="T1"/>
                            </a:cxn>
                            <a:cxn ang="0">
                              <a:pos x="T2" y="T3"/>
                            </a:cxn>
                            <a:cxn ang="0">
                              <a:pos x="T4" y="T5"/>
                            </a:cxn>
                            <a:cxn ang="0">
                              <a:pos x="T6" y="T7"/>
                            </a:cxn>
                            <a:cxn ang="0">
                              <a:pos x="T8" y="T9"/>
                            </a:cxn>
                            <a:cxn ang="0">
                              <a:pos x="T10" y="T11"/>
                            </a:cxn>
                          </a:cxnLst>
                          <a:rect l="0" t="0" r="r" b="b"/>
                          <a:pathLst>
                            <a:path w="150" h="76">
                              <a:moveTo>
                                <a:pt x="149" y="23"/>
                              </a:moveTo>
                              <a:lnTo>
                                <a:pt x="59" y="75"/>
                              </a:lnTo>
                              <a:lnTo>
                                <a:pt x="5" y="46"/>
                              </a:lnTo>
                              <a:lnTo>
                                <a:pt x="0" y="44"/>
                              </a:lnTo>
                              <a:lnTo>
                                <a:pt x="87" y="0"/>
                              </a:lnTo>
                              <a:lnTo>
                                <a:pt x="149" y="2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2" name="Freeform 488"/>
                        <p:cNvSpPr>
                          <a:spLocks/>
                        </p:cNvSpPr>
                        <p:nvPr/>
                      </p:nvSpPr>
                      <p:spPr bwMode="auto">
                        <a:xfrm>
                          <a:off x="4927" y="1843"/>
                          <a:ext cx="61" cy="30"/>
                        </a:xfrm>
                        <a:custGeom>
                          <a:avLst/>
                          <a:gdLst>
                            <a:gd name="T0" fmla="*/ 60 w 61"/>
                            <a:gd name="T1" fmla="*/ 29 h 30"/>
                            <a:gd name="T2" fmla="*/ 5 w 61"/>
                            <a:gd name="T3" fmla="*/ 2 h 30"/>
                            <a:gd name="T4" fmla="*/ 0 w 61"/>
                            <a:gd name="T5" fmla="*/ 0 h 30"/>
                            <a:gd name="T6" fmla="*/ 0 w 61"/>
                            <a:gd name="T7" fmla="*/ 4 h 30"/>
                            <a:gd name="T8" fmla="*/ 60 w 61"/>
                            <a:gd name="T9" fmla="*/ 29 h 30"/>
                          </a:gdLst>
                          <a:ahLst/>
                          <a:cxnLst>
                            <a:cxn ang="0">
                              <a:pos x="T0" y="T1"/>
                            </a:cxn>
                            <a:cxn ang="0">
                              <a:pos x="T2" y="T3"/>
                            </a:cxn>
                            <a:cxn ang="0">
                              <a:pos x="T4" y="T5"/>
                            </a:cxn>
                            <a:cxn ang="0">
                              <a:pos x="T6" y="T7"/>
                            </a:cxn>
                            <a:cxn ang="0">
                              <a:pos x="T8" y="T9"/>
                            </a:cxn>
                          </a:cxnLst>
                          <a:rect l="0" t="0" r="r" b="b"/>
                          <a:pathLst>
                            <a:path w="61" h="30">
                              <a:moveTo>
                                <a:pt x="60" y="29"/>
                              </a:moveTo>
                              <a:lnTo>
                                <a:pt x="5" y="2"/>
                              </a:lnTo>
                              <a:lnTo>
                                <a:pt x="0" y="0"/>
                              </a:lnTo>
                              <a:lnTo>
                                <a:pt x="0" y="4"/>
                              </a:lnTo>
                              <a:lnTo>
                                <a:pt x="60" y="29"/>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873" name="Line 489"/>
                      <p:cNvSpPr>
                        <a:spLocks noChangeShapeType="1"/>
                      </p:cNvSpPr>
                      <p:nvPr/>
                    </p:nvSpPr>
                    <p:spPr bwMode="auto">
                      <a:xfrm flipH="1">
                        <a:off x="4956" y="1807"/>
                        <a:ext cx="31"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2874" name="Group 490"/>
                  <p:cNvGrpSpPr>
                    <a:grpSpLocks/>
                  </p:cNvGrpSpPr>
                  <p:nvPr/>
                </p:nvGrpSpPr>
                <p:grpSpPr bwMode="auto">
                  <a:xfrm>
                    <a:off x="4935" y="1801"/>
                    <a:ext cx="143" cy="72"/>
                    <a:chOff x="4935" y="1801"/>
                    <a:chExt cx="143" cy="72"/>
                  </a:xfrm>
                </p:grpSpPr>
                <p:grpSp>
                  <p:nvGrpSpPr>
                    <p:cNvPr id="912875" name="Group 491"/>
                    <p:cNvGrpSpPr>
                      <a:grpSpLocks/>
                    </p:cNvGrpSpPr>
                    <p:nvPr/>
                  </p:nvGrpSpPr>
                  <p:grpSpPr bwMode="auto">
                    <a:xfrm>
                      <a:off x="4935" y="1801"/>
                      <a:ext cx="143" cy="72"/>
                      <a:chOff x="4935" y="1801"/>
                      <a:chExt cx="143" cy="72"/>
                    </a:xfrm>
                  </p:grpSpPr>
                  <p:sp>
                    <p:nvSpPr>
                      <p:cNvPr id="912876" name="Freeform 492"/>
                      <p:cNvSpPr>
                        <a:spLocks/>
                      </p:cNvSpPr>
                      <p:nvPr/>
                    </p:nvSpPr>
                    <p:spPr bwMode="auto">
                      <a:xfrm>
                        <a:off x="5001" y="1830"/>
                        <a:ext cx="36" cy="19"/>
                      </a:xfrm>
                      <a:custGeom>
                        <a:avLst/>
                        <a:gdLst>
                          <a:gd name="T0" fmla="*/ 29 w 36"/>
                          <a:gd name="T1" fmla="*/ 0 h 19"/>
                          <a:gd name="T2" fmla="*/ 0 w 36"/>
                          <a:gd name="T3" fmla="*/ 15 h 19"/>
                          <a:gd name="T4" fmla="*/ 6 w 36"/>
                          <a:gd name="T5" fmla="*/ 18 h 19"/>
                          <a:gd name="T6" fmla="*/ 35 w 36"/>
                          <a:gd name="T7" fmla="*/ 3 h 19"/>
                          <a:gd name="T8" fmla="*/ 29 w 36"/>
                          <a:gd name="T9" fmla="*/ 0 h 19"/>
                        </a:gdLst>
                        <a:ahLst/>
                        <a:cxnLst>
                          <a:cxn ang="0">
                            <a:pos x="T0" y="T1"/>
                          </a:cxn>
                          <a:cxn ang="0">
                            <a:pos x="T2" y="T3"/>
                          </a:cxn>
                          <a:cxn ang="0">
                            <a:pos x="T4" y="T5"/>
                          </a:cxn>
                          <a:cxn ang="0">
                            <a:pos x="T6" y="T7"/>
                          </a:cxn>
                          <a:cxn ang="0">
                            <a:pos x="T8" y="T9"/>
                          </a:cxn>
                        </a:cxnLst>
                        <a:rect l="0" t="0" r="r" b="b"/>
                        <a:pathLst>
                          <a:path w="36" h="19">
                            <a:moveTo>
                              <a:pt x="29" y="0"/>
                            </a:moveTo>
                            <a:lnTo>
                              <a:pt x="0" y="15"/>
                            </a:lnTo>
                            <a:lnTo>
                              <a:pt x="6" y="18"/>
                            </a:lnTo>
                            <a:lnTo>
                              <a:pt x="35" y="3"/>
                            </a:lnTo>
                            <a:lnTo>
                              <a:pt x="2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7" name="Freeform 493"/>
                      <p:cNvSpPr>
                        <a:spLocks/>
                      </p:cNvSpPr>
                      <p:nvPr/>
                    </p:nvSpPr>
                    <p:spPr bwMode="auto">
                      <a:xfrm>
                        <a:off x="4992" y="1847"/>
                        <a:ext cx="17" cy="17"/>
                      </a:xfrm>
                      <a:custGeom>
                        <a:avLst/>
                        <a:gdLst>
                          <a:gd name="T0" fmla="*/ 10 w 17"/>
                          <a:gd name="T1" fmla="*/ 0 h 17"/>
                          <a:gd name="T2" fmla="*/ 0 w 17"/>
                          <a:gd name="T3" fmla="*/ 9 h 17"/>
                          <a:gd name="T4" fmla="*/ 5 w 17"/>
                          <a:gd name="T5" fmla="*/ 16 h 17"/>
                          <a:gd name="T6" fmla="*/ 16 w 17"/>
                          <a:gd name="T7" fmla="*/ 4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0" y="9"/>
                            </a:lnTo>
                            <a:lnTo>
                              <a:pt x="5" y="16"/>
                            </a:lnTo>
                            <a:lnTo>
                              <a:pt x="16" y="4"/>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8" name="Freeform 494"/>
                      <p:cNvSpPr>
                        <a:spLocks/>
                      </p:cNvSpPr>
                      <p:nvPr/>
                    </p:nvSpPr>
                    <p:spPr bwMode="auto">
                      <a:xfrm>
                        <a:off x="4983" y="1853"/>
                        <a:ext cx="18" cy="17"/>
                      </a:xfrm>
                      <a:custGeom>
                        <a:avLst/>
                        <a:gdLst>
                          <a:gd name="T0" fmla="*/ 7 w 18"/>
                          <a:gd name="T1" fmla="*/ 0 h 17"/>
                          <a:gd name="T2" fmla="*/ 0 w 18"/>
                          <a:gd name="T3" fmla="*/ 6 h 17"/>
                          <a:gd name="T4" fmla="*/ 6 w 18"/>
                          <a:gd name="T5" fmla="*/ 13 h 17"/>
                          <a:gd name="T6" fmla="*/ 7 w 18"/>
                          <a:gd name="T7" fmla="*/ 11 h 17"/>
                          <a:gd name="T8" fmla="*/ 11 w 18"/>
                          <a:gd name="T9" fmla="*/ 16 h 17"/>
                          <a:gd name="T10" fmla="*/ 17 w 18"/>
                          <a:gd name="T11" fmla="*/ 9 h 17"/>
                          <a:gd name="T12" fmla="*/ 7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7" y="0"/>
                            </a:moveTo>
                            <a:lnTo>
                              <a:pt x="0" y="6"/>
                            </a:lnTo>
                            <a:lnTo>
                              <a:pt x="6" y="13"/>
                            </a:lnTo>
                            <a:lnTo>
                              <a:pt x="7" y="11"/>
                            </a:lnTo>
                            <a:lnTo>
                              <a:pt x="11" y="16"/>
                            </a:lnTo>
                            <a:lnTo>
                              <a:pt x="17" y="9"/>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79" name="Freeform 495"/>
                      <p:cNvSpPr>
                        <a:spLocks/>
                      </p:cNvSpPr>
                      <p:nvPr/>
                    </p:nvSpPr>
                    <p:spPr bwMode="auto">
                      <a:xfrm>
                        <a:off x="4971" y="1856"/>
                        <a:ext cx="17" cy="17"/>
                      </a:xfrm>
                      <a:custGeom>
                        <a:avLst/>
                        <a:gdLst>
                          <a:gd name="T0" fmla="*/ 11 w 17"/>
                          <a:gd name="T1" fmla="*/ 0 h 17"/>
                          <a:gd name="T2" fmla="*/ 0 w 17"/>
                          <a:gd name="T3" fmla="*/ 11 h 17"/>
                          <a:gd name="T4" fmla="*/ 6 w 17"/>
                          <a:gd name="T5" fmla="*/ 16 h 17"/>
                          <a:gd name="T6" fmla="*/ 16 w 17"/>
                          <a:gd name="T7" fmla="*/ 5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1"/>
                            </a:lnTo>
                            <a:lnTo>
                              <a:pt x="6" y="16"/>
                            </a:lnTo>
                            <a:lnTo>
                              <a:pt x="16" y="5"/>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0" name="Freeform 496"/>
                      <p:cNvSpPr>
                        <a:spLocks/>
                      </p:cNvSpPr>
                      <p:nvPr/>
                    </p:nvSpPr>
                    <p:spPr bwMode="auto">
                      <a:xfrm>
                        <a:off x="5032" y="1823"/>
                        <a:ext cx="17" cy="17"/>
                      </a:xfrm>
                      <a:custGeom>
                        <a:avLst/>
                        <a:gdLst>
                          <a:gd name="T0" fmla="*/ 9 w 17"/>
                          <a:gd name="T1" fmla="*/ 0 h 17"/>
                          <a:gd name="T2" fmla="*/ 0 w 17"/>
                          <a:gd name="T3" fmla="*/ 10 h 17"/>
                          <a:gd name="T4" fmla="*/ 6 w 17"/>
                          <a:gd name="T5" fmla="*/ 16 h 17"/>
                          <a:gd name="T6" fmla="*/ 16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6" y="16"/>
                            </a:lnTo>
                            <a:lnTo>
                              <a:pt x="16"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1" name="Freeform 497"/>
                      <p:cNvSpPr>
                        <a:spLocks/>
                      </p:cNvSpPr>
                      <p:nvPr/>
                    </p:nvSpPr>
                    <p:spPr bwMode="auto">
                      <a:xfrm>
                        <a:off x="5045" y="1819"/>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2" name="Freeform 498"/>
                      <p:cNvSpPr>
                        <a:spLocks/>
                      </p:cNvSpPr>
                      <p:nvPr/>
                    </p:nvSpPr>
                    <p:spPr bwMode="auto">
                      <a:xfrm>
                        <a:off x="5052" y="1821"/>
                        <a:ext cx="17" cy="17"/>
                      </a:xfrm>
                      <a:custGeom>
                        <a:avLst/>
                        <a:gdLst>
                          <a:gd name="T0" fmla="*/ 8 w 17"/>
                          <a:gd name="T1" fmla="*/ 0 h 17"/>
                          <a:gd name="T2" fmla="*/ 0 w 17"/>
                          <a:gd name="T3" fmla="*/ 9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3" name="Freeform 499"/>
                      <p:cNvSpPr>
                        <a:spLocks/>
                      </p:cNvSpPr>
                      <p:nvPr/>
                    </p:nvSpPr>
                    <p:spPr bwMode="auto">
                      <a:xfrm>
                        <a:off x="5048" y="1826"/>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4" name="Freeform 500"/>
                      <p:cNvSpPr>
                        <a:spLocks/>
                      </p:cNvSpPr>
                      <p:nvPr/>
                    </p:nvSpPr>
                    <p:spPr bwMode="auto">
                      <a:xfrm>
                        <a:off x="5061" y="1820"/>
                        <a:ext cx="17" cy="17"/>
                      </a:xfrm>
                      <a:custGeom>
                        <a:avLst/>
                        <a:gdLst>
                          <a:gd name="T0" fmla="*/ 6 w 17"/>
                          <a:gd name="T1" fmla="*/ 0 h 17"/>
                          <a:gd name="T2" fmla="*/ 0 w 17"/>
                          <a:gd name="T3" fmla="*/ 16 h 17"/>
                          <a:gd name="T4" fmla="*/ 11 w 17"/>
                          <a:gd name="T5" fmla="*/ 16 h 17"/>
                          <a:gd name="T6" fmla="*/ 16 w 17"/>
                          <a:gd name="T7" fmla="*/ 1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16"/>
                            </a:lnTo>
                            <a:lnTo>
                              <a:pt x="11" y="16"/>
                            </a:lnTo>
                            <a:lnTo>
                              <a:pt x="16" y="1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5" name="Freeform 501"/>
                      <p:cNvSpPr>
                        <a:spLocks/>
                      </p:cNvSpPr>
                      <p:nvPr/>
                    </p:nvSpPr>
                    <p:spPr bwMode="auto">
                      <a:xfrm>
                        <a:off x="4963" y="1854"/>
                        <a:ext cx="18" cy="17"/>
                      </a:xfrm>
                      <a:custGeom>
                        <a:avLst/>
                        <a:gdLst>
                          <a:gd name="T0" fmla="*/ 11 w 18"/>
                          <a:gd name="T1" fmla="*/ 0 h 17"/>
                          <a:gd name="T2" fmla="*/ 0 w 18"/>
                          <a:gd name="T3" fmla="*/ 10 h 17"/>
                          <a:gd name="T4" fmla="*/ 6 w 18"/>
                          <a:gd name="T5" fmla="*/ 16 h 17"/>
                          <a:gd name="T6" fmla="*/ 17 w 18"/>
                          <a:gd name="T7" fmla="*/ 5 h 17"/>
                          <a:gd name="T8" fmla="*/ 11 w 18"/>
                          <a:gd name="T9" fmla="*/ 0 h 17"/>
                        </a:gdLst>
                        <a:ahLst/>
                        <a:cxnLst>
                          <a:cxn ang="0">
                            <a:pos x="T0" y="T1"/>
                          </a:cxn>
                          <a:cxn ang="0">
                            <a:pos x="T2" y="T3"/>
                          </a:cxn>
                          <a:cxn ang="0">
                            <a:pos x="T4" y="T5"/>
                          </a:cxn>
                          <a:cxn ang="0">
                            <a:pos x="T6" y="T7"/>
                          </a:cxn>
                          <a:cxn ang="0">
                            <a:pos x="T8" y="T9"/>
                          </a:cxn>
                        </a:cxnLst>
                        <a:rect l="0" t="0" r="r" b="b"/>
                        <a:pathLst>
                          <a:path w="18" h="17">
                            <a:moveTo>
                              <a:pt x="11" y="0"/>
                            </a:moveTo>
                            <a:lnTo>
                              <a:pt x="0" y="10"/>
                            </a:lnTo>
                            <a:lnTo>
                              <a:pt x="6" y="16"/>
                            </a:lnTo>
                            <a:lnTo>
                              <a:pt x="17" y="5"/>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6" name="Freeform 502"/>
                      <p:cNvSpPr>
                        <a:spLocks/>
                      </p:cNvSpPr>
                      <p:nvPr/>
                    </p:nvSpPr>
                    <p:spPr bwMode="auto">
                      <a:xfrm>
                        <a:off x="4956" y="1850"/>
                        <a:ext cx="17" cy="17"/>
                      </a:xfrm>
                      <a:custGeom>
                        <a:avLst/>
                        <a:gdLst>
                          <a:gd name="T0" fmla="*/ 11 w 17"/>
                          <a:gd name="T1" fmla="*/ 0 h 17"/>
                          <a:gd name="T2" fmla="*/ 0 w 17"/>
                          <a:gd name="T3" fmla="*/ 10 h 17"/>
                          <a:gd name="T4" fmla="*/ 5 w 17"/>
                          <a:gd name="T5" fmla="*/ 16 h 17"/>
                          <a:gd name="T6" fmla="*/ 16 w 17"/>
                          <a:gd name="T7" fmla="*/ 6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0"/>
                            </a:lnTo>
                            <a:lnTo>
                              <a:pt x="5" y="16"/>
                            </a:lnTo>
                            <a:lnTo>
                              <a:pt x="16" y="6"/>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7" name="Freeform 503"/>
                      <p:cNvSpPr>
                        <a:spLocks/>
                      </p:cNvSpPr>
                      <p:nvPr/>
                    </p:nvSpPr>
                    <p:spPr bwMode="auto">
                      <a:xfrm>
                        <a:off x="4948" y="1847"/>
                        <a:ext cx="17" cy="17"/>
                      </a:xfrm>
                      <a:custGeom>
                        <a:avLst/>
                        <a:gdLst>
                          <a:gd name="T0" fmla="*/ 11 w 17"/>
                          <a:gd name="T1" fmla="*/ 0 h 17"/>
                          <a:gd name="T2" fmla="*/ 0 w 17"/>
                          <a:gd name="T3" fmla="*/ 10 h 17"/>
                          <a:gd name="T4" fmla="*/ 5 w 17"/>
                          <a:gd name="T5" fmla="*/ 16 h 17"/>
                          <a:gd name="T6" fmla="*/ 16 w 17"/>
                          <a:gd name="T7" fmla="*/ 5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0"/>
                            </a:lnTo>
                            <a:lnTo>
                              <a:pt x="5" y="16"/>
                            </a:lnTo>
                            <a:lnTo>
                              <a:pt x="16" y="5"/>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8" name="Freeform 504"/>
                      <p:cNvSpPr>
                        <a:spLocks/>
                      </p:cNvSpPr>
                      <p:nvPr/>
                    </p:nvSpPr>
                    <p:spPr bwMode="auto">
                      <a:xfrm>
                        <a:off x="4976" y="1850"/>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89" name="Freeform 505"/>
                      <p:cNvSpPr>
                        <a:spLocks/>
                      </p:cNvSpPr>
                      <p:nvPr/>
                    </p:nvSpPr>
                    <p:spPr bwMode="auto">
                      <a:xfrm>
                        <a:off x="4970" y="1847"/>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0" name="Freeform 506"/>
                      <p:cNvSpPr>
                        <a:spLocks/>
                      </p:cNvSpPr>
                      <p:nvPr/>
                    </p:nvSpPr>
                    <p:spPr bwMode="auto">
                      <a:xfrm>
                        <a:off x="4960" y="1843"/>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1" name="Freeform 507"/>
                      <p:cNvSpPr>
                        <a:spLocks/>
                      </p:cNvSpPr>
                      <p:nvPr/>
                    </p:nvSpPr>
                    <p:spPr bwMode="auto">
                      <a:xfrm>
                        <a:off x="4954" y="1841"/>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2" name="Freeform 508"/>
                      <p:cNvSpPr>
                        <a:spLocks/>
                      </p:cNvSpPr>
                      <p:nvPr/>
                    </p:nvSpPr>
                    <p:spPr bwMode="auto">
                      <a:xfrm>
                        <a:off x="4948" y="1835"/>
                        <a:ext cx="17" cy="17"/>
                      </a:xfrm>
                      <a:custGeom>
                        <a:avLst/>
                        <a:gdLst>
                          <a:gd name="T0" fmla="*/ 8 w 17"/>
                          <a:gd name="T1" fmla="*/ 0 h 17"/>
                          <a:gd name="T2" fmla="*/ 0 w 17"/>
                          <a:gd name="T3" fmla="*/ 9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3" name="Freeform 509"/>
                      <p:cNvSpPr>
                        <a:spLocks/>
                      </p:cNvSpPr>
                      <p:nvPr/>
                    </p:nvSpPr>
                    <p:spPr bwMode="auto">
                      <a:xfrm>
                        <a:off x="4941" y="1841"/>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4" name="Freeform 510"/>
                      <p:cNvSpPr>
                        <a:spLocks/>
                      </p:cNvSpPr>
                      <p:nvPr/>
                    </p:nvSpPr>
                    <p:spPr bwMode="auto">
                      <a:xfrm>
                        <a:off x="4946" y="1842"/>
                        <a:ext cx="17" cy="17"/>
                      </a:xfrm>
                      <a:custGeom>
                        <a:avLst/>
                        <a:gdLst>
                          <a:gd name="T0" fmla="*/ 8 w 17"/>
                          <a:gd name="T1" fmla="*/ 0 h 17"/>
                          <a:gd name="T2" fmla="*/ 0 w 17"/>
                          <a:gd name="T3" fmla="*/ 6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6"/>
                            </a:lnTo>
                            <a:lnTo>
                              <a:pt x="8"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5" name="Freeform 511"/>
                      <p:cNvSpPr>
                        <a:spLocks/>
                      </p:cNvSpPr>
                      <p:nvPr/>
                    </p:nvSpPr>
                    <p:spPr bwMode="auto">
                      <a:xfrm>
                        <a:off x="4935" y="1842"/>
                        <a:ext cx="17" cy="17"/>
                      </a:xfrm>
                      <a:custGeom>
                        <a:avLst/>
                        <a:gdLst>
                          <a:gd name="T0" fmla="*/ 9 w 17"/>
                          <a:gd name="T1" fmla="*/ 0 h 17"/>
                          <a:gd name="T2" fmla="*/ 0 w 17"/>
                          <a:gd name="T3" fmla="*/ 9 h 17"/>
                          <a:gd name="T4" fmla="*/ 6 w 17"/>
                          <a:gd name="T5" fmla="*/ 16 h 17"/>
                          <a:gd name="T6" fmla="*/ 16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9"/>
                            </a:lnTo>
                            <a:lnTo>
                              <a:pt x="6" y="16"/>
                            </a:lnTo>
                            <a:lnTo>
                              <a:pt x="16"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6" name="Freeform 512"/>
                      <p:cNvSpPr>
                        <a:spLocks/>
                      </p:cNvSpPr>
                      <p:nvPr/>
                    </p:nvSpPr>
                    <p:spPr bwMode="auto">
                      <a:xfrm>
                        <a:off x="4941" y="1845"/>
                        <a:ext cx="17" cy="17"/>
                      </a:xfrm>
                      <a:custGeom>
                        <a:avLst/>
                        <a:gdLst>
                          <a:gd name="T0" fmla="*/ 8 w 17"/>
                          <a:gd name="T1" fmla="*/ 0 h 17"/>
                          <a:gd name="T2" fmla="*/ 0 w 17"/>
                          <a:gd name="T3" fmla="*/ 6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6"/>
                            </a:lnTo>
                            <a:lnTo>
                              <a:pt x="8"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7" name="Freeform 513"/>
                      <p:cNvSpPr>
                        <a:spLocks/>
                      </p:cNvSpPr>
                      <p:nvPr/>
                    </p:nvSpPr>
                    <p:spPr bwMode="auto">
                      <a:xfrm>
                        <a:off x="4976" y="1844"/>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8" name="Freeform 514"/>
                      <p:cNvSpPr>
                        <a:spLocks/>
                      </p:cNvSpPr>
                      <p:nvPr/>
                    </p:nvSpPr>
                    <p:spPr bwMode="auto">
                      <a:xfrm>
                        <a:off x="4965" y="1841"/>
                        <a:ext cx="17" cy="17"/>
                      </a:xfrm>
                      <a:custGeom>
                        <a:avLst/>
                        <a:gdLst>
                          <a:gd name="T0" fmla="*/ 7 w 17"/>
                          <a:gd name="T1" fmla="*/ 0 h 17"/>
                          <a:gd name="T2" fmla="*/ 0 w 17"/>
                          <a:gd name="T3" fmla="*/ 10 h 17"/>
                          <a:gd name="T4" fmla="*/ 8 w 17"/>
                          <a:gd name="T5" fmla="*/ 16 h 17"/>
                          <a:gd name="T6" fmla="*/ 16 w 17"/>
                          <a:gd name="T7" fmla="*/ 10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10"/>
                            </a:lnTo>
                            <a:lnTo>
                              <a:pt x="8" y="16"/>
                            </a:lnTo>
                            <a:lnTo>
                              <a:pt x="16" y="10"/>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899" name="Freeform 515"/>
                      <p:cNvSpPr>
                        <a:spLocks/>
                      </p:cNvSpPr>
                      <p:nvPr/>
                    </p:nvSpPr>
                    <p:spPr bwMode="auto">
                      <a:xfrm>
                        <a:off x="4959" y="1835"/>
                        <a:ext cx="17" cy="17"/>
                      </a:xfrm>
                      <a:custGeom>
                        <a:avLst/>
                        <a:gdLst>
                          <a:gd name="T0" fmla="*/ 8 w 17"/>
                          <a:gd name="T1" fmla="*/ 0 h 17"/>
                          <a:gd name="T2" fmla="*/ 0 w 17"/>
                          <a:gd name="T3" fmla="*/ 6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6"/>
                            </a:lnTo>
                            <a:lnTo>
                              <a:pt x="8"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0" name="Freeform 516"/>
                      <p:cNvSpPr>
                        <a:spLocks/>
                      </p:cNvSpPr>
                      <p:nvPr/>
                    </p:nvSpPr>
                    <p:spPr bwMode="auto">
                      <a:xfrm>
                        <a:off x="4954" y="1832"/>
                        <a:ext cx="17" cy="17"/>
                      </a:xfrm>
                      <a:custGeom>
                        <a:avLst/>
                        <a:gdLst>
                          <a:gd name="T0" fmla="*/ 9 w 17"/>
                          <a:gd name="T1" fmla="*/ 0 h 17"/>
                          <a:gd name="T2" fmla="*/ 0 w 17"/>
                          <a:gd name="T3" fmla="*/ 10 h 17"/>
                          <a:gd name="T4" fmla="*/ 9 w 17"/>
                          <a:gd name="T5" fmla="*/ 16 h 17"/>
                          <a:gd name="T6" fmla="*/ 16 w 17"/>
                          <a:gd name="T7" fmla="*/ 1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9" y="16"/>
                            </a:lnTo>
                            <a:lnTo>
                              <a:pt x="16" y="10"/>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1" name="Freeform 517"/>
                      <p:cNvSpPr>
                        <a:spLocks/>
                      </p:cNvSpPr>
                      <p:nvPr/>
                    </p:nvSpPr>
                    <p:spPr bwMode="auto">
                      <a:xfrm>
                        <a:off x="4982" y="1847"/>
                        <a:ext cx="17" cy="17"/>
                      </a:xfrm>
                      <a:custGeom>
                        <a:avLst/>
                        <a:gdLst>
                          <a:gd name="T0" fmla="*/ 8 w 17"/>
                          <a:gd name="T1" fmla="*/ 0 h 17"/>
                          <a:gd name="T2" fmla="*/ 0 w 17"/>
                          <a:gd name="T3" fmla="*/ 10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2" name="Freeform 518"/>
                      <p:cNvSpPr>
                        <a:spLocks/>
                      </p:cNvSpPr>
                      <p:nvPr/>
                    </p:nvSpPr>
                    <p:spPr bwMode="auto">
                      <a:xfrm>
                        <a:off x="4990" y="1844"/>
                        <a:ext cx="17" cy="17"/>
                      </a:xfrm>
                      <a:custGeom>
                        <a:avLst/>
                        <a:gdLst>
                          <a:gd name="T0" fmla="*/ 7 w 17"/>
                          <a:gd name="T1" fmla="*/ 0 h 17"/>
                          <a:gd name="T2" fmla="*/ 0 w 17"/>
                          <a:gd name="T3" fmla="*/ 8 h 17"/>
                          <a:gd name="T4" fmla="*/ 7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7" y="16"/>
                            </a:lnTo>
                            <a:lnTo>
                              <a:pt x="16" y="8"/>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3" name="Freeform 519"/>
                      <p:cNvSpPr>
                        <a:spLocks/>
                      </p:cNvSpPr>
                      <p:nvPr/>
                    </p:nvSpPr>
                    <p:spPr bwMode="auto">
                      <a:xfrm>
                        <a:off x="4982" y="1841"/>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4" name="Freeform 520"/>
                      <p:cNvSpPr>
                        <a:spLocks/>
                      </p:cNvSpPr>
                      <p:nvPr/>
                    </p:nvSpPr>
                    <p:spPr bwMode="auto">
                      <a:xfrm>
                        <a:off x="4974" y="1835"/>
                        <a:ext cx="17" cy="17"/>
                      </a:xfrm>
                      <a:custGeom>
                        <a:avLst/>
                        <a:gdLst>
                          <a:gd name="T0" fmla="*/ 8 w 17"/>
                          <a:gd name="T1" fmla="*/ 0 h 17"/>
                          <a:gd name="T2" fmla="*/ 0 w 17"/>
                          <a:gd name="T3" fmla="*/ 9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5" name="Freeform 521"/>
                      <p:cNvSpPr>
                        <a:spLocks/>
                      </p:cNvSpPr>
                      <p:nvPr/>
                    </p:nvSpPr>
                    <p:spPr bwMode="auto">
                      <a:xfrm>
                        <a:off x="4964" y="1831"/>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6" name="Freeform 522"/>
                      <p:cNvSpPr>
                        <a:spLocks/>
                      </p:cNvSpPr>
                      <p:nvPr/>
                    </p:nvSpPr>
                    <p:spPr bwMode="auto">
                      <a:xfrm>
                        <a:off x="4959" y="1829"/>
                        <a:ext cx="17" cy="17"/>
                      </a:xfrm>
                      <a:custGeom>
                        <a:avLst/>
                        <a:gdLst>
                          <a:gd name="T0" fmla="*/ 8 w 17"/>
                          <a:gd name="T1" fmla="*/ 0 h 17"/>
                          <a:gd name="T2" fmla="*/ 0 w 17"/>
                          <a:gd name="T3" fmla="*/ 10 h 17"/>
                          <a:gd name="T4" fmla="*/ 6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6"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7" name="Freeform 523"/>
                      <p:cNvSpPr>
                        <a:spLocks/>
                      </p:cNvSpPr>
                      <p:nvPr/>
                    </p:nvSpPr>
                    <p:spPr bwMode="auto">
                      <a:xfrm>
                        <a:off x="4987" y="1835"/>
                        <a:ext cx="17" cy="17"/>
                      </a:xfrm>
                      <a:custGeom>
                        <a:avLst/>
                        <a:gdLst>
                          <a:gd name="T0" fmla="*/ 8 w 17"/>
                          <a:gd name="T1" fmla="*/ 0 h 17"/>
                          <a:gd name="T2" fmla="*/ 0 w 17"/>
                          <a:gd name="T3" fmla="*/ 9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8" name="Freeform 524"/>
                      <p:cNvSpPr>
                        <a:spLocks/>
                      </p:cNvSpPr>
                      <p:nvPr/>
                    </p:nvSpPr>
                    <p:spPr bwMode="auto">
                      <a:xfrm>
                        <a:off x="4978" y="1832"/>
                        <a:ext cx="17" cy="17"/>
                      </a:xfrm>
                      <a:custGeom>
                        <a:avLst/>
                        <a:gdLst>
                          <a:gd name="T0" fmla="*/ 6 w 17"/>
                          <a:gd name="T1" fmla="*/ 0 h 17"/>
                          <a:gd name="T2" fmla="*/ 0 w 17"/>
                          <a:gd name="T3" fmla="*/ 6 h 17"/>
                          <a:gd name="T4" fmla="*/ 8 w 17"/>
                          <a:gd name="T5" fmla="*/ 16 h 17"/>
                          <a:gd name="T6" fmla="*/ 16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6"/>
                            </a:lnTo>
                            <a:lnTo>
                              <a:pt x="8" y="16"/>
                            </a:lnTo>
                            <a:lnTo>
                              <a:pt x="16"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09" name="Freeform 525"/>
                      <p:cNvSpPr>
                        <a:spLocks/>
                      </p:cNvSpPr>
                      <p:nvPr/>
                    </p:nvSpPr>
                    <p:spPr bwMode="auto">
                      <a:xfrm>
                        <a:off x="4973" y="1829"/>
                        <a:ext cx="17" cy="17"/>
                      </a:xfrm>
                      <a:custGeom>
                        <a:avLst/>
                        <a:gdLst>
                          <a:gd name="T0" fmla="*/ 8 w 17"/>
                          <a:gd name="T1" fmla="*/ 0 h 17"/>
                          <a:gd name="T2" fmla="*/ 0 w 17"/>
                          <a:gd name="T3" fmla="*/ 5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0" name="Freeform 526"/>
                      <p:cNvSpPr>
                        <a:spLocks/>
                      </p:cNvSpPr>
                      <p:nvPr/>
                    </p:nvSpPr>
                    <p:spPr bwMode="auto">
                      <a:xfrm>
                        <a:off x="4964" y="1828"/>
                        <a:ext cx="17" cy="17"/>
                      </a:xfrm>
                      <a:custGeom>
                        <a:avLst/>
                        <a:gdLst>
                          <a:gd name="T0" fmla="*/ 9 w 17"/>
                          <a:gd name="T1" fmla="*/ 0 h 17"/>
                          <a:gd name="T2" fmla="*/ 0 w 17"/>
                          <a:gd name="T3" fmla="*/ 16 h 17"/>
                          <a:gd name="T4" fmla="*/ 6 w 17"/>
                          <a:gd name="T5" fmla="*/ 16 h 17"/>
                          <a:gd name="T6" fmla="*/ 16 w 17"/>
                          <a:gd name="T7" fmla="*/ 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6"/>
                            </a:lnTo>
                            <a:lnTo>
                              <a:pt x="6" y="16"/>
                            </a:lnTo>
                            <a:lnTo>
                              <a:pt x="16" y="0"/>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1" name="Freeform 527"/>
                      <p:cNvSpPr>
                        <a:spLocks/>
                      </p:cNvSpPr>
                      <p:nvPr/>
                    </p:nvSpPr>
                    <p:spPr bwMode="auto">
                      <a:xfrm>
                        <a:off x="4995" y="1842"/>
                        <a:ext cx="17" cy="17"/>
                      </a:xfrm>
                      <a:custGeom>
                        <a:avLst/>
                        <a:gdLst>
                          <a:gd name="T0" fmla="*/ 8 w 17"/>
                          <a:gd name="T1" fmla="*/ 0 h 17"/>
                          <a:gd name="T2" fmla="*/ 0 w 17"/>
                          <a:gd name="T3" fmla="*/ 5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2" name="Freeform 528"/>
                      <p:cNvSpPr>
                        <a:spLocks/>
                      </p:cNvSpPr>
                      <p:nvPr/>
                    </p:nvSpPr>
                    <p:spPr bwMode="auto">
                      <a:xfrm>
                        <a:off x="5001" y="1837"/>
                        <a:ext cx="17" cy="17"/>
                      </a:xfrm>
                      <a:custGeom>
                        <a:avLst/>
                        <a:gdLst>
                          <a:gd name="T0" fmla="*/ 7 w 17"/>
                          <a:gd name="T1" fmla="*/ 0 h 17"/>
                          <a:gd name="T2" fmla="*/ 0 w 17"/>
                          <a:gd name="T3" fmla="*/ 9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9"/>
                            </a:lnTo>
                            <a:lnTo>
                              <a:pt x="8" y="16"/>
                            </a:lnTo>
                            <a:lnTo>
                              <a:pt x="16" y="9"/>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3" name="Freeform 529"/>
                      <p:cNvSpPr>
                        <a:spLocks/>
                      </p:cNvSpPr>
                      <p:nvPr/>
                    </p:nvSpPr>
                    <p:spPr bwMode="auto">
                      <a:xfrm>
                        <a:off x="4994" y="1832"/>
                        <a:ext cx="17" cy="17"/>
                      </a:xfrm>
                      <a:custGeom>
                        <a:avLst/>
                        <a:gdLst>
                          <a:gd name="T0" fmla="*/ 7 w 17"/>
                          <a:gd name="T1" fmla="*/ 0 h 17"/>
                          <a:gd name="T2" fmla="*/ 0 w 17"/>
                          <a:gd name="T3" fmla="*/ 9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9"/>
                            </a:lnTo>
                            <a:lnTo>
                              <a:pt x="8" y="16"/>
                            </a:lnTo>
                            <a:lnTo>
                              <a:pt x="16" y="9"/>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4" name="Freeform 530"/>
                      <p:cNvSpPr>
                        <a:spLocks/>
                      </p:cNvSpPr>
                      <p:nvPr/>
                    </p:nvSpPr>
                    <p:spPr bwMode="auto">
                      <a:xfrm>
                        <a:off x="4987" y="1829"/>
                        <a:ext cx="17" cy="17"/>
                      </a:xfrm>
                      <a:custGeom>
                        <a:avLst/>
                        <a:gdLst>
                          <a:gd name="T0" fmla="*/ 8 w 17"/>
                          <a:gd name="T1" fmla="*/ 0 h 17"/>
                          <a:gd name="T2" fmla="*/ 0 w 17"/>
                          <a:gd name="T3" fmla="*/ 5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5" name="Freeform 531"/>
                      <p:cNvSpPr>
                        <a:spLocks/>
                      </p:cNvSpPr>
                      <p:nvPr/>
                    </p:nvSpPr>
                    <p:spPr bwMode="auto">
                      <a:xfrm>
                        <a:off x="4978" y="1826"/>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6" name="Freeform 532"/>
                      <p:cNvSpPr>
                        <a:spLocks/>
                      </p:cNvSpPr>
                      <p:nvPr/>
                    </p:nvSpPr>
                    <p:spPr bwMode="auto">
                      <a:xfrm>
                        <a:off x="4973" y="1823"/>
                        <a:ext cx="17" cy="17"/>
                      </a:xfrm>
                      <a:custGeom>
                        <a:avLst/>
                        <a:gdLst>
                          <a:gd name="T0" fmla="*/ 9 w 17"/>
                          <a:gd name="T1" fmla="*/ 0 h 17"/>
                          <a:gd name="T2" fmla="*/ 0 w 17"/>
                          <a:gd name="T3" fmla="*/ 10 h 17"/>
                          <a:gd name="T4" fmla="*/ 6 w 17"/>
                          <a:gd name="T5" fmla="*/ 16 h 17"/>
                          <a:gd name="T6" fmla="*/ 16 w 17"/>
                          <a:gd name="T7" fmla="*/ 5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6" y="16"/>
                            </a:lnTo>
                            <a:lnTo>
                              <a:pt x="16" y="5"/>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7" name="Freeform 533"/>
                      <p:cNvSpPr>
                        <a:spLocks/>
                      </p:cNvSpPr>
                      <p:nvPr/>
                    </p:nvSpPr>
                    <p:spPr bwMode="auto">
                      <a:xfrm>
                        <a:off x="5000" y="1829"/>
                        <a:ext cx="17" cy="17"/>
                      </a:xfrm>
                      <a:custGeom>
                        <a:avLst/>
                        <a:gdLst>
                          <a:gd name="T0" fmla="*/ 8 w 17"/>
                          <a:gd name="T1" fmla="*/ 0 h 17"/>
                          <a:gd name="T2" fmla="*/ 0 w 17"/>
                          <a:gd name="T3" fmla="*/ 5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8" name="Freeform 534"/>
                      <p:cNvSpPr>
                        <a:spLocks/>
                      </p:cNvSpPr>
                      <p:nvPr/>
                    </p:nvSpPr>
                    <p:spPr bwMode="auto">
                      <a:xfrm>
                        <a:off x="4992" y="1826"/>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19" name="Freeform 535"/>
                      <p:cNvSpPr>
                        <a:spLocks/>
                      </p:cNvSpPr>
                      <p:nvPr/>
                    </p:nvSpPr>
                    <p:spPr bwMode="auto">
                      <a:xfrm>
                        <a:off x="4983" y="1821"/>
                        <a:ext cx="17" cy="17"/>
                      </a:xfrm>
                      <a:custGeom>
                        <a:avLst/>
                        <a:gdLst>
                          <a:gd name="T0" fmla="*/ 7 w 17"/>
                          <a:gd name="T1" fmla="*/ 0 h 17"/>
                          <a:gd name="T2" fmla="*/ 0 w 17"/>
                          <a:gd name="T3" fmla="*/ 6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6"/>
                            </a:lnTo>
                            <a:lnTo>
                              <a:pt x="8" y="16"/>
                            </a:lnTo>
                            <a:lnTo>
                              <a:pt x="16" y="9"/>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0" name="Freeform 536"/>
                      <p:cNvSpPr>
                        <a:spLocks/>
                      </p:cNvSpPr>
                      <p:nvPr/>
                    </p:nvSpPr>
                    <p:spPr bwMode="auto">
                      <a:xfrm>
                        <a:off x="4978" y="1820"/>
                        <a:ext cx="17" cy="17"/>
                      </a:xfrm>
                      <a:custGeom>
                        <a:avLst/>
                        <a:gdLst>
                          <a:gd name="T0" fmla="*/ 8 w 17"/>
                          <a:gd name="T1" fmla="*/ 0 h 17"/>
                          <a:gd name="T2" fmla="*/ 0 w 17"/>
                          <a:gd name="T3" fmla="*/ 16 h 17"/>
                          <a:gd name="T4" fmla="*/ 7 w 17"/>
                          <a:gd name="T5" fmla="*/ 16 h 17"/>
                          <a:gd name="T6" fmla="*/ 16 w 17"/>
                          <a:gd name="T7" fmla="*/ 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6"/>
                            </a:lnTo>
                            <a:lnTo>
                              <a:pt x="7" y="16"/>
                            </a:lnTo>
                            <a:lnTo>
                              <a:pt x="16" y="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1" name="Freeform 537"/>
                      <p:cNvSpPr>
                        <a:spLocks/>
                      </p:cNvSpPr>
                      <p:nvPr/>
                    </p:nvSpPr>
                    <p:spPr bwMode="auto">
                      <a:xfrm>
                        <a:off x="5007" y="1832"/>
                        <a:ext cx="17" cy="17"/>
                      </a:xfrm>
                      <a:custGeom>
                        <a:avLst/>
                        <a:gdLst>
                          <a:gd name="T0" fmla="*/ 8 w 17"/>
                          <a:gd name="T1" fmla="*/ 0 h 17"/>
                          <a:gd name="T2" fmla="*/ 0 w 17"/>
                          <a:gd name="T3" fmla="*/ 9 h 17"/>
                          <a:gd name="T4" fmla="*/ 9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9" y="16"/>
                            </a:lnTo>
                            <a:lnTo>
                              <a:pt x="16"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2" name="Freeform 538"/>
                      <p:cNvSpPr>
                        <a:spLocks/>
                      </p:cNvSpPr>
                      <p:nvPr/>
                    </p:nvSpPr>
                    <p:spPr bwMode="auto">
                      <a:xfrm>
                        <a:off x="5015" y="1829"/>
                        <a:ext cx="17" cy="17"/>
                      </a:xfrm>
                      <a:custGeom>
                        <a:avLst/>
                        <a:gdLst>
                          <a:gd name="T0" fmla="*/ 5 w 17"/>
                          <a:gd name="T1" fmla="*/ 0 h 17"/>
                          <a:gd name="T2" fmla="*/ 0 w 17"/>
                          <a:gd name="T3" fmla="*/ 5 h 17"/>
                          <a:gd name="T4" fmla="*/ 8 w 17"/>
                          <a:gd name="T5" fmla="*/ 16 h 17"/>
                          <a:gd name="T6" fmla="*/ 16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0" y="5"/>
                            </a:lnTo>
                            <a:lnTo>
                              <a:pt x="8" y="16"/>
                            </a:lnTo>
                            <a:lnTo>
                              <a:pt x="16" y="5"/>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3" name="Freeform 539"/>
                      <p:cNvSpPr>
                        <a:spLocks/>
                      </p:cNvSpPr>
                      <p:nvPr/>
                    </p:nvSpPr>
                    <p:spPr bwMode="auto">
                      <a:xfrm>
                        <a:off x="5005" y="1828"/>
                        <a:ext cx="17" cy="17"/>
                      </a:xfrm>
                      <a:custGeom>
                        <a:avLst/>
                        <a:gdLst>
                          <a:gd name="T0" fmla="*/ 8 w 17"/>
                          <a:gd name="T1" fmla="*/ 0 h 17"/>
                          <a:gd name="T2" fmla="*/ 0 w 17"/>
                          <a:gd name="T3" fmla="*/ 10 h 17"/>
                          <a:gd name="T4" fmla="*/ 9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9" y="16"/>
                            </a:lnTo>
                            <a:lnTo>
                              <a:pt x="16"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4" name="Freeform 540"/>
                      <p:cNvSpPr>
                        <a:spLocks/>
                      </p:cNvSpPr>
                      <p:nvPr/>
                    </p:nvSpPr>
                    <p:spPr bwMode="auto">
                      <a:xfrm>
                        <a:off x="4998" y="1821"/>
                        <a:ext cx="17" cy="17"/>
                      </a:xfrm>
                      <a:custGeom>
                        <a:avLst/>
                        <a:gdLst>
                          <a:gd name="T0" fmla="*/ 6 w 17"/>
                          <a:gd name="T1" fmla="*/ 0 h 17"/>
                          <a:gd name="T2" fmla="*/ 0 w 17"/>
                          <a:gd name="T3" fmla="*/ 6 h 17"/>
                          <a:gd name="T4" fmla="*/ 8 w 17"/>
                          <a:gd name="T5" fmla="*/ 16 h 17"/>
                          <a:gd name="T6" fmla="*/ 16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6"/>
                            </a:lnTo>
                            <a:lnTo>
                              <a:pt x="8" y="16"/>
                            </a:lnTo>
                            <a:lnTo>
                              <a:pt x="16"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5" name="Freeform 541"/>
                      <p:cNvSpPr>
                        <a:spLocks/>
                      </p:cNvSpPr>
                      <p:nvPr/>
                    </p:nvSpPr>
                    <p:spPr bwMode="auto">
                      <a:xfrm>
                        <a:off x="4990" y="1820"/>
                        <a:ext cx="17" cy="17"/>
                      </a:xfrm>
                      <a:custGeom>
                        <a:avLst/>
                        <a:gdLst>
                          <a:gd name="T0" fmla="*/ 8 w 17"/>
                          <a:gd name="T1" fmla="*/ 0 h 17"/>
                          <a:gd name="T2" fmla="*/ 0 w 17"/>
                          <a:gd name="T3" fmla="*/ 0 h 17"/>
                          <a:gd name="T4" fmla="*/ 8 w 17"/>
                          <a:gd name="T5" fmla="*/ 16 h 17"/>
                          <a:gd name="T6" fmla="*/ 16 w 17"/>
                          <a:gd name="T7" fmla="*/ 1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0"/>
                            </a:lnTo>
                            <a:lnTo>
                              <a:pt x="8" y="16"/>
                            </a:lnTo>
                            <a:lnTo>
                              <a:pt x="16" y="1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6" name="Freeform 542"/>
                      <p:cNvSpPr>
                        <a:spLocks/>
                      </p:cNvSpPr>
                      <p:nvPr/>
                    </p:nvSpPr>
                    <p:spPr bwMode="auto">
                      <a:xfrm>
                        <a:off x="4983" y="1817"/>
                        <a:ext cx="17" cy="17"/>
                      </a:xfrm>
                      <a:custGeom>
                        <a:avLst/>
                        <a:gdLst>
                          <a:gd name="T0" fmla="*/ 8 w 17"/>
                          <a:gd name="T1" fmla="*/ 0 h 17"/>
                          <a:gd name="T2" fmla="*/ 0 w 17"/>
                          <a:gd name="T3" fmla="*/ 10 h 17"/>
                          <a:gd name="T4" fmla="*/ 7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7"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7" name="Freeform 543"/>
                      <p:cNvSpPr>
                        <a:spLocks/>
                      </p:cNvSpPr>
                      <p:nvPr/>
                    </p:nvSpPr>
                    <p:spPr bwMode="auto">
                      <a:xfrm>
                        <a:off x="5012" y="1823"/>
                        <a:ext cx="17" cy="17"/>
                      </a:xfrm>
                      <a:custGeom>
                        <a:avLst/>
                        <a:gdLst>
                          <a:gd name="T0" fmla="*/ 7 w 17"/>
                          <a:gd name="T1" fmla="*/ 0 h 17"/>
                          <a:gd name="T2" fmla="*/ 0 w 17"/>
                          <a:gd name="T3" fmla="*/ 6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6"/>
                            </a:lnTo>
                            <a:lnTo>
                              <a:pt x="8" y="16"/>
                            </a:lnTo>
                            <a:lnTo>
                              <a:pt x="16" y="9"/>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8" name="Freeform 544"/>
                      <p:cNvSpPr>
                        <a:spLocks/>
                      </p:cNvSpPr>
                      <p:nvPr/>
                    </p:nvSpPr>
                    <p:spPr bwMode="auto">
                      <a:xfrm>
                        <a:off x="5005" y="1820"/>
                        <a:ext cx="17" cy="17"/>
                      </a:xfrm>
                      <a:custGeom>
                        <a:avLst/>
                        <a:gdLst>
                          <a:gd name="T0" fmla="*/ 6 w 17"/>
                          <a:gd name="T1" fmla="*/ 0 h 17"/>
                          <a:gd name="T2" fmla="*/ 0 w 17"/>
                          <a:gd name="T3" fmla="*/ 16 h 17"/>
                          <a:gd name="T4" fmla="*/ 10 w 17"/>
                          <a:gd name="T5" fmla="*/ 16 h 17"/>
                          <a:gd name="T6" fmla="*/ 16 w 17"/>
                          <a:gd name="T7" fmla="*/ 1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16"/>
                            </a:lnTo>
                            <a:lnTo>
                              <a:pt x="10" y="16"/>
                            </a:lnTo>
                            <a:lnTo>
                              <a:pt x="16" y="1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29" name="Freeform 545"/>
                      <p:cNvSpPr>
                        <a:spLocks/>
                      </p:cNvSpPr>
                      <p:nvPr/>
                    </p:nvSpPr>
                    <p:spPr bwMode="auto">
                      <a:xfrm>
                        <a:off x="4996" y="1816"/>
                        <a:ext cx="17" cy="17"/>
                      </a:xfrm>
                      <a:custGeom>
                        <a:avLst/>
                        <a:gdLst>
                          <a:gd name="T0" fmla="*/ 5 w 17"/>
                          <a:gd name="T1" fmla="*/ 0 h 17"/>
                          <a:gd name="T2" fmla="*/ 0 w 17"/>
                          <a:gd name="T3" fmla="*/ 8 h 17"/>
                          <a:gd name="T4" fmla="*/ 8 w 17"/>
                          <a:gd name="T5" fmla="*/ 16 h 17"/>
                          <a:gd name="T6" fmla="*/ 16 w 17"/>
                          <a:gd name="T7" fmla="*/ 8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0" y="8"/>
                            </a:lnTo>
                            <a:lnTo>
                              <a:pt x="8" y="16"/>
                            </a:lnTo>
                            <a:lnTo>
                              <a:pt x="16" y="8"/>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0" name="Freeform 546"/>
                      <p:cNvSpPr>
                        <a:spLocks/>
                      </p:cNvSpPr>
                      <p:nvPr/>
                    </p:nvSpPr>
                    <p:spPr bwMode="auto">
                      <a:xfrm>
                        <a:off x="4992" y="1813"/>
                        <a:ext cx="17" cy="17"/>
                      </a:xfrm>
                      <a:custGeom>
                        <a:avLst/>
                        <a:gdLst>
                          <a:gd name="T0" fmla="*/ 9 w 17"/>
                          <a:gd name="T1" fmla="*/ 0 h 17"/>
                          <a:gd name="T2" fmla="*/ 0 w 17"/>
                          <a:gd name="T3" fmla="*/ 10 h 17"/>
                          <a:gd name="T4" fmla="*/ 6 w 17"/>
                          <a:gd name="T5" fmla="*/ 16 h 17"/>
                          <a:gd name="T6" fmla="*/ 16 w 17"/>
                          <a:gd name="T7" fmla="*/ 5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6" y="16"/>
                            </a:lnTo>
                            <a:lnTo>
                              <a:pt x="16" y="5"/>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1" name="Freeform 547"/>
                      <p:cNvSpPr>
                        <a:spLocks/>
                      </p:cNvSpPr>
                      <p:nvPr/>
                    </p:nvSpPr>
                    <p:spPr bwMode="auto">
                      <a:xfrm>
                        <a:off x="5021" y="1828"/>
                        <a:ext cx="17" cy="17"/>
                      </a:xfrm>
                      <a:custGeom>
                        <a:avLst/>
                        <a:gdLst>
                          <a:gd name="T0" fmla="*/ 6 w 17"/>
                          <a:gd name="T1" fmla="*/ 0 h 17"/>
                          <a:gd name="T2" fmla="*/ 0 w 17"/>
                          <a:gd name="T3" fmla="*/ 5 h 17"/>
                          <a:gd name="T4" fmla="*/ 9 w 17"/>
                          <a:gd name="T5" fmla="*/ 16 h 17"/>
                          <a:gd name="T6" fmla="*/ 16 w 17"/>
                          <a:gd name="T7" fmla="*/ 1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5"/>
                            </a:lnTo>
                            <a:lnTo>
                              <a:pt x="9" y="16"/>
                            </a:lnTo>
                            <a:lnTo>
                              <a:pt x="16" y="10"/>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2" name="Freeform 548"/>
                      <p:cNvSpPr>
                        <a:spLocks/>
                      </p:cNvSpPr>
                      <p:nvPr/>
                    </p:nvSpPr>
                    <p:spPr bwMode="auto">
                      <a:xfrm>
                        <a:off x="5017" y="1820"/>
                        <a:ext cx="17" cy="17"/>
                      </a:xfrm>
                      <a:custGeom>
                        <a:avLst/>
                        <a:gdLst>
                          <a:gd name="T0" fmla="*/ 8 w 17"/>
                          <a:gd name="T1" fmla="*/ 0 h 17"/>
                          <a:gd name="T2" fmla="*/ 0 w 17"/>
                          <a:gd name="T3" fmla="*/ 10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3" name="Freeform 549"/>
                      <p:cNvSpPr>
                        <a:spLocks/>
                      </p:cNvSpPr>
                      <p:nvPr/>
                    </p:nvSpPr>
                    <p:spPr bwMode="auto">
                      <a:xfrm>
                        <a:off x="5010" y="1816"/>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4" name="Freeform 550"/>
                      <p:cNvSpPr>
                        <a:spLocks/>
                      </p:cNvSpPr>
                      <p:nvPr/>
                    </p:nvSpPr>
                    <p:spPr bwMode="auto">
                      <a:xfrm>
                        <a:off x="5001" y="1813"/>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5" name="Freeform 551"/>
                      <p:cNvSpPr>
                        <a:spLocks/>
                      </p:cNvSpPr>
                      <p:nvPr/>
                    </p:nvSpPr>
                    <p:spPr bwMode="auto">
                      <a:xfrm>
                        <a:off x="4996" y="1810"/>
                        <a:ext cx="17" cy="17"/>
                      </a:xfrm>
                      <a:custGeom>
                        <a:avLst/>
                        <a:gdLst>
                          <a:gd name="T0" fmla="*/ 9 w 17"/>
                          <a:gd name="T1" fmla="*/ 0 h 17"/>
                          <a:gd name="T2" fmla="*/ 0 w 17"/>
                          <a:gd name="T3" fmla="*/ 10 h 17"/>
                          <a:gd name="T4" fmla="*/ 6 w 17"/>
                          <a:gd name="T5" fmla="*/ 16 h 17"/>
                          <a:gd name="T6" fmla="*/ 16 w 17"/>
                          <a:gd name="T7" fmla="*/ 5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6" y="16"/>
                            </a:lnTo>
                            <a:lnTo>
                              <a:pt x="16" y="5"/>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6" name="Freeform 552"/>
                      <p:cNvSpPr>
                        <a:spLocks/>
                      </p:cNvSpPr>
                      <p:nvPr/>
                    </p:nvSpPr>
                    <p:spPr bwMode="auto">
                      <a:xfrm>
                        <a:off x="5025" y="1821"/>
                        <a:ext cx="17" cy="17"/>
                      </a:xfrm>
                      <a:custGeom>
                        <a:avLst/>
                        <a:gdLst>
                          <a:gd name="T0" fmla="*/ 7 w 17"/>
                          <a:gd name="T1" fmla="*/ 0 h 17"/>
                          <a:gd name="T2" fmla="*/ 0 w 17"/>
                          <a:gd name="T3" fmla="*/ 9 h 17"/>
                          <a:gd name="T4" fmla="*/ 7 w 17"/>
                          <a:gd name="T5" fmla="*/ 16 h 17"/>
                          <a:gd name="T6" fmla="*/ 16 w 17"/>
                          <a:gd name="T7" fmla="*/ 6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9"/>
                            </a:lnTo>
                            <a:lnTo>
                              <a:pt x="7" y="16"/>
                            </a:lnTo>
                            <a:lnTo>
                              <a:pt x="16" y="6"/>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7" name="Freeform 553"/>
                      <p:cNvSpPr>
                        <a:spLocks/>
                      </p:cNvSpPr>
                      <p:nvPr/>
                    </p:nvSpPr>
                    <p:spPr bwMode="auto">
                      <a:xfrm>
                        <a:off x="5032" y="1816"/>
                        <a:ext cx="17" cy="17"/>
                      </a:xfrm>
                      <a:custGeom>
                        <a:avLst/>
                        <a:gdLst>
                          <a:gd name="T0" fmla="*/ 9 w 17"/>
                          <a:gd name="T1" fmla="*/ 0 h 17"/>
                          <a:gd name="T2" fmla="*/ 0 w 17"/>
                          <a:gd name="T3" fmla="*/ 9 h 17"/>
                          <a:gd name="T4" fmla="*/ 6 w 17"/>
                          <a:gd name="T5" fmla="*/ 16 h 17"/>
                          <a:gd name="T6" fmla="*/ 16 w 17"/>
                          <a:gd name="T7" fmla="*/ 3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9"/>
                            </a:lnTo>
                            <a:lnTo>
                              <a:pt x="6" y="16"/>
                            </a:lnTo>
                            <a:lnTo>
                              <a:pt x="16" y="3"/>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8" name="Freeform 554"/>
                      <p:cNvSpPr>
                        <a:spLocks/>
                      </p:cNvSpPr>
                      <p:nvPr/>
                    </p:nvSpPr>
                    <p:spPr bwMode="auto">
                      <a:xfrm>
                        <a:off x="5024" y="1808"/>
                        <a:ext cx="22" cy="17"/>
                      </a:xfrm>
                      <a:custGeom>
                        <a:avLst/>
                        <a:gdLst>
                          <a:gd name="T0" fmla="*/ 21 w 22"/>
                          <a:gd name="T1" fmla="*/ 5 h 17"/>
                          <a:gd name="T2" fmla="*/ 6 w 22"/>
                          <a:gd name="T3" fmla="*/ 16 h 17"/>
                          <a:gd name="T4" fmla="*/ 0 w 22"/>
                          <a:gd name="T5" fmla="*/ 13 h 17"/>
                          <a:gd name="T6" fmla="*/ 11 w 22"/>
                          <a:gd name="T7" fmla="*/ 5 h 17"/>
                          <a:gd name="T8" fmla="*/ 3 w 22"/>
                          <a:gd name="T9" fmla="*/ 2 h 17"/>
                          <a:gd name="T10" fmla="*/ 7 w 22"/>
                          <a:gd name="T11" fmla="*/ 0 h 17"/>
                          <a:gd name="T12" fmla="*/ 21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21" y="5"/>
                            </a:moveTo>
                            <a:lnTo>
                              <a:pt x="6" y="16"/>
                            </a:lnTo>
                            <a:lnTo>
                              <a:pt x="0" y="13"/>
                            </a:lnTo>
                            <a:lnTo>
                              <a:pt x="11" y="5"/>
                            </a:lnTo>
                            <a:lnTo>
                              <a:pt x="3" y="2"/>
                            </a:lnTo>
                            <a:lnTo>
                              <a:pt x="7" y="0"/>
                            </a:lnTo>
                            <a:lnTo>
                              <a:pt x="21"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39" name="Freeform 555"/>
                      <p:cNvSpPr>
                        <a:spLocks/>
                      </p:cNvSpPr>
                      <p:nvPr/>
                    </p:nvSpPr>
                    <p:spPr bwMode="auto">
                      <a:xfrm>
                        <a:off x="5015" y="1810"/>
                        <a:ext cx="17" cy="17"/>
                      </a:xfrm>
                      <a:custGeom>
                        <a:avLst/>
                        <a:gdLst>
                          <a:gd name="T0" fmla="*/ 16 w 17"/>
                          <a:gd name="T1" fmla="*/ 5 h 17"/>
                          <a:gd name="T2" fmla="*/ 6 w 17"/>
                          <a:gd name="T3" fmla="*/ 16 h 17"/>
                          <a:gd name="T4" fmla="*/ 0 w 17"/>
                          <a:gd name="T5" fmla="*/ 10 h 17"/>
                          <a:gd name="T6" fmla="*/ 10 w 17"/>
                          <a:gd name="T7" fmla="*/ 0 h 17"/>
                          <a:gd name="T8" fmla="*/ 16 w 17"/>
                          <a:gd name="T9" fmla="*/ 5 h 17"/>
                        </a:gdLst>
                        <a:ahLst/>
                        <a:cxnLst>
                          <a:cxn ang="0">
                            <a:pos x="T0" y="T1"/>
                          </a:cxn>
                          <a:cxn ang="0">
                            <a:pos x="T2" y="T3"/>
                          </a:cxn>
                          <a:cxn ang="0">
                            <a:pos x="T4" y="T5"/>
                          </a:cxn>
                          <a:cxn ang="0">
                            <a:pos x="T6" y="T7"/>
                          </a:cxn>
                          <a:cxn ang="0">
                            <a:pos x="T8" y="T9"/>
                          </a:cxn>
                        </a:cxnLst>
                        <a:rect l="0" t="0" r="r" b="b"/>
                        <a:pathLst>
                          <a:path w="17" h="17">
                            <a:moveTo>
                              <a:pt x="16" y="5"/>
                            </a:moveTo>
                            <a:lnTo>
                              <a:pt x="6" y="16"/>
                            </a:lnTo>
                            <a:lnTo>
                              <a:pt x="0" y="10"/>
                            </a:lnTo>
                            <a:lnTo>
                              <a:pt x="10" y="0"/>
                            </a:lnTo>
                            <a:lnTo>
                              <a:pt x="16"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0" name="Freeform 556"/>
                      <p:cNvSpPr>
                        <a:spLocks/>
                      </p:cNvSpPr>
                      <p:nvPr/>
                    </p:nvSpPr>
                    <p:spPr bwMode="auto">
                      <a:xfrm>
                        <a:off x="5009" y="1810"/>
                        <a:ext cx="17" cy="17"/>
                      </a:xfrm>
                      <a:custGeom>
                        <a:avLst/>
                        <a:gdLst>
                          <a:gd name="T0" fmla="*/ 16 w 17"/>
                          <a:gd name="T1" fmla="*/ 10 h 17"/>
                          <a:gd name="T2" fmla="*/ 10 w 17"/>
                          <a:gd name="T3" fmla="*/ 16 h 17"/>
                          <a:gd name="T4" fmla="*/ 0 w 17"/>
                          <a:gd name="T5" fmla="*/ 5 h 17"/>
                          <a:gd name="T6" fmla="*/ 6 w 17"/>
                          <a:gd name="T7" fmla="*/ 0 h 17"/>
                          <a:gd name="T8" fmla="*/ 16 w 17"/>
                          <a:gd name="T9" fmla="*/ 10 h 17"/>
                        </a:gdLst>
                        <a:ahLst/>
                        <a:cxnLst>
                          <a:cxn ang="0">
                            <a:pos x="T0" y="T1"/>
                          </a:cxn>
                          <a:cxn ang="0">
                            <a:pos x="T2" y="T3"/>
                          </a:cxn>
                          <a:cxn ang="0">
                            <a:pos x="T4" y="T5"/>
                          </a:cxn>
                          <a:cxn ang="0">
                            <a:pos x="T6" y="T7"/>
                          </a:cxn>
                          <a:cxn ang="0">
                            <a:pos x="T8" y="T9"/>
                          </a:cxn>
                        </a:cxnLst>
                        <a:rect l="0" t="0" r="r" b="b"/>
                        <a:pathLst>
                          <a:path w="17" h="17">
                            <a:moveTo>
                              <a:pt x="16" y="10"/>
                            </a:moveTo>
                            <a:lnTo>
                              <a:pt x="10" y="16"/>
                            </a:lnTo>
                            <a:lnTo>
                              <a:pt x="0" y="5"/>
                            </a:lnTo>
                            <a:lnTo>
                              <a:pt x="6" y="0"/>
                            </a:lnTo>
                            <a:lnTo>
                              <a:pt x="16"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1" name="Freeform 557"/>
                      <p:cNvSpPr>
                        <a:spLocks/>
                      </p:cNvSpPr>
                      <p:nvPr/>
                    </p:nvSpPr>
                    <p:spPr bwMode="auto">
                      <a:xfrm>
                        <a:off x="5015" y="1807"/>
                        <a:ext cx="17" cy="17"/>
                      </a:xfrm>
                      <a:custGeom>
                        <a:avLst/>
                        <a:gdLst>
                          <a:gd name="T0" fmla="*/ 16 w 17"/>
                          <a:gd name="T1" fmla="*/ 10 h 17"/>
                          <a:gd name="T2" fmla="*/ 8 w 17"/>
                          <a:gd name="T3" fmla="*/ 16 h 17"/>
                          <a:gd name="T4" fmla="*/ 0 w 17"/>
                          <a:gd name="T5" fmla="*/ 10 h 17"/>
                          <a:gd name="T6" fmla="*/ 7 w 17"/>
                          <a:gd name="T7" fmla="*/ 0 h 17"/>
                          <a:gd name="T8" fmla="*/ 16 w 17"/>
                          <a:gd name="T9" fmla="*/ 10 h 17"/>
                        </a:gdLst>
                        <a:ahLst/>
                        <a:cxnLst>
                          <a:cxn ang="0">
                            <a:pos x="T0" y="T1"/>
                          </a:cxn>
                          <a:cxn ang="0">
                            <a:pos x="T2" y="T3"/>
                          </a:cxn>
                          <a:cxn ang="0">
                            <a:pos x="T4" y="T5"/>
                          </a:cxn>
                          <a:cxn ang="0">
                            <a:pos x="T6" y="T7"/>
                          </a:cxn>
                          <a:cxn ang="0">
                            <a:pos x="T8" y="T9"/>
                          </a:cxn>
                        </a:cxnLst>
                        <a:rect l="0" t="0" r="r" b="b"/>
                        <a:pathLst>
                          <a:path w="17" h="17">
                            <a:moveTo>
                              <a:pt x="16" y="10"/>
                            </a:moveTo>
                            <a:lnTo>
                              <a:pt x="8" y="16"/>
                            </a:lnTo>
                            <a:lnTo>
                              <a:pt x="0" y="10"/>
                            </a:lnTo>
                            <a:lnTo>
                              <a:pt x="7" y="0"/>
                            </a:lnTo>
                            <a:lnTo>
                              <a:pt x="16"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2" name="Freeform 558"/>
                      <p:cNvSpPr>
                        <a:spLocks/>
                      </p:cNvSpPr>
                      <p:nvPr/>
                    </p:nvSpPr>
                    <p:spPr bwMode="auto">
                      <a:xfrm>
                        <a:off x="5021" y="1803"/>
                        <a:ext cx="17" cy="17"/>
                      </a:xfrm>
                      <a:custGeom>
                        <a:avLst/>
                        <a:gdLst>
                          <a:gd name="T0" fmla="*/ 16 w 17"/>
                          <a:gd name="T1" fmla="*/ 9 h 17"/>
                          <a:gd name="T2" fmla="*/ 9 w 17"/>
                          <a:gd name="T3" fmla="*/ 16 h 17"/>
                          <a:gd name="T4" fmla="*/ 0 w 17"/>
                          <a:gd name="T5" fmla="*/ 6 h 17"/>
                          <a:gd name="T6" fmla="*/ 4 w 17"/>
                          <a:gd name="T7" fmla="*/ 0 h 17"/>
                          <a:gd name="T8" fmla="*/ 16 w 17"/>
                          <a:gd name="T9" fmla="*/ 9 h 17"/>
                        </a:gdLst>
                        <a:ahLst/>
                        <a:cxnLst>
                          <a:cxn ang="0">
                            <a:pos x="T0" y="T1"/>
                          </a:cxn>
                          <a:cxn ang="0">
                            <a:pos x="T2" y="T3"/>
                          </a:cxn>
                          <a:cxn ang="0">
                            <a:pos x="T4" y="T5"/>
                          </a:cxn>
                          <a:cxn ang="0">
                            <a:pos x="T6" y="T7"/>
                          </a:cxn>
                          <a:cxn ang="0">
                            <a:pos x="T8" y="T9"/>
                          </a:cxn>
                        </a:cxnLst>
                        <a:rect l="0" t="0" r="r" b="b"/>
                        <a:pathLst>
                          <a:path w="17" h="17">
                            <a:moveTo>
                              <a:pt x="16" y="9"/>
                            </a:moveTo>
                            <a:lnTo>
                              <a:pt x="9" y="16"/>
                            </a:lnTo>
                            <a:lnTo>
                              <a:pt x="0" y="6"/>
                            </a:lnTo>
                            <a:lnTo>
                              <a:pt x="4" y="0"/>
                            </a:lnTo>
                            <a:lnTo>
                              <a:pt x="16" y="9"/>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3" name="Freeform 559"/>
                      <p:cNvSpPr>
                        <a:spLocks/>
                      </p:cNvSpPr>
                      <p:nvPr/>
                    </p:nvSpPr>
                    <p:spPr bwMode="auto">
                      <a:xfrm>
                        <a:off x="5015" y="1801"/>
                        <a:ext cx="17" cy="17"/>
                      </a:xfrm>
                      <a:custGeom>
                        <a:avLst/>
                        <a:gdLst>
                          <a:gd name="T0" fmla="*/ 16 w 17"/>
                          <a:gd name="T1" fmla="*/ 5 h 17"/>
                          <a:gd name="T2" fmla="*/ 8 w 17"/>
                          <a:gd name="T3" fmla="*/ 16 h 17"/>
                          <a:gd name="T4" fmla="*/ 0 w 17"/>
                          <a:gd name="T5" fmla="*/ 10 h 17"/>
                          <a:gd name="T6" fmla="*/ 8 w 17"/>
                          <a:gd name="T7" fmla="*/ 0 h 17"/>
                          <a:gd name="T8" fmla="*/ 16 w 17"/>
                          <a:gd name="T9" fmla="*/ 5 h 17"/>
                        </a:gdLst>
                        <a:ahLst/>
                        <a:cxnLst>
                          <a:cxn ang="0">
                            <a:pos x="T0" y="T1"/>
                          </a:cxn>
                          <a:cxn ang="0">
                            <a:pos x="T2" y="T3"/>
                          </a:cxn>
                          <a:cxn ang="0">
                            <a:pos x="T4" y="T5"/>
                          </a:cxn>
                          <a:cxn ang="0">
                            <a:pos x="T6" y="T7"/>
                          </a:cxn>
                          <a:cxn ang="0">
                            <a:pos x="T8" y="T9"/>
                          </a:cxn>
                        </a:cxnLst>
                        <a:rect l="0" t="0" r="r" b="b"/>
                        <a:pathLst>
                          <a:path w="17" h="17">
                            <a:moveTo>
                              <a:pt x="16" y="5"/>
                            </a:moveTo>
                            <a:lnTo>
                              <a:pt x="8" y="16"/>
                            </a:lnTo>
                            <a:lnTo>
                              <a:pt x="0" y="10"/>
                            </a:lnTo>
                            <a:lnTo>
                              <a:pt x="8" y="0"/>
                            </a:lnTo>
                            <a:lnTo>
                              <a:pt x="16"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4" name="Freeform 560"/>
                      <p:cNvSpPr>
                        <a:spLocks/>
                      </p:cNvSpPr>
                      <p:nvPr/>
                    </p:nvSpPr>
                    <p:spPr bwMode="auto">
                      <a:xfrm>
                        <a:off x="5010" y="1804"/>
                        <a:ext cx="17" cy="17"/>
                      </a:xfrm>
                      <a:custGeom>
                        <a:avLst/>
                        <a:gdLst>
                          <a:gd name="T0" fmla="*/ 16 w 17"/>
                          <a:gd name="T1" fmla="*/ 8 h 17"/>
                          <a:gd name="T2" fmla="*/ 5 w 17"/>
                          <a:gd name="T3" fmla="*/ 16 h 17"/>
                          <a:gd name="T4" fmla="*/ 0 w 17"/>
                          <a:gd name="T5" fmla="*/ 12 h 17"/>
                          <a:gd name="T6" fmla="*/ 10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5" y="16"/>
                            </a:lnTo>
                            <a:lnTo>
                              <a:pt x="0" y="12"/>
                            </a:lnTo>
                            <a:lnTo>
                              <a:pt x="10" y="0"/>
                            </a:lnTo>
                            <a:lnTo>
                              <a:pt x="16"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5" name="Freeform 561"/>
                      <p:cNvSpPr>
                        <a:spLocks/>
                      </p:cNvSpPr>
                      <p:nvPr/>
                    </p:nvSpPr>
                    <p:spPr bwMode="auto">
                      <a:xfrm>
                        <a:off x="5043" y="1813"/>
                        <a:ext cx="17" cy="17"/>
                      </a:xfrm>
                      <a:custGeom>
                        <a:avLst/>
                        <a:gdLst>
                          <a:gd name="T0" fmla="*/ 16 w 17"/>
                          <a:gd name="T1" fmla="*/ 8 h 17"/>
                          <a:gd name="T2" fmla="*/ 10 w 17"/>
                          <a:gd name="T3" fmla="*/ 16 h 17"/>
                          <a:gd name="T4" fmla="*/ 0 w 17"/>
                          <a:gd name="T5" fmla="*/ 8 h 17"/>
                          <a:gd name="T6" fmla="*/ 6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10" y="16"/>
                            </a:lnTo>
                            <a:lnTo>
                              <a:pt x="0" y="8"/>
                            </a:lnTo>
                            <a:lnTo>
                              <a:pt x="6" y="0"/>
                            </a:lnTo>
                            <a:lnTo>
                              <a:pt x="16"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6" name="Freeform 562"/>
                      <p:cNvSpPr>
                        <a:spLocks/>
                      </p:cNvSpPr>
                      <p:nvPr/>
                    </p:nvSpPr>
                    <p:spPr bwMode="auto">
                      <a:xfrm>
                        <a:off x="5001" y="1808"/>
                        <a:ext cx="17" cy="17"/>
                      </a:xfrm>
                      <a:custGeom>
                        <a:avLst/>
                        <a:gdLst>
                          <a:gd name="T0" fmla="*/ 16 w 17"/>
                          <a:gd name="T1" fmla="*/ 8 h 17"/>
                          <a:gd name="T2" fmla="*/ 7 w 17"/>
                          <a:gd name="T3" fmla="*/ 16 h 17"/>
                          <a:gd name="T4" fmla="*/ 0 w 17"/>
                          <a:gd name="T5" fmla="*/ 8 h 17"/>
                          <a:gd name="T6" fmla="*/ 8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7" y="16"/>
                            </a:lnTo>
                            <a:lnTo>
                              <a:pt x="0" y="8"/>
                            </a:lnTo>
                            <a:lnTo>
                              <a:pt x="8" y="0"/>
                            </a:lnTo>
                            <a:lnTo>
                              <a:pt x="16"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947" name="Group 563"/>
                    <p:cNvGrpSpPr>
                      <a:grpSpLocks/>
                    </p:cNvGrpSpPr>
                    <p:nvPr/>
                  </p:nvGrpSpPr>
                  <p:grpSpPr bwMode="auto">
                    <a:xfrm>
                      <a:off x="4935" y="1801"/>
                      <a:ext cx="143" cy="72"/>
                      <a:chOff x="4935" y="1801"/>
                      <a:chExt cx="143" cy="72"/>
                    </a:xfrm>
                  </p:grpSpPr>
                  <p:sp>
                    <p:nvSpPr>
                      <p:cNvPr id="912948" name="Freeform 564"/>
                      <p:cNvSpPr>
                        <a:spLocks/>
                      </p:cNvSpPr>
                      <p:nvPr/>
                    </p:nvSpPr>
                    <p:spPr bwMode="auto">
                      <a:xfrm>
                        <a:off x="5001" y="1829"/>
                        <a:ext cx="36" cy="19"/>
                      </a:xfrm>
                      <a:custGeom>
                        <a:avLst/>
                        <a:gdLst>
                          <a:gd name="T0" fmla="*/ 29 w 36"/>
                          <a:gd name="T1" fmla="*/ 0 h 19"/>
                          <a:gd name="T2" fmla="*/ 0 w 36"/>
                          <a:gd name="T3" fmla="*/ 15 h 19"/>
                          <a:gd name="T4" fmla="*/ 6 w 36"/>
                          <a:gd name="T5" fmla="*/ 18 h 19"/>
                          <a:gd name="T6" fmla="*/ 35 w 36"/>
                          <a:gd name="T7" fmla="*/ 3 h 19"/>
                          <a:gd name="T8" fmla="*/ 29 w 36"/>
                          <a:gd name="T9" fmla="*/ 0 h 19"/>
                        </a:gdLst>
                        <a:ahLst/>
                        <a:cxnLst>
                          <a:cxn ang="0">
                            <a:pos x="T0" y="T1"/>
                          </a:cxn>
                          <a:cxn ang="0">
                            <a:pos x="T2" y="T3"/>
                          </a:cxn>
                          <a:cxn ang="0">
                            <a:pos x="T4" y="T5"/>
                          </a:cxn>
                          <a:cxn ang="0">
                            <a:pos x="T6" y="T7"/>
                          </a:cxn>
                          <a:cxn ang="0">
                            <a:pos x="T8" y="T9"/>
                          </a:cxn>
                        </a:cxnLst>
                        <a:rect l="0" t="0" r="r" b="b"/>
                        <a:pathLst>
                          <a:path w="36" h="19">
                            <a:moveTo>
                              <a:pt x="29" y="0"/>
                            </a:moveTo>
                            <a:lnTo>
                              <a:pt x="0" y="15"/>
                            </a:lnTo>
                            <a:lnTo>
                              <a:pt x="6" y="18"/>
                            </a:lnTo>
                            <a:lnTo>
                              <a:pt x="35" y="3"/>
                            </a:lnTo>
                            <a:lnTo>
                              <a:pt x="2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49" name="Freeform 565"/>
                      <p:cNvSpPr>
                        <a:spLocks/>
                      </p:cNvSpPr>
                      <p:nvPr/>
                    </p:nvSpPr>
                    <p:spPr bwMode="auto">
                      <a:xfrm>
                        <a:off x="4992" y="1847"/>
                        <a:ext cx="17" cy="17"/>
                      </a:xfrm>
                      <a:custGeom>
                        <a:avLst/>
                        <a:gdLst>
                          <a:gd name="T0" fmla="*/ 10 w 17"/>
                          <a:gd name="T1" fmla="*/ 0 h 17"/>
                          <a:gd name="T2" fmla="*/ 0 w 17"/>
                          <a:gd name="T3" fmla="*/ 10 h 17"/>
                          <a:gd name="T4" fmla="*/ 5 w 17"/>
                          <a:gd name="T5" fmla="*/ 16 h 17"/>
                          <a:gd name="T6" fmla="*/ 16 w 17"/>
                          <a:gd name="T7" fmla="*/ 5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0" y="10"/>
                            </a:lnTo>
                            <a:lnTo>
                              <a:pt x="5" y="16"/>
                            </a:lnTo>
                            <a:lnTo>
                              <a:pt x="16" y="5"/>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0" name="Freeform 566"/>
                      <p:cNvSpPr>
                        <a:spLocks/>
                      </p:cNvSpPr>
                      <p:nvPr/>
                    </p:nvSpPr>
                    <p:spPr bwMode="auto">
                      <a:xfrm>
                        <a:off x="4983" y="1852"/>
                        <a:ext cx="18" cy="17"/>
                      </a:xfrm>
                      <a:custGeom>
                        <a:avLst/>
                        <a:gdLst>
                          <a:gd name="T0" fmla="*/ 7 w 18"/>
                          <a:gd name="T1" fmla="*/ 0 h 17"/>
                          <a:gd name="T2" fmla="*/ 0 w 18"/>
                          <a:gd name="T3" fmla="*/ 6 h 17"/>
                          <a:gd name="T4" fmla="*/ 6 w 18"/>
                          <a:gd name="T5" fmla="*/ 14 h 17"/>
                          <a:gd name="T6" fmla="*/ 7 w 18"/>
                          <a:gd name="T7" fmla="*/ 12 h 17"/>
                          <a:gd name="T8" fmla="*/ 11 w 18"/>
                          <a:gd name="T9" fmla="*/ 16 h 17"/>
                          <a:gd name="T10" fmla="*/ 17 w 18"/>
                          <a:gd name="T11" fmla="*/ 10 h 17"/>
                          <a:gd name="T12" fmla="*/ 7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7" y="0"/>
                            </a:moveTo>
                            <a:lnTo>
                              <a:pt x="0" y="6"/>
                            </a:lnTo>
                            <a:lnTo>
                              <a:pt x="6" y="14"/>
                            </a:lnTo>
                            <a:lnTo>
                              <a:pt x="7" y="12"/>
                            </a:lnTo>
                            <a:lnTo>
                              <a:pt x="11" y="16"/>
                            </a:lnTo>
                            <a:lnTo>
                              <a:pt x="17" y="10"/>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1" name="Freeform 567"/>
                      <p:cNvSpPr>
                        <a:spLocks/>
                      </p:cNvSpPr>
                      <p:nvPr/>
                    </p:nvSpPr>
                    <p:spPr bwMode="auto">
                      <a:xfrm>
                        <a:off x="4971" y="1856"/>
                        <a:ext cx="17" cy="17"/>
                      </a:xfrm>
                      <a:custGeom>
                        <a:avLst/>
                        <a:gdLst>
                          <a:gd name="T0" fmla="*/ 11 w 17"/>
                          <a:gd name="T1" fmla="*/ 0 h 17"/>
                          <a:gd name="T2" fmla="*/ 0 w 17"/>
                          <a:gd name="T3" fmla="*/ 10 h 17"/>
                          <a:gd name="T4" fmla="*/ 6 w 17"/>
                          <a:gd name="T5" fmla="*/ 16 h 17"/>
                          <a:gd name="T6" fmla="*/ 16 w 17"/>
                          <a:gd name="T7" fmla="*/ 5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0"/>
                            </a:lnTo>
                            <a:lnTo>
                              <a:pt x="6" y="16"/>
                            </a:lnTo>
                            <a:lnTo>
                              <a:pt x="16" y="5"/>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2" name="Freeform 568"/>
                      <p:cNvSpPr>
                        <a:spLocks/>
                      </p:cNvSpPr>
                      <p:nvPr/>
                    </p:nvSpPr>
                    <p:spPr bwMode="auto">
                      <a:xfrm>
                        <a:off x="5032" y="1823"/>
                        <a:ext cx="17" cy="17"/>
                      </a:xfrm>
                      <a:custGeom>
                        <a:avLst/>
                        <a:gdLst>
                          <a:gd name="T0" fmla="*/ 9 w 17"/>
                          <a:gd name="T1" fmla="*/ 0 h 17"/>
                          <a:gd name="T2" fmla="*/ 0 w 17"/>
                          <a:gd name="T3" fmla="*/ 9 h 17"/>
                          <a:gd name="T4" fmla="*/ 7 w 17"/>
                          <a:gd name="T5" fmla="*/ 16 h 17"/>
                          <a:gd name="T6" fmla="*/ 16 w 17"/>
                          <a:gd name="T7" fmla="*/ 4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9"/>
                            </a:lnTo>
                            <a:lnTo>
                              <a:pt x="7" y="16"/>
                            </a:lnTo>
                            <a:lnTo>
                              <a:pt x="16" y="4"/>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3" name="Freeform 569"/>
                      <p:cNvSpPr>
                        <a:spLocks/>
                      </p:cNvSpPr>
                      <p:nvPr/>
                    </p:nvSpPr>
                    <p:spPr bwMode="auto">
                      <a:xfrm>
                        <a:off x="5045" y="1817"/>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4" name="Freeform 570"/>
                      <p:cNvSpPr>
                        <a:spLocks/>
                      </p:cNvSpPr>
                      <p:nvPr/>
                    </p:nvSpPr>
                    <p:spPr bwMode="auto">
                      <a:xfrm>
                        <a:off x="5052" y="1821"/>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5" name="Freeform 571"/>
                      <p:cNvSpPr>
                        <a:spLocks/>
                      </p:cNvSpPr>
                      <p:nvPr/>
                    </p:nvSpPr>
                    <p:spPr bwMode="auto">
                      <a:xfrm>
                        <a:off x="5048" y="1825"/>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6" name="Freeform 572"/>
                      <p:cNvSpPr>
                        <a:spLocks/>
                      </p:cNvSpPr>
                      <p:nvPr/>
                    </p:nvSpPr>
                    <p:spPr bwMode="auto">
                      <a:xfrm>
                        <a:off x="5061" y="1819"/>
                        <a:ext cx="17" cy="17"/>
                      </a:xfrm>
                      <a:custGeom>
                        <a:avLst/>
                        <a:gdLst>
                          <a:gd name="T0" fmla="*/ 6 w 17"/>
                          <a:gd name="T1" fmla="*/ 0 h 17"/>
                          <a:gd name="T2" fmla="*/ 0 w 17"/>
                          <a:gd name="T3" fmla="*/ 8 h 17"/>
                          <a:gd name="T4" fmla="*/ 9 w 17"/>
                          <a:gd name="T5" fmla="*/ 16 h 17"/>
                          <a:gd name="T6" fmla="*/ 16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8"/>
                            </a:lnTo>
                            <a:lnTo>
                              <a:pt x="9" y="16"/>
                            </a:lnTo>
                            <a:lnTo>
                              <a:pt x="16"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7" name="Freeform 573"/>
                      <p:cNvSpPr>
                        <a:spLocks/>
                      </p:cNvSpPr>
                      <p:nvPr/>
                    </p:nvSpPr>
                    <p:spPr bwMode="auto">
                      <a:xfrm>
                        <a:off x="4963" y="1853"/>
                        <a:ext cx="18" cy="17"/>
                      </a:xfrm>
                      <a:custGeom>
                        <a:avLst/>
                        <a:gdLst>
                          <a:gd name="T0" fmla="*/ 11 w 18"/>
                          <a:gd name="T1" fmla="*/ 0 h 17"/>
                          <a:gd name="T2" fmla="*/ 0 w 18"/>
                          <a:gd name="T3" fmla="*/ 11 h 17"/>
                          <a:gd name="T4" fmla="*/ 6 w 18"/>
                          <a:gd name="T5" fmla="*/ 16 h 17"/>
                          <a:gd name="T6" fmla="*/ 17 w 18"/>
                          <a:gd name="T7" fmla="*/ 4 h 17"/>
                          <a:gd name="T8" fmla="*/ 11 w 18"/>
                          <a:gd name="T9" fmla="*/ 0 h 17"/>
                        </a:gdLst>
                        <a:ahLst/>
                        <a:cxnLst>
                          <a:cxn ang="0">
                            <a:pos x="T0" y="T1"/>
                          </a:cxn>
                          <a:cxn ang="0">
                            <a:pos x="T2" y="T3"/>
                          </a:cxn>
                          <a:cxn ang="0">
                            <a:pos x="T4" y="T5"/>
                          </a:cxn>
                          <a:cxn ang="0">
                            <a:pos x="T6" y="T7"/>
                          </a:cxn>
                          <a:cxn ang="0">
                            <a:pos x="T8" y="T9"/>
                          </a:cxn>
                        </a:cxnLst>
                        <a:rect l="0" t="0" r="r" b="b"/>
                        <a:pathLst>
                          <a:path w="18" h="17">
                            <a:moveTo>
                              <a:pt x="11" y="0"/>
                            </a:moveTo>
                            <a:lnTo>
                              <a:pt x="0" y="11"/>
                            </a:lnTo>
                            <a:lnTo>
                              <a:pt x="6" y="16"/>
                            </a:lnTo>
                            <a:lnTo>
                              <a:pt x="17" y="4"/>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8" name="Freeform 574"/>
                      <p:cNvSpPr>
                        <a:spLocks/>
                      </p:cNvSpPr>
                      <p:nvPr/>
                    </p:nvSpPr>
                    <p:spPr bwMode="auto">
                      <a:xfrm>
                        <a:off x="4956" y="1850"/>
                        <a:ext cx="17" cy="17"/>
                      </a:xfrm>
                      <a:custGeom>
                        <a:avLst/>
                        <a:gdLst>
                          <a:gd name="T0" fmla="*/ 11 w 17"/>
                          <a:gd name="T1" fmla="*/ 0 h 17"/>
                          <a:gd name="T2" fmla="*/ 0 w 17"/>
                          <a:gd name="T3" fmla="*/ 10 h 17"/>
                          <a:gd name="T4" fmla="*/ 5 w 17"/>
                          <a:gd name="T5" fmla="*/ 16 h 17"/>
                          <a:gd name="T6" fmla="*/ 16 w 17"/>
                          <a:gd name="T7" fmla="*/ 5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0"/>
                            </a:lnTo>
                            <a:lnTo>
                              <a:pt x="5" y="16"/>
                            </a:lnTo>
                            <a:lnTo>
                              <a:pt x="16" y="5"/>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59" name="Freeform 575"/>
                      <p:cNvSpPr>
                        <a:spLocks/>
                      </p:cNvSpPr>
                      <p:nvPr/>
                    </p:nvSpPr>
                    <p:spPr bwMode="auto">
                      <a:xfrm>
                        <a:off x="4948" y="1845"/>
                        <a:ext cx="17" cy="17"/>
                      </a:xfrm>
                      <a:custGeom>
                        <a:avLst/>
                        <a:gdLst>
                          <a:gd name="T0" fmla="*/ 11 w 17"/>
                          <a:gd name="T1" fmla="*/ 0 h 17"/>
                          <a:gd name="T2" fmla="*/ 0 w 17"/>
                          <a:gd name="T3" fmla="*/ 12 h 17"/>
                          <a:gd name="T4" fmla="*/ 5 w 17"/>
                          <a:gd name="T5" fmla="*/ 16 h 17"/>
                          <a:gd name="T6" fmla="*/ 16 w 17"/>
                          <a:gd name="T7" fmla="*/ 6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12"/>
                            </a:lnTo>
                            <a:lnTo>
                              <a:pt x="5" y="16"/>
                            </a:lnTo>
                            <a:lnTo>
                              <a:pt x="16" y="6"/>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0" name="Freeform 576"/>
                      <p:cNvSpPr>
                        <a:spLocks/>
                      </p:cNvSpPr>
                      <p:nvPr/>
                    </p:nvSpPr>
                    <p:spPr bwMode="auto">
                      <a:xfrm>
                        <a:off x="4976" y="1850"/>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1" name="Freeform 577"/>
                      <p:cNvSpPr>
                        <a:spLocks/>
                      </p:cNvSpPr>
                      <p:nvPr/>
                    </p:nvSpPr>
                    <p:spPr bwMode="auto">
                      <a:xfrm>
                        <a:off x="4970" y="1847"/>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2" name="Freeform 578"/>
                      <p:cNvSpPr>
                        <a:spLocks/>
                      </p:cNvSpPr>
                      <p:nvPr/>
                    </p:nvSpPr>
                    <p:spPr bwMode="auto">
                      <a:xfrm>
                        <a:off x="4960" y="1842"/>
                        <a:ext cx="17" cy="17"/>
                      </a:xfrm>
                      <a:custGeom>
                        <a:avLst/>
                        <a:gdLst>
                          <a:gd name="T0" fmla="*/ 7 w 17"/>
                          <a:gd name="T1" fmla="*/ 0 h 17"/>
                          <a:gd name="T2" fmla="*/ 0 w 17"/>
                          <a:gd name="T3" fmla="*/ 6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6"/>
                            </a:lnTo>
                            <a:lnTo>
                              <a:pt x="8" y="16"/>
                            </a:lnTo>
                            <a:lnTo>
                              <a:pt x="16" y="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3" name="Freeform 579"/>
                      <p:cNvSpPr>
                        <a:spLocks/>
                      </p:cNvSpPr>
                      <p:nvPr/>
                    </p:nvSpPr>
                    <p:spPr bwMode="auto">
                      <a:xfrm>
                        <a:off x="4954" y="1838"/>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4" name="Freeform 580"/>
                      <p:cNvSpPr>
                        <a:spLocks/>
                      </p:cNvSpPr>
                      <p:nvPr/>
                    </p:nvSpPr>
                    <p:spPr bwMode="auto">
                      <a:xfrm>
                        <a:off x="4948" y="1835"/>
                        <a:ext cx="17" cy="17"/>
                      </a:xfrm>
                      <a:custGeom>
                        <a:avLst/>
                        <a:gdLst>
                          <a:gd name="T0" fmla="*/ 8 w 17"/>
                          <a:gd name="T1" fmla="*/ 0 h 17"/>
                          <a:gd name="T2" fmla="*/ 0 w 17"/>
                          <a:gd name="T3" fmla="*/ 10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5" name="Freeform 581"/>
                      <p:cNvSpPr>
                        <a:spLocks/>
                      </p:cNvSpPr>
                      <p:nvPr/>
                    </p:nvSpPr>
                    <p:spPr bwMode="auto">
                      <a:xfrm>
                        <a:off x="4941" y="1838"/>
                        <a:ext cx="17" cy="17"/>
                      </a:xfrm>
                      <a:custGeom>
                        <a:avLst/>
                        <a:gdLst>
                          <a:gd name="T0" fmla="*/ 8 w 17"/>
                          <a:gd name="T1" fmla="*/ 0 h 17"/>
                          <a:gd name="T2" fmla="*/ 0 w 17"/>
                          <a:gd name="T3" fmla="*/ 8 h 17"/>
                          <a:gd name="T4" fmla="*/ 7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7"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6" name="Freeform 582"/>
                      <p:cNvSpPr>
                        <a:spLocks/>
                      </p:cNvSpPr>
                      <p:nvPr/>
                    </p:nvSpPr>
                    <p:spPr bwMode="auto">
                      <a:xfrm>
                        <a:off x="4946" y="1842"/>
                        <a:ext cx="17" cy="17"/>
                      </a:xfrm>
                      <a:custGeom>
                        <a:avLst/>
                        <a:gdLst>
                          <a:gd name="T0" fmla="*/ 8 w 17"/>
                          <a:gd name="T1" fmla="*/ 0 h 17"/>
                          <a:gd name="T2" fmla="*/ 0 w 17"/>
                          <a:gd name="T3" fmla="*/ 9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7" name="Freeform 583"/>
                      <p:cNvSpPr>
                        <a:spLocks/>
                      </p:cNvSpPr>
                      <p:nvPr/>
                    </p:nvSpPr>
                    <p:spPr bwMode="auto">
                      <a:xfrm>
                        <a:off x="4935" y="1842"/>
                        <a:ext cx="17" cy="17"/>
                      </a:xfrm>
                      <a:custGeom>
                        <a:avLst/>
                        <a:gdLst>
                          <a:gd name="T0" fmla="*/ 9 w 17"/>
                          <a:gd name="T1" fmla="*/ 0 h 17"/>
                          <a:gd name="T2" fmla="*/ 0 w 17"/>
                          <a:gd name="T3" fmla="*/ 9 h 17"/>
                          <a:gd name="T4" fmla="*/ 6 w 17"/>
                          <a:gd name="T5" fmla="*/ 16 h 17"/>
                          <a:gd name="T6" fmla="*/ 16 w 17"/>
                          <a:gd name="T7" fmla="*/ 9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9"/>
                            </a:lnTo>
                            <a:lnTo>
                              <a:pt x="6" y="16"/>
                            </a:lnTo>
                            <a:lnTo>
                              <a:pt x="16" y="9"/>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8" name="Freeform 584"/>
                      <p:cNvSpPr>
                        <a:spLocks/>
                      </p:cNvSpPr>
                      <p:nvPr/>
                    </p:nvSpPr>
                    <p:spPr bwMode="auto">
                      <a:xfrm>
                        <a:off x="4941" y="1844"/>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69" name="Freeform 585"/>
                      <p:cNvSpPr>
                        <a:spLocks/>
                      </p:cNvSpPr>
                      <p:nvPr/>
                    </p:nvSpPr>
                    <p:spPr bwMode="auto">
                      <a:xfrm>
                        <a:off x="4976" y="1843"/>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0" name="Freeform 586"/>
                      <p:cNvSpPr>
                        <a:spLocks/>
                      </p:cNvSpPr>
                      <p:nvPr/>
                    </p:nvSpPr>
                    <p:spPr bwMode="auto">
                      <a:xfrm>
                        <a:off x="4965" y="1838"/>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1" name="Freeform 587"/>
                      <p:cNvSpPr>
                        <a:spLocks/>
                      </p:cNvSpPr>
                      <p:nvPr/>
                    </p:nvSpPr>
                    <p:spPr bwMode="auto">
                      <a:xfrm>
                        <a:off x="4959" y="1835"/>
                        <a:ext cx="17" cy="17"/>
                      </a:xfrm>
                      <a:custGeom>
                        <a:avLst/>
                        <a:gdLst>
                          <a:gd name="T0" fmla="*/ 8 w 17"/>
                          <a:gd name="T1" fmla="*/ 0 h 17"/>
                          <a:gd name="T2" fmla="*/ 0 w 17"/>
                          <a:gd name="T3" fmla="*/ 6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6"/>
                            </a:lnTo>
                            <a:lnTo>
                              <a:pt x="8" y="16"/>
                            </a:lnTo>
                            <a:lnTo>
                              <a:pt x="16"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2" name="Freeform 588"/>
                      <p:cNvSpPr>
                        <a:spLocks/>
                      </p:cNvSpPr>
                      <p:nvPr/>
                    </p:nvSpPr>
                    <p:spPr bwMode="auto">
                      <a:xfrm>
                        <a:off x="4954" y="1831"/>
                        <a:ext cx="17" cy="17"/>
                      </a:xfrm>
                      <a:custGeom>
                        <a:avLst/>
                        <a:gdLst>
                          <a:gd name="T0" fmla="*/ 9 w 17"/>
                          <a:gd name="T1" fmla="*/ 0 h 17"/>
                          <a:gd name="T2" fmla="*/ 0 w 17"/>
                          <a:gd name="T3" fmla="*/ 8 h 17"/>
                          <a:gd name="T4" fmla="*/ 9 w 17"/>
                          <a:gd name="T5" fmla="*/ 16 h 17"/>
                          <a:gd name="T6" fmla="*/ 16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8"/>
                            </a:lnTo>
                            <a:lnTo>
                              <a:pt x="9" y="16"/>
                            </a:lnTo>
                            <a:lnTo>
                              <a:pt x="16"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3" name="Freeform 589"/>
                      <p:cNvSpPr>
                        <a:spLocks/>
                      </p:cNvSpPr>
                      <p:nvPr/>
                    </p:nvSpPr>
                    <p:spPr bwMode="auto">
                      <a:xfrm>
                        <a:off x="4982" y="1847"/>
                        <a:ext cx="17" cy="17"/>
                      </a:xfrm>
                      <a:custGeom>
                        <a:avLst/>
                        <a:gdLst>
                          <a:gd name="T0" fmla="*/ 8 w 17"/>
                          <a:gd name="T1" fmla="*/ 0 h 17"/>
                          <a:gd name="T2" fmla="*/ 0 w 17"/>
                          <a:gd name="T3" fmla="*/ 10 h 17"/>
                          <a:gd name="T4" fmla="*/ 8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4" name="Freeform 590"/>
                      <p:cNvSpPr>
                        <a:spLocks/>
                      </p:cNvSpPr>
                      <p:nvPr/>
                    </p:nvSpPr>
                    <p:spPr bwMode="auto">
                      <a:xfrm>
                        <a:off x="4990" y="1843"/>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5" name="Freeform 591"/>
                      <p:cNvSpPr>
                        <a:spLocks/>
                      </p:cNvSpPr>
                      <p:nvPr/>
                    </p:nvSpPr>
                    <p:spPr bwMode="auto">
                      <a:xfrm>
                        <a:off x="4981" y="1841"/>
                        <a:ext cx="17" cy="17"/>
                      </a:xfrm>
                      <a:custGeom>
                        <a:avLst/>
                        <a:gdLst>
                          <a:gd name="T0" fmla="*/ 7 w 17"/>
                          <a:gd name="T1" fmla="*/ 0 h 17"/>
                          <a:gd name="T2" fmla="*/ 0 w 17"/>
                          <a:gd name="T3" fmla="*/ 5 h 17"/>
                          <a:gd name="T4" fmla="*/ 8 w 17"/>
                          <a:gd name="T5" fmla="*/ 16 h 17"/>
                          <a:gd name="T6" fmla="*/ 16 w 17"/>
                          <a:gd name="T7" fmla="*/ 5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5"/>
                            </a:lnTo>
                            <a:lnTo>
                              <a:pt x="8" y="16"/>
                            </a:lnTo>
                            <a:lnTo>
                              <a:pt x="16" y="5"/>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6" name="Freeform 592"/>
                      <p:cNvSpPr>
                        <a:spLocks/>
                      </p:cNvSpPr>
                      <p:nvPr/>
                    </p:nvSpPr>
                    <p:spPr bwMode="auto">
                      <a:xfrm>
                        <a:off x="4974" y="1835"/>
                        <a:ext cx="17" cy="17"/>
                      </a:xfrm>
                      <a:custGeom>
                        <a:avLst/>
                        <a:gdLst>
                          <a:gd name="T0" fmla="*/ 8 w 17"/>
                          <a:gd name="T1" fmla="*/ 0 h 17"/>
                          <a:gd name="T2" fmla="*/ 0 w 17"/>
                          <a:gd name="T3" fmla="*/ 6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6"/>
                            </a:lnTo>
                            <a:lnTo>
                              <a:pt x="8" y="16"/>
                            </a:lnTo>
                            <a:lnTo>
                              <a:pt x="16"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7" name="Freeform 593"/>
                      <p:cNvSpPr>
                        <a:spLocks/>
                      </p:cNvSpPr>
                      <p:nvPr/>
                    </p:nvSpPr>
                    <p:spPr bwMode="auto">
                      <a:xfrm>
                        <a:off x="4964" y="1831"/>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8" name="Freeform 594"/>
                      <p:cNvSpPr>
                        <a:spLocks/>
                      </p:cNvSpPr>
                      <p:nvPr/>
                    </p:nvSpPr>
                    <p:spPr bwMode="auto">
                      <a:xfrm>
                        <a:off x="4959" y="1829"/>
                        <a:ext cx="17" cy="17"/>
                      </a:xfrm>
                      <a:custGeom>
                        <a:avLst/>
                        <a:gdLst>
                          <a:gd name="T0" fmla="*/ 8 w 17"/>
                          <a:gd name="T1" fmla="*/ 0 h 17"/>
                          <a:gd name="T2" fmla="*/ 0 w 17"/>
                          <a:gd name="T3" fmla="*/ 8 h 17"/>
                          <a:gd name="T4" fmla="*/ 6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6"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79" name="Freeform 595"/>
                      <p:cNvSpPr>
                        <a:spLocks/>
                      </p:cNvSpPr>
                      <p:nvPr/>
                    </p:nvSpPr>
                    <p:spPr bwMode="auto">
                      <a:xfrm>
                        <a:off x="4987" y="1835"/>
                        <a:ext cx="17" cy="17"/>
                      </a:xfrm>
                      <a:custGeom>
                        <a:avLst/>
                        <a:gdLst>
                          <a:gd name="T0" fmla="*/ 8 w 17"/>
                          <a:gd name="T1" fmla="*/ 0 h 17"/>
                          <a:gd name="T2" fmla="*/ 0 w 17"/>
                          <a:gd name="T3" fmla="*/ 9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0" name="Freeform 596"/>
                      <p:cNvSpPr>
                        <a:spLocks/>
                      </p:cNvSpPr>
                      <p:nvPr/>
                    </p:nvSpPr>
                    <p:spPr bwMode="auto">
                      <a:xfrm>
                        <a:off x="4978" y="1831"/>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1" name="Freeform 597"/>
                      <p:cNvSpPr>
                        <a:spLocks/>
                      </p:cNvSpPr>
                      <p:nvPr/>
                    </p:nvSpPr>
                    <p:spPr bwMode="auto">
                      <a:xfrm>
                        <a:off x="4973" y="1829"/>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2" name="Freeform 598"/>
                      <p:cNvSpPr>
                        <a:spLocks/>
                      </p:cNvSpPr>
                      <p:nvPr/>
                    </p:nvSpPr>
                    <p:spPr bwMode="auto">
                      <a:xfrm>
                        <a:off x="4964" y="1825"/>
                        <a:ext cx="17" cy="17"/>
                      </a:xfrm>
                      <a:custGeom>
                        <a:avLst/>
                        <a:gdLst>
                          <a:gd name="T0" fmla="*/ 9 w 17"/>
                          <a:gd name="T1" fmla="*/ 0 h 17"/>
                          <a:gd name="T2" fmla="*/ 0 w 17"/>
                          <a:gd name="T3" fmla="*/ 8 h 17"/>
                          <a:gd name="T4" fmla="*/ 6 w 17"/>
                          <a:gd name="T5" fmla="*/ 16 h 17"/>
                          <a:gd name="T6" fmla="*/ 16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8"/>
                            </a:lnTo>
                            <a:lnTo>
                              <a:pt x="6" y="16"/>
                            </a:lnTo>
                            <a:lnTo>
                              <a:pt x="16"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3" name="Freeform 599"/>
                      <p:cNvSpPr>
                        <a:spLocks/>
                      </p:cNvSpPr>
                      <p:nvPr/>
                    </p:nvSpPr>
                    <p:spPr bwMode="auto">
                      <a:xfrm>
                        <a:off x="4995" y="1841"/>
                        <a:ext cx="17" cy="17"/>
                      </a:xfrm>
                      <a:custGeom>
                        <a:avLst/>
                        <a:gdLst>
                          <a:gd name="T0" fmla="*/ 8 w 17"/>
                          <a:gd name="T1" fmla="*/ 0 h 17"/>
                          <a:gd name="T2" fmla="*/ 0 w 17"/>
                          <a:gd name="T3" fmla="*/ 10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8" y="16"/>
                            </a:lnTo>
                            <a:lnTo>
                              <a:pt x="16"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4" name="Freeform 600"/>
                      <p:cNvSpPr>
                        <a:spLocks/>
                      </p:cNvSpPr>
                      <p:nvPr/>
                    </p:nvSpPr>
                    <p:spPr bwMode="auto">
                      <a:xfrm>
                        <a:off x="5001" y="1835"/>
                        <a:ext cx="17" cy="17"/>
                      </a:xfrm>
                      <a:custGeom>
                        <a:avLst/>
                        <a:gdLst>
                          <a:gd name="T0" fmla="*/ 7 w 17"/>
                          <a:gd name="T1" fmla="*/ 0 h 17"/>
                          <a:gd name="T2" fmla="*/ 0 w 17"/>
                          <a:gd name="T3" fmla="*/ 9 h 17"/>
                          <a:gd name="T4" fmla="*/ 8 w 17"/>
                          <a:gd name="T5" fmla="*/ 16 h 17"/>
                          <a:gd name="T6" fmla="*/ 16 w 17"/>
                          <a:gd name="T7" fmla="*/ 9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9"/>
                            </a:lnTo>
                            <a:lnTo>
                              <a:pt x="8" y="16"/>
                            </a:lnTo>
                            <a:lnTo>
                              <a:pt x="16" y="9"/>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5" name="Freeform 601"/>
                      <p:cNvSpPr>
                        <a:spLocks/>
                      </p:cNvSpPr>
                      <p:nvPr/>
                    </p:nvSpPr>
                    <p:spPr bwMode="auto">
                      <a:xfrm>
                        <a:off x="4994" y="1831"/>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6" name="Freeform 602"/>
                      <p:cNvSpPr>
                        <a:spLocks/>
                      </p:cNvSpPr>
                      <p:nvPr/>
                    </p:nvSpPr>
                    <p:spPr bwMode="auto">
                      <a:xfrm>
                        <a:off x="4987" y="1829"/>
                        <a:ext cx="17" cy="17"/>
                      </a:xfrm>
                      <a:custGeom>
                        <a:avLst/>
                        <a:gdLst>
                          <a:gd name="T0" fmla="*/ 8 w 17"/>
                          <a:gd name="T1" fmla="*/ 0 h 17"/>
                          <a:gd name="T2" fmla="*/ 0 w 17"/>
                          <a:gd name="T3" fmla="*/ 5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7" name="Freeform 603"/>
                      <p:cNvSpPr>
                        <a:spLocks/>
                      </p:cNvSpPr>
                      <p:nvPr/>
                    </p:nvSpPr>
                    <p:spPr bwMode="auto">
                      <a:xfrm>
                        <a:off x="4978" y="1823"/>
                        <a:ext cx="17" cy="17"/>
                      </a:xfrm>
                      <a:custGeom>
                        <a:avLst/>
                        <a:gdLst>
                          <a:gd name="T0" fmla="*/ 6 w 17"/>
                          <a:gd name="T1" fmla="*/ 0 h 17"/>
                          <a:gd name="T2" fmla="*/ 0 w 17"/>
                          <a:gd name="T3" fmla="*/ 8 h 17"/>
                          <a:gd name="T4" fmla="*/ 8 w 17"/>
                          <a:gd name="T5" fmla="*/ 16 h 17"/>
                          <a:gd name="T6" fmla="*/ 16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8"/>
                            </a:lnTo>
                            <a:lnTo>
                              <a:pt x="8" y="16"/>
                            </a:lnTo>
                            <a:lnTo>
                              <a:pt x="16"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8" name="Freeform 604"/>
                      <p:cNvSpPr>
                        <a:spLocks/>
                      </p:cNvSpPr>
                      <p:nvPr/>
                    </p:nvSpPr>
                    <p:spPr bwMode="auto">
                      <a:xfrm>
                        <a:off x="4973" y="1821"/>
                        <a:ext cx="17" cy="17"/>
                      </a:xfrm>
                      <a:custGeom>
                        <a:avLst/>
                        <a:gdLst>
                          <a:gd name="T0" fmla="*/ 9 w 17"/>
                          <a:gd name="T1" fmla="*/ 0 h 17"/>
                          <a:gd name="T2" fmla="*/ 0 w 17"/>
                          <a:gd name="T3" fmla="*/ 8 h 17"/>
                          <a:gd name="T4" fmla="*/ 6 w 17"/>
                          <a:gd name="T5" fmla="*/ 16 h 17"/>
                          <a:gd name="T6" fmla="*/ 16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8"/>
                            </a:lnTo>
                            <a:lnTo>
                              <a:pt x="6" y="16"/>
                            </a:lnTo>
                            <a:lnTo>
                              <a:pt x="16"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89" name="Freeform 605"/>
                      <p:cNvSpPr>
                        <a:spLocks/>
                      </p:cNvSpPr>
                      <p:nvPr/>
                    </p:nvSpPr>
                    <p:spPr bwMode="auto">
                      <a:xfrm>
                        <a:off x="5000" y="1829"/>
                        <a:ext cx="17" cy="17"/>
                      </a:xfrm>
                      <a:custGeom>
                        <a:avLst/>
                        <a:gdLst>
                          <a:gd name="T0" fmla="*/ 8 w 17"/>
                          <a:gd name="T1" fmla="*/ 0 h 17"/>
                          <a:gd name="T2" fmla="*/ 0 w 17"/>
                          <a:gd name="T3" fmla="*/ 5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0" name="Freeform 606"/>
                      <p:cNvSpPr>
                        <a:spLocks/>
                      </p:cNvSpPr>
                      <p:nvPr/>
                    </p:nvSpPr>
                    <p:spPr bwMode="auto">
                      <a:xfrm>
                        <a:off x="4992" y="1825"/>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1" name="Freeform 607"/>
                      <p:cNvSpPr>
                        <a:spLocks/>
                      </p:cNvSpPr>
                      <p:nvPr/>
                    </p:nvSpPr>
                    <p:spPr bwMode="auto">
                      <a:xfrm>
                        <a:off x="4983" y="1821"/>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2" name="Freeform 608"/>
                      <p:cNvSpPr>
                        <a:spLocks/>
                      </p:cNvSpPr>
                      <p:nvPr/>
                    </p:nvSpPr>
                    <p:spPr bwMode="auto">
                      <a:xfrm>
                        <a:off x="4978" y="1820"/>
                        <a:ext cx="17" cy="17"/>
                      </a:xfrm>
                      <a:custGeom>
                        <a:avLst/>
                        <a:gdLst>
                          <a:gd name="T0" fmla="*/ 8 w 17"/>
                          <a:gd name="T1" fmla="*/ 0 h 17"/>
                          <a:gd name="T2" fmla="*/ 0 w 17"/>
                          <a:gd name="T3" fmla="*/ 16 h 17"/>
                          <a:gd name="T4" fmla="*/ 7 w 17"/>
                          <a:gd name="T5" fmla="*/ 16 h 17"/>
                          <a:gd name="T6" fmla="*/ 16 w 17"/>
                          <a:gd name="T7" fmla="*/ 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6"/>
                            </a:lnTo>
                            <a:lnTo>
                              <a:pt x="7" y="16"/>
                            </a:lnTo>
                            <a:lnTo>
                              <a:pt x="16" y="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3" name="Freeform 609"/>
                      <p:cNvSpPr>
                        <a:spLocks/>
                      </p:cNvSpPr>
                      <p:nvPr/>
                    </p:nvSpPr>
                    <p:spPr bwMode="auto">
                      <a:xfrm>
                        <a:off x="5007" y="1831"/>
                        <a:ext cx="17" cy="17"/>
                      </a:xfrm>
                      <a:custGeom>
                        <a:avLst/>
                        <a:gdLst>
                          <a:gd name="T0" fmla="*/ 8 w 17"/>
                          <a:gd name="T1" fmla="*/ 0 h 17"/>
                          <a:gd name="T2" fmla="*/ 0 w 17"/>
                          <a:gd name="T3" fmla="*/ 8 h 17"/>
                          <a:gd name="T4" fmla="*/ 9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9"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4" name="Freeform 610"/>
                      <p:cNvSpPr>
                        <a:spLocks/>
                      </p:cNvSpPr>
                      <p:nvPr/>
                    </p:nvSpPr>
                    <p:spPr bwMode="auto">
                      <a:xfrm>
                        <a:off x="5015" y="1829"/>
                        <a:ext cx="17" cy="17"/>
                      </a:xfrm>
                      <a:custGeom>
                        <a:avLst/>
                        <a:gdLst>
                          <a:gd name="T0" fmla="*/ 5 w 17"/>
                          <a:gd name="T1" fmla="*/ 0 h 17"/>
                          <a:gd name="T2" fmla="*/ 0 w 17"/>
                          <a:gd name="T3" fmla="*/ 10 h 17"/>
                          <a:gd name="T4" fmla="*/ 8 w 17"/>
                          <a:gd name="T5" fmla="*/ 16 h 17"/>
                          <a:gd name="T6" fmla="*/ 16 w 17"/>
                          <a:gd name="T7" fmla="*/ 10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0" y="10"/>
                            </a:lnTo>
                            <a:lnTo>
                              <a:pt x="8" y="16"/>
                            </a:lnTo>
                            <a:lnTo>
                              <a:pt x="16" y="10"/>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5" name="Freeform 611"/>
                      <p:cNvSpPr>
                        <a:spLocks/>
                      </p:cNvSpPr>
                      <p:nvPr/>
                    </p:nvSpPr>
                    <p:spPr bwMode="auto">
                      <a:xfrm>
                        <a:off x="5005" y="1825"/>
                        <a:ext cx="17" cy="17"/>
                      </a:xfrm>
                      <a:custGeom>
                        <a:avLst/>
                        <a:gdLst>
                          <a:gd name="T0" fmla="*/ 7 w 17"/>
                          <a:gd name="T1" fmla="*/ 0 h 17"/>
                          <a:gd name="T2" fmla="*/ 0 w 17"/>
                          <a:gd name="T3" fmla="*/ 8 h 17"/>
                          <a:gd name="T4" fmla="*/ 8 w 17"/>
                          <a:gd name="T5" fmla="*/ 16 h 17"/>
                          <a:gd name="T6" fmla="*/ 16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8"/>
                            </a:lnTo>
                            <a:lnTo>
                              <a:pt x="8" y="16"/>
                            </a:lnTo>
                            <a:lnTo>
                              <a:pt x="16"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6" name="Freeform 612"/>
                      <p:cNvSpPr>
                        <a:spLocks/>
                      </p:cNvSpPr>
                      <p:nvPr/>
                    </p:nvSpPr>
                    <p:spPr bwMode="auto">
                      <a:xfrm>
                        <a:off x="4998" y="1821"/>
                        <a:ext cx="17" cy="17"/>
                      </a:xfrm>
                      <a:custGeom>
                        <a:avLst/>
                        <a:gdLst>
                          <a:gd name="T0" fmla="*/ 8 w 17"/>
                          <a:gd name="T1" fmla="*/ 0 h 17"/>
                          <a:gd name="T2" fmla="*/ 0 w 17"/>
                          <a:gd name="T3" fmla="*/ 9 h 17"/>
                          <a:gd name="T4" fmla="*/ 8 w 17"/>
                          <a:gd name="T5" fmla="*/ 16 h 17"/>
                          <a:gd name="T6" fmla="*/ 16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7" name="Freeform 613"/>
                      <p:cNvSpPr>
                        <a:spLocks/>
                      </p:cNvSpPr>
                      <p:nvPr/>
                    </p:nvSpPr>
                    <p:spPr bwMode="auto">
                      <a:xfrm>
                        <a:off x="4990" y="1819"/>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8" name="Freeform 614"/>
                      <p:cNvSpPr>
                        <a:spLocks/>
                      </p:cNvSpPr>
                      <p:nvPr/>
                    </p:nvSpPr>
                    <p:spPr bwMode="auto">
                      <a:xfrm>
                        <a:off x="4983" y="1816"/>
                        <a:ext cx="17" cy="17"/>
                      </a:xfrm>
                      <a:custGeom>
                        <a:avLst/>
                        <a:gdLst>
                          <a:gd name="T0" fmla="*/ 8 w 17"/>
                          <a:gd name="T1" fmla="*/ 0 h 17"/>
                          <a:gd name="T2" fmla="*/ 0 w 17"/>
                          <a:gd name="T3" fmla="*/ 10 h 17"/>
                          <a:gd name="T4" fmla="*/ 7 w 17"/>
                          <a:gd name="T5" fmla="*/ 16 h 17"/>
                          <a:gd name="T6" fmla="*/ 16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10"/>
                            </a:lnTo>
                            <a:lnTo>
                              <a:pt x="7" y="16"/>
                            </a:lnTo>
                            <a:lnTo>
                              <a:pt x="16"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999" name="Freeform 615"/>
                      <p:cNvSpPr>
                        <a:spLocks/>
                      </p:cNvSpPr>
                      <p:nvPr/>
                    </p:nvSpPr>
                    <p:spPr bwMode="auto">
                      <a:xfrm>
                        <a:off x="5012" y="1821"/>
                        <a:ext cx="17" cy="17"/>
                      </a:xfrm>
                      <a:custGeom>
                        <a:avLst/>
                        <a:gdLst>
                          <a:gd name="T0" fmla="*/ 5 w 17"/>
                          <a:gd name="T1" fmla="*/ 0 h 17"/>
                          <a:gd name="T2" fmla="*/ 0 w 17"/>
                          <a:gd name="T3" fmla="*/ 9 h 17"/>
                          <a:gd name="T4" fmla="*/ 8 w 17"/>
                          <a:gd name="T5" fmla="*/ 16 h 17"/>
                          <a:gd name="T6" fmla="*/ 16 w 17"/>
                          <a:gd name="T7" fmla="*/ 9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0" y="9"/>
                            </a:lnTo>
                            <a:lnTo>
                              <a:pt x="8" y="16"/>
                            </a:lnTo>
                            <a:lnTo>
                              <a:pt x="16" y="9"/>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0" name="Freeform 616"/>
                      <p:cNvSpPr>
                        <a:spLocks/>
                      </p:cNvSpPr>
                      <p:nvPr/>
                    </p:nvSpPr>
                    <p:spPr bwMode="auto">
                      <a:xfrm>
                        <a:off x="5005" y="1819"/>
                        <a:ext cx="17" cy="17"/>
                      </a:xfrm>
                      <a:custGeom>
                        <a:avLst/>
                        <a:gdLst>
                          <a:gd name="T0" fmla="*/ 6 w 17"/>
                          <a:gd name="T1" fmla="*/ 0 h 17"/>
                          <a:gd name="T2" fmla="*/ 0 w 17"/>
                          <a:gd name="T3" fmla="*/ 8 h 17"/>
                          <a:gd name="T4" fmla="*/ 10 w 17"/>
                          <a:gd name="T5" fmla="*/ 16 h 17"/>
                          <a:gd name="T6" fmla="*/ 16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8"/>
                            </a:lnTo>
                            <a:lnTo>
                              <a:pt x="10" y="16"/>
                            </a:lnTo>
                            <a:lnTo>
                              <a:pt x="16"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1" name="Freeform 617"/>
                      <p:cNvSpPr>
                        <a:spLocks/>
                      </p:cNvSpPr>
                      <p:nvPr/>
                    </p:nvSpPr>
                    <p:spPr bwMode="auto">
                      <a:xfrm>
                        <a:off x="4996" y="1815"/>
                        <a:ext cx="17" cy="17"/>
                      </a:xfrm>
                      <a:custGeom>
                        <a:avLst/>
                        <a:gdLst>
                          <a:gd name="T0" fmla="*/ 5 w 17"/>
                          <a:gd name="T1" fmla="*/ 0 h 17"/>
                          <a:gd name="T2" fmla="*/ 0 w 17"/>
                          <a:gd name="T3" fmla="*/ 8 h 17"/>
                          <a:gd name="T4" fmla="*/ 8 w 17"/>
                          <a:gd name="T5" fmla="*/ 16 h 17"/>
                          <a:gd name="T6" fmla="*/ 16 w 17"/>
                          <a:gd name="T7" fmla="*/ 8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0" y="8"/>
                            </a:lnTo>
                            <a:lnTo>
                              <a:pt x="8" y="16"/>
                            </a:lnTo>
                            <a:lnTo>
                              <a:pt x="16" y="8"/>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2" name="Freeform 618"/>
                      <p:cNvSpPr>
                        <a:spLocks/>
                      </p:cNvSpPr>
                      <p:nvPr/>
                    </p:nvSpPr>
                    <p:spPr bwMode="auto">
                      <a:xfrm>
                        <a:off x="4992" y="1813"/>
                        <a:ext cx="17" cy="17"/>
                      </a:xfrm>
                      <a:custGeom>
                        <a:avLst/>
                        <a:gdLst>
                          <a:gd name="T0" fmla="*/ 9 w 17"/>
                          <a:gd name="T1" fmla="*/ 0 h 17"/>
                          <a:gd name="T2" fmla="*/ 0 w 17"/>
                          <a:gd name="T3" fmla="*/ 8 h 17"/>
                          <a:gd name="T4" fmla="*/ 6 w 17"/>
                          <a:gd name="T5" fmla="*/ 16 h 17"/>
                          <a:gd name="T6" fmla="*/ 16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8"/>
                            </a:lnTo>
                            <a:lnTo>
                              <a:pt x="6" y="16"/>
                            </a:lnTo>
                            <a:lnTo>
                              <a:pt x="16"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3" name="Freeform 619"/>
                      <p:cNvSpPr>
                        <a:spLocks/>
                      </p:cNvSpPr>
                      <p:nvPr/>
                    </p:nvSpPr>
                    <p:spPr bwMode="auto">
                      <a:xfrm>
                        <a:off x="5021" y="1826"/>
                        <a:ext cx="17" cy="17"/>
                      </a:xfrm>
                      <a:custGeom>
                        <a:avLst/>
                        <a:gdLst>
                          <a:gd name="T0" fmla="*/ 6 w 17"/>
                          <a:gd name="T1" fmla="*/ 0 h 17"/>
                          <a:gd name="T2" fmla="*/ 0 w 17"/>
                          <a:gd name="T3" fmla="*/ 10 h 17"/>
                          <a:gd name="T4" fmla="*/ 9 w 17"/>
                          <a:gd name="T5" fmla="*/ 16 h 17"/>
                          <a:gd name="T6" fmla="*/ 16 w 17"/>
                          <a:gd name="T7" fmla="*/ 1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10"/>
                            </a:lnTo>
                            <a:lnTo>
                              <a:pt x="9" y="16"/>
                            </a:lnTo>
                            <a:lnTo>
                              <a:pt x="16" y="10"/>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4" name="Freeform 620"/>
                      <p:cNvSpPr>
                        <a:spLocks/>
                      </p:cNvSpPr>
                      <p:nvPr/>
                    </p:nvSpPr>
                    <p:spPr bwMode="auto">
                      <a:xfrm>
                        <a:off x="5017" y="1819"/>
                        <a:ext cx="17" cy="17"/>
                      </a:xfrm>
                      <a:custGeom>
                        <a:avLst/>
                        <a:gdLst>
                          <a:gd name="T0" fmla="*/ 8 w 17"/>
                          <a:gd name="T1" fmla="*/ 0 h 17"/>
                          <a:gd name="T2" fmla="*/ 0 w 17"/>
                          <a:gd name="T3" fmla="*/ 8 h 17"/>
                          <a:gd name="T4" fmla="*/ 8 w 17"/>
                          <a:gd name="T5" fmla="*/ 16 h 17"/>
                          <a:gd name="T6" fmla="*/ 16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8"/>
                            </a:lnTo>
                            <a:lnTo>
                              <a:pt x="8" y="16"/>
                            </a:lnTo>
                            <a:lnTo>
                              <a:pt x="16"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5" name="Freeform 621"/>
                      <p:cNvSpPr>
                        <a:spLocks/>
                      </p:cNvSpPr>
                      <p:nvPr/>
                    </p:nvSpPr>
                    <p:spPr bwMode="auto">
                      <a:xfrm>
                        <a:off x="5010" y="1813"/>
                        <a:ext cx="17" cy="17"/>
                      </a:xfrm>
                      <a:custGeom>
                        <a:avLst/>
                        <a:gdLst>
                          <a:gd name="T0" fmla="*/ 8 w 17"/>
                          <a:gd name="T1" fmla="*/ 0 h 17"/>
                          <a:gd name="T2" fmla="*/ 0 w 17"/>
                          <a:gd name="T3" fmla="*/ 9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6" name="Freeform 622"/>
                      <p:cNvSpPr>
                        <a:spLocks/>
                      </p:cNvSpPr>
                      <p:nvPr/>
                    </p:nvSpPr>
                    <p:spPr bwMode="auto">
                      <a:xfrm>
                        <a:off x="5001" y="1811"/>
                        <a:ext cx="17" cy="17"/>
                      </a:xfrm>
                      <a:custGeom>
                        <a:avLst/>
                        <a:gdLst>
                          <a:gd name="T0" fmla="*/ 8 w 17"/>
                          <a:gd name="T1" fmla="*/ 0 h 17"/>
                          <a:gd name="T2" fmla="*/ 0 w 17"/>
                          <a:gd name="T3" fmla="*/ 9 h 17"/>
                          <a:gd name="T4" fmla="*/ 8 w 17"/>
                          <a:gd name="T5" fmla="*/ 16 h 17"/>
                          <a:gd name="T6" fmla="*/ 16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9"/>
                            </a:lnTo>
                            <a:lnTo>
                              <a:pt x="8" y="16"/>
                            </a:lnTo>
                            <a:lnTo>
                              <a:pt x="16"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7" name="Freeform 623"/>
                      <p:cNvSpPr>
                        <a:spLocks/>
                      </p:cNvSpPr>
                      <p:nvPr/>
                    </p:nvSpPr>
                    <p:spPr bwMode="auto">
                      <a:xfrm>
                        <a:off x="4996" y="1810"/>
                        <a:ext cx="17" cy="17"/>
                      </a:xfrm>
                      <a:custGeom>
                        <a:avLst/>
                        <a:gdLst>
                          <a:gd name="T0" fmla="*/ 9 w 17"/>
                          <a:gd name="T1" fmla="*/ 0 h 17"/>
                          <a:gd name="T2" fmla="*/ 0 w 17"/>
                          <a:gd name="T3" fmla="*/ 10 h 17"/>
                          <a:gd name="T4" fmla="*/ 6 w 17"/>
                          <a:gd name="T5" fmla="*/ 16 h 17"/>
                          <a:gd name="T6" fmla="*/ 16 w 17"/>
                          <a:gd name="T7" fmla="*/ 5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0"/>
                            </a:lnTo>
                            <a:lnTo>
                              <a:pt x="6" y="16"/>
                            </a:lnTo>
                            <a:lnTo>
                              <a:pt x="16" y="5"/>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8" name="Freeform 624"/>
                      <p:cNvSpPr>
                        <a:spLocks/>
                      </p:cNvSpPr>
                      <p:nvPr/>
                    </p:nvSpPr>
                    <p:spPr bwMode="auto">
                      <a:xfrm>
                        <a:off x="5025" y="1821"/>
                        <a:ext cx="17" cy="17"/>
                      </a:xfrm>
                      <a:custGeom>
                        <a:avLst/>
                        <a:gdLst>
                          <a:gd name="T0" fmla="*/ 7 w 17"/>
                          <a:gd name="T1" fmla="*/ 0 h 17"/>
                          <a:gd name="T2" fmla="*/ 0 w 17"/>
                          <a:gd name="T3" fmla="*/ 9 h 17"/>
                          <a:gd name="T4" fmla="*/ 7 w 17"/>
                          <a:gd name="T5" fmla="*/ 16 h 17"/>
                          <a:gd name="T6" fmla="*/ 16 w 17"/>
                          <a:gd name="T7" fmla="*/ 6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0" y="9"/>
                            </a:lnTo>
                            <a:lnTo>
                              <a:pt x="7" y="16"/>
                            </a:lnTo>
                            <a:lnTo>
                              <a:pt x="16" y="6"/>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09" name="Freeform 625"/>
                      <p:cNvSpPr>
                        <a:spLocks/>
                      </p:cNvSpPr>
                      <p:nvPr/>
                    </p:nvSpPr>
                    <p:spPr bwMode="auto">
                      <a:xfrm>
                        <a:off x="5032" y="1813"/>
                        <a:ext cx="17" cy="17"/>
                      </a:xfrm>
                      <a:custGeom>
                        <a:avLst/>
                        <a:gdLst>
                          <a:gd name="T0" fmla="*/ 9 w 17"/>
                          <a:gd name="T1" fmla="*/ 0 h 17"/>
                          <a:gd name="T2" fmla="*/ 0 w 17"/>
                          <a:gd name="T3" fmla="*/ 12 h 17"/>
                          <a:gd name="T4" fmla="*/ 6 w 17"/>
                          <a:gd name="T5" fmla="*/ 16 h 17"/>
                          <a:gd name="T6" fmla="*/ 16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0" y="12"/>
                            </a:lnTo>
                            <a:lnTo>
                              <a:pt x="6" y="16"/>
                            </a:lnTo>
                            <a:lnTo>
                              <a:pt x="16" y="6"/>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0" name="Freeform 626"/>
                      <p:cNvSpPr>
                        <a:spLocks/>
                      </p:cNvSpPr>
                      <p:nvPr/>
                    </p:nvSpPr>
                    <p:spPr bwMode="auto">
                      <a:xfrm>
                        <a:off x="5024" y="1807"/>
                        <a:ext cx="22" cy="17"/>
                      </a:xfrm>
                      <a:custGeom>
                        <a:avLst/>
                        <a:gdLst>
                          <a:gd name="T0" fmla="*/ 21 w 22"/>
                          <a:gd name="T1" fmla="*/ 5 h 17"/>
                          <a:gd name="T2" fmla="*/ 6 w 22"/>
                          <a:gd name="T3" fmla="*/ 16 h 17"/>
                          <a:gd name="T4" fmla="*/ 0 w 22"/>
                          <a:gd name="T5" fmla="*/ 13 h 17"/>
                          <a:gd name="T6" fmla="*/ 11 w 22"/>
                          <a:gd name="T7" fmla="*/ 5 h 17"/>
                          <a:gd name="T8" fmla="*/ 3 w 22"/>
                          <a:gd name="T9" fmla="*/ 2 h 17"/>
                          <a:gd name="T10" fmla="*/ 7 w 22"/>
                          <a:gd name="T11" fmla="*/ 0 h 17"/>
                          <a:gd name="T12" fmla="*/ 21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21" y="5"/>
                            </a:moveTo>
                            <a:lnTo>
                              <a:pt x="6" y="16"/>
                            </a:lnTo>
                            <a:lnTo>
                              <a:pt x="0" y="13"/>
                            </a:lnTo>
                            <a:lnTo>
                              <a:pt x="11" y="5"/>
                            </a:lnTo>
                            <a:lnTo>
                              <a:pt x="3" y="2"/>
                            </a:lnTo>
                            <a:lnTo>
                              <a:pt x="7" y="0"/>
                            </a:lnTo>
                            <a:lnTo>
                              <a:pt x="21" y="5"/>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1" name="Freeform 627"/>
                      <p:cNvSpPr>
                        <a:spLocks/>
                      </p:cNvSpPr>
                      <p:nvPr/>
                    </p:nvSpPr>
                    <p:spPr bwMode="auto">
                      <a:xfrm>
                        <a:off x="5015" y="1808"/>
                        <a:ext cx="17" cy="17"/>
                      </a:xfrm>
                      <a:custGeom>
                        <a:avLst/>
                        <a:gdLst>
                          <a:gd name="T0" fmla="*/ 16 w 17"/>
                          <a:gd name="T1" fmla="*/ 4 h 17"/>
                          <a:gd name="T2" fmla="*/ 6 w 17"/>
                          <a:gd name="T3" fmla="*/ 16 h 17"/>
                          <a:gd name="T4" fmla="*/ 0 w 17"/>
                          <a:gd name="T5" fmla="*/ 11 h 17"/>
                          <a:gd name="T6" fmla="*/ 10 w 17"/>
                          <a:gd name="T7" fmla="*/ 0 h 17"/>
                          <a:gd name="T8" fmla="*/ 16 w 17"/>
                          <a:gd name="T9" fmla="*/ 4 h 17"/>
                        </a:gdLst>
                        <a:ahLst/>
                        <a:cxnLst>
                          <a:cxn ang="0">
                            <a:pos x="T0" y="T1"/>
                          </a:cxn>
                          <a:cxn ang="0">
                            <a:pos x="T2" y="T3"/>
                          </a:cxn>
                          <a:cxn ang="0">
                            <a:pos x="T4" y="T5"/>
                          </a:cxn>
                          <a:cxn ang="0">
                            <a:pos x="T6" y="T7"/>
                          </a:cxn>
                          <a:cxn ang="0">
                            <a:pos x="T8" y="T9"/>
                          </a:cxn>
                        </a:cxnLst>
                        <a:rect l="0" t="0" r="r" b="b"/>
                        <a:pathLst>
                          <a:path w="17" h="17">
                            <a:moveTo>
                              <a:pt x="16" y="4"/>
                            </a:moveTo>
                            <a:lnTo>
                              <a:pt x="6" y="16"/>
                            </a:lnTo>
                            <a:lnTo>
                              <a:pt x="0" y="11"/>
                            </a:lnTo>
                            <a:lnTo>
                              <a:pt x="10" y="0"/>
                            </a:lnTo>
                            <a:lnTo>
                              <a:pt x="16"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2" name="Freeform 628"/>
                      <p:cNvSpPr>
                        <a:spLocks/>
                      </p:cNvSpPr>
                      <p:nvPr/>
                    </p:nvSpPr>
                    <p:spPr bwMode="auto">
                      <a:xfrm>
                        <a:off x="5007" y="1808"/>
                        <a:ext cx="17" cy="17"/>
                      </a:xfrm>
                      <a:custGeom>
                        <a:avLst/>
                        <a:gdLst>
                          <a:gd name="T0" fmla="*/ 16 w 17"/>
                          <a:gd name="T1" fmla="*/ 9 h 17"/>
                          <a:gd name="T2" fmla="*/ 9 w 17"/>
                          <a:gd name="T3" fmla="*/ 16 h 17"/>
                          <a:gd name="T4" fmla="*/ 0 w 17"/>
                          <a:gd name="T5" fmla="*/ 6 h 17"/>
                          <a:gd name="T6" fmla="*/ 6 w 17"/>
                          <a:gd name="T7" fmla="*/ 0 h 17"/>
                          <a:gd name="T8" fmla="*/ 16 w 17"/>
                          <a:gd name="T9" fmla="*/ 9 h 17"/>
                        </a:gdLst>
                        <a:ahLst/>
                        <a:cxnLst>
                          <a:cxn ang="0">
                            <a:pos x="T0" y="T1"/>
                          </a:cxn>
                          <a:cxn ang="0">
                            <a:pos x="T2" y="T3"/>
                          </a:cxn>
                          <a:cxn ang="0">
                            <a:pos x="T4" y="T5"/>
                          </a:cxn>
                          <a:cxn ang="0">
                            <a:pos x="T6" y="T7"/>
                          </a:cxn>
                          <a:cxn ang="0">
                            <a:pos x="T8" y="T9"/>
                          </a:cxn>
                        </a:cxnLst>
                        <a:rect l="0" t="0" r="r" b="b"/>
                        <a:pathLst>
                          <a:path w="17" h="17">
                            <a:moveTo>
                              <a:pt x="16" y="9"/>
                            </a:moveTo>
                            <a:lnTo>
                              <a:pt x="9" y="16"/>
                            </a:lnTo>
                            <a:lnTo>
                              <a:pt x="0" y="6"/>
                            </a:lnTo>
                            <a:lnTo>
                              <a:pt x="6" y="0"/>
                            </a:lnTo>
                            <a:lnTo>
                              <a:pt x="16" y="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3" name="Freeform 629"/>
                      <p:cNvSpPr>
                        <a:spLocks/>
                      </p:cNvSpPr>
                      <p:nvPr/>
                    </p:nvSpPr>
                    <p:spPr bwMode="auto">
                      <a:xfrm>
                        <a:off x="5015" y="1807"/>
                        <a:ext cx="17" cy="17"/>
                      </a:xfrm>
                      <a:custGeom>
                        <a:avLst/>
                        <a:gdLst>
                          <a:gd name="T0" fmla="*/ 16 w 17"/>
                          <a:gd name="T1" fmla="*/ 10 h 17"/>
                          <a:gd name="T2" fmla="*/ 8 w 17"/>
                          <a:gd name="T3" fmla="*/ 16 h 17"/>
                          <a:gd name="T4" fmla="*/ 0 w 17"/>
                          <a:gd name="T5" fmla="*/ 10 h 17"/>
                          <a:gd name="T6" fmla="*/ 7 w 17"/>
                          <a:gd name="T7" fmla="*/ 0 h 17"/>
                          <a:gd name="T8" fmla="*/ 16 w 17"/>
                          <a:gd name="T9" fmla="*/ 10 h 17"/>
                        </a:gdLst>
                        <a:ahLst/>
                        <a:cxnLst>
                          <a:cxn ang="0">
                            <a:pos x="T0" y="T1"/>
                          </a:cxn>
                          <a:cxn ang="0">
                            <a:pos x="T2" y="T3"/>
                          </a:cxn>
                          <a:cxn ang="0">
                            <a:pos x="T4" y="T5"/>
                          </a:cxn>
                          <a:cxn ang="0">
                            <a:pos x="T6" y="T7"/>
                          </a:cxn>
                          <a:cxn ang="0">
                            <a:pos x="T8" y="T9"/>
                          </a:cxn>
                        </a:cxnLst>
                        <a:rect l="0" t="0" r="r" b="b"/>
                        <a:pathLst>
                          <a:path w="17" h="17">
                            <a:moveTo>
                              <a:pt x="16" y="10"/>
                            </a:moveTo>
                            <a:lnTo>
                              <a:pt x="8" y="16"/>
                            </a:lnTo>
                            <a:lnTo>
                              <a:pt x="0" y="10"/>
                            </a:lnTo>
                            <a:lnTo>
                              <a:pt x="7" y="0"/>
                            </a:lnTo>
                            <a:lnTo>
                              <a:pt x="16" y="1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4" name="Freeform 630"/>
                      <p:cNvSpPr>
                        <a:spLocks/>
                      </p:cNvSpPr>
                      <p:nvPr/>
                    </p:nvSpPr>
                    <p:spPr bwMode="auto">
                      <a:xfrm>
                        <a:off x="5021" y="1801"/>
                        <a:ext cx="17" cy="17"/>
                      </a:xfrm>
                      <a:custGeom>
                        <a:avLst/>
                        <a:gdLst>
                          <a:gd name="T0" fmla="*/ 16 w 17"/>
                          <a:gd name="T1" fmla="*/ 8 h 17"/>
                          <a:gd name="T2" fmla="*/ 9 w 17"/>
                          <a:gd name="T3" fmla="*/ 16 h 17"/>
                          <a:gd name="T4" fmla="*/ 0 w 17"/>
                          <a:gd name="T5" fmla="*/ 8 h 17"/>
                          <a:gd name="T6" fmla="*/ 6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9" y="16"/>
                            </a:lnTo>
                            <a:lnTo>
                              <a:pt x="0" y="8"/>
                            </a:lnTo>
                            <a:lnTo>
                              <a:pt x="6" y="0"/>
                            </a:lnTo>
                            <a:lnTo>
                              <a:pt x="16"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5" name="Freeform 631"/>
                      <p:cNvSpPr>
                        <a:spLocks/>
                      </p:cNvSpPr>
                      <p:nvPr/>
                    </p:nvSpPr>
                    <p:spPr bwMode="auto">
                      <a:xfrm>
                        <a:off x="5015" y="1801"/>
                        <a:ext cx="17" cy="1"/>
                      </a:xfrm>
                      <a:custGeom>
                        <a:avLst/>
                        <a:gdLst>
                          <a:gd name="T0" fmla="*/ 16 w 17"/>
                          <a:gd name="T1" fmla="*/ 0 h 1"/>
                          <a:gd name="T2" fmla="*/ 8 w 17"/>
                          <a:gd name="T3" fmla="*/ 0 h 1"/>
                          <a:gd name="T4" fmla="*/ 0 w 17"/>
                          <a:gd name="T5" fmla="*/ 0 h 1"/>
                          <a:gd name="T6" fmla="*/ 8 w 17"/>
                          <a:gd name="T7" fmla="*/ 0 h 1"/>
                          <a:gd name="T8" fmla="*/ 16 w 17"/>
                          <a:gd name="T9" fmla="*/ 0 h 1"/>
                        </a:gdLst>
                        <a:ahLst/>
                        <a:cxnLst>
                          <a:cxn ang="0">
                            <a:pos x="T0" y="T1"/>
                          </a:cxn>
                          <a:cxn ang="0">
                            <a:pos x="T2" y="T3"/>
                          </a:cxn>
                          <a:cxn ang="0">
                            <a:pos x="T4" y="T5"/>
                          </a:cxn>
                          <a:cxn ang="0">
                            <a:pos x="T6" y="T7"/>
                          </a:cxn>
                          <a:cxn ang="0">
                            <a:pos x="T8" y="T9"/>
                          </a:cxn>
                        </a:cxnLst>
                        <a:rect l="0" t="0" r="r" b="b"/>
                        <a:pathLst>
                          <a:path w="17" h="1">
                            <a:moveTo>
                              <a:pt x="16" y="0"/>
                            </a:moveTo>
                            <a:lnTo>
                              <a:pt x="8" y="0"/>
                            </a:lnTo>
                            <a:lnTo>
                              <a:pt x="0" y="0"/>
                            </a:lnTo>
                            <a:lnTo>
                              <a:pt x="8" y="0"/>
                            </a:lnTo>
                            <a:lnTo>
                              <a:pt x="1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6" name="Freeform 632"/>
                      <p:cNvSpPr>
                        <a:spLocks/>
                      </p:cNvSpPr>
                      <p:nvPr/>
                    </p:nvSpPr>
                    <p:spPr bwMode="auto">
                      <a:xfrm>
                        <a:off x="5010" y="1803"/>
                        <a:ext cx="17" cy="17"/>
                      </a:xfrm>
                      <a:custGeom>
                        <a:avLst/>
                        <a:gdLst>
                          <a:gd name="T0" fmla="*/ 16 w 17"/>
                          <a:gd name="T1" fmla="*/ 4 h 17"/>
                          <a:gd name="T2" fmla="*/ 5 w 17"/>
                          <a:gd name="T3" fmla="*/ 16 h 17"/>
                          <a:gd name="T4" fmla="*/ 0 w 17"/>
                          <a:gd name="T5" fmla="*/ 12 h 17"/>
                          <a:gd name="T6" fmla="*/ 10 w 17"/>
                          <a:gd name="T7" fmla="*/ 0 h 17"/>
                          <a:gd name="T8" fmla="*/ 16 w 17"/>
                          <a:gd name="T9" fmla="*/ 4 h 17"/>
                        </a:gdLst>
                        <a:ahLst/>
                        <a:cxnLst>
                          <a:cxn ang="0">
                            <a:pos x="T0" y="T1"/>
                          </a:cxn>
                          <a:cxn ang="0">
                            <a:pos x="T2" y="T3"/>
                          </a:cxn>
                          <a:cxn ang="0">
                            <a:pos x="T4" y="T5"/>
                          </a:cxn>
                          <a:cxn ang="0">
                            <a:pos x="T6" y="T7"/>
                          </a:cxn>
                          <a:cxn ang="0">
                            <a:pos x="T8" y="T9"/>
                          </a:cxn>
                        </a:cxnLst>
                        <a:rect l="0" t="0" r="r" b="b"/>
                        <a:pathLst>
                          <a:path w="17" h="17">
                            <a:moveTo>
                              <a:pt x="16" y="4"/>
                            </a:moveTo>
                            <a:lnTo>
                              <a:pt x="5" y="16"/>
                            </a:lnTo>
                            <a:lnTo>
                              <a:pt x="0" y="12"/>
                            </a:lnTo>
                            <a:lnTo>
                              <a:pt x="10" y="0"/>
                            </a:lnTo>
                            <a:lnTo>
                              <a:pt x="16"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7" name="Freeform 633"/>
                      <p:cNvSpPr>
                        <a:spLocks/>
                      </p:cNvSpPr>
                      <p:nvPr/>
                    </p:nvSpPr>
                    <p:spPr bwMode="auto">
                      <a:xfrm>
                        <a:off x="5043" y="1811"/>
                        <a:ext cx="17" cy="17"/>
                      </a:xfrm>
                      <a:custGeom>
                        <a:avLst/>
                        <a:gdLst>
                          <a:gd name="T0" fmla="*/ 16 w 17"/>
                          <a:gd name="T1" fmla="*/ 8 h 17"/>
                          <a:gd name="T2" fmla="*/ 10 w 17"/>
                          <a:gd name="T3" fmla="*/ 16 h 17"/>
                          <a:gd name="T4" fmla="*/ 0 w 17"/>
                          <a:gd name="T5" fmla="*/ 8 h 17"/>
                          <a:gd name="T6" fmla="*/ 6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10" y="16"/>
                            </a:lnTo>
                            <a:lnTo>
                              <a:pt x="0" y="8"/>
                            </a:lnTo>
                            <a:lnTo>
                              <a:pt x="6" y="0"/>
                            </a:lnTo>
                            <a:lnTo>
                              <a:pt x="16"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18" name="Freeform 634"/>
                      <p:cNvSpPr>
                        <a:spLocks/>
                      </p:cNvSpPr>
                      <p:nvPr/>
                    </p:nvSpPr>
                    <p:spPr bwMode="auto">
                      <a:xfrm>
                        <a:off x="5001" y="1807"/>
                        <a:ext cx="17" cy="17"/>
                      </a:xfrm>
                      <a:custGeom>
                        <a:avLst/>
                        <a:gdLst>
                          <a:gd name="T0" fmla="*/ 16 w 17"/>
                          <a:gd name="T1" fmla="*/ 8 h 17"/>
                          <a:gd name="T2" fmla="*/ 7 w 17"/>
                          <a:gd name="T3" fmla="*/ 16 h 17"/>
                          <a:gd name="T4" fmla="*/ 0 w 17"/>
                          <a:gd name="T5" fmla="*/ 8 h 17"/>
                          <a:gd name="T6" fmla="*/ 8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7" y="16"/>
                            </a:lnTo>
                            <a:lnTo>
                              <a:pt x="0" y="8"/>
                            </a:lnTo>
                            <a:lnTo>
                              <a:pt x="8" y="0"/>
                            </a:lnTo>
                            <a:lnTo>
                              <a:pt x="16"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019" name="Group 635"/>
                  <p:cNvGrpSpPr>
                    <a:grpSpLocks/>
                  </p:cNvGrpSpPr>
                  <p:nvPr/>
                </p:nvGrpSpPr>
                <p:grpSpPr bwMode="auto">
                  <a:xfrm>
                    <a:off x="4941" y="1829"/>
                    <a:ext cx="163" cy="62"/>
                    <a:chOff x="4941" y="1829"/>
                    <a:chExt cx="163" cy="62"/>
                  </a:xfrm>
                </p:grpSpPr>
                <p:sp>
                  <p:nvSpPr>
                    <p:cNvPr id="913020" name="Freeform 636"/>
                    <p:cNvSpPr>
                      <a:spLocks/>
                    </p:cNvSpPr>
                    <p:nvPr/>
                  </p:nvSpPr>
                  <p:spPr bwMode="auto">
                    <a:xfrm>
                      <a:off x="4941" y="1856"/>
                      <a:ext cx="73" cy="35"/>
                    </a:xfrm>
                    <a:custGeom>
                      <a:avLst/>
                      <a:gdLst>
                        <a:gd name="T0" fmla="*/ 0 w 73"/>
                        <a:gd name="T1" fmla="*/ 0 h 35"/>
                        <a:gd name="T2" fmla="*/ 70 w 73"/>
                        <a:gd name="T3" fmla="*/ 27 h 35"/>
                        <a:gd name="T4" fmla="*/ 72 w 73"/>
                        <a:gd name="T5" fmla="*/ 29 h 35"/>
                        <a:gd name="T6" fmla="*/ 72 w 73"/>
                        <a:gd name="T7" fmla="*/ 30 h 35"/>
                        <a:gd name="T8" fmla="*/ 72 w 73"/>
                        <a:gd name="T9" fmla="*/ 32 h 35"/>
                        <a:gd name="T10" fmla="*/ 71 w 73"/>
                        <a:gd name="T11" fmla="*/ 33 h 35"/>
                        <a:gd name="T12" fmla="*/ 69 w 73"/>
                        <a:gd name="T13" fmla="*/ 34 h 35"/>
                        <a:gd name="T14" fmla="*/ 2 w 73"/>
                        <a:gd name="T15" fmla="*/ 7 h 35"/>
                        <a:gd name="T16" fmla="*/ 0 w 73"/>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5">
                          <a:moveTo>
                            <a:pt x="0" y="0"/>
                          </a:moveTo>
                          <a:lnTo>
                            <a:pt x="70" y="27"/>
                          </a:lnTo>
                          <a:lnTo>
                            <a:pt x="72" y="29"/>
                          </a:lnTo>
                          <a:lnTo>
                            <a:pt x="72" y="30"/>
                          </a:lnTo>
                          <a:lnTo>
                            <a:pt x="72" y="32"/>
                          </a:lnTo>
                          <a:lnTo>
                            <a:pt x="71" y="33"/>
                          </a:lnTo>
                          <a:lnTo>
                            <a:pt x="69" y="34"/>
                          </a:lnTo>
                          <a:lnTo>
                            <a:pt x="2" y="7"/>
                          </a:lnTo>
                          <a:lnTo>
                            <a:pt x="0"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1" name="Freeform 637"/>
                    <p:cNvSpPr>
                      <a:spLocks/>
                    </p:cNvSpPr>
                    <p:nvPr/>
                  </p:nvSpPr>
                  <p:spPr bwMode="auto">
                    <a:xfrm>
                      <a:off x="5007" y="1829"/>
                      <a:ext cx="96" cy="56"/>
                    </a:xfrm>
                    <a:custGeom>
                      <a:avLst/>
                      <a:gdLst>
                        <a:gd name="T0" fmla="*/ 0 w 96"/>
                        <a:gd name="T1" fmla="*/ 53 h 56"/>
                        <a:gd name="T2" fmla="*/ 3 w 96"/>
                        <a:gd name="T3" fmla="*/ 54 h 56"/>
                        <a:gd name="T4" fmla="*/ 5 w 96"/>
                        <a:gd name="T5" fmla="*/ 55 h 56"/>
                        <a:gd name="T6" fmla="*/ 95 w 96"/>
                        <a:gd name="T7" fmla="*/ 0 h 56"/>
                        <a:gd name="T8" fmla="*/ 93 w 96"/>
                        <a:gd name="T9" fmla="*/ 0 h 56"/>
                        <a:gd name="T10" fmla="*/ 91 w 96"/>
                        <a:gd name="T11" fmla="*/ 0 h 56"/>
                        <a:gd name="T12" fmla="*/ 89 w 96"/>
                        <a:gd name="T13" fmla="*/ 0 h 56"/>
                        <a:gd name="T14" fmla="*/ 86 w 96"/>
                        <a:gd name="T15" fmla="*/ 0 h 56"/>
                        <a:gd name="T16" fmla="*/ 0 w 96"/>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6">
                          <a:moveTo>
                            <a:pt x="0" y="53"/>
                          </a:moveTo>
                          <a:lnTo>
                            <a:pt x="3" y="54"/>
                          </a:lnTo>
                          <a:lnTo>
                            <a:pt x="5" y="55"/>
                          </a:lnTo>
                          <a:lnTo>
                            <a:pt x="95" y="0"/>
                          </a:lnTo>
                          <a:lnTo>
                            <a:pt x="93" y="0"/>
                          </a:lnTo>
                          <a:lnTo>
                            <a:pt x="91" y="0"/>
                          </a:lnTo>
                          <a:lnTo>
                            <a:pt x="89" y="0"/>
                          </a:lnTo>
                          <a:lnTo>
                            <a:pt x="86" y="0"/>
                          </a:lnTo>
                          <a:lnTo>
                            <a:pt x="0" y="5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2" name="Freeform 638"/>
                    <p:cNvSpPr>
                      <a:spLocks/>
                    </p:cNvSpPr>
                    <p:nvPr/>
                  </p:nvSpPr>
                  <p:spPr bwMode="auto">
                    <a:xfrm>
                      <a:off x="5012" y="1829"/>
                      <a:ext cx="92" cy="62"/>
                    </a:xfrm>
                    <a:custGeom>
                      <a:avLst/>
                      <a:gdLst>
                        <a:gd name="T0" fmla="*/ 90 w 92"/>
                        <a:gd name="T1" fmla="*/ 0 h 62"/>
                        <a:gd name="T2" fmla="*/ 1 w 92"/>
                        <a:gd name="T3" fmla="*/ 56 h 62"/>
                        <a:gd name="T4" fmla="*/ 1 w 92"/>
                        <a:gd name="T5" fmla="*/ 59 h 62"/>
                        <a:gd name="T6" fmla="*/ 0 w 92"/>
                        <a:gd name="T7" fmla="*/ 61 h 62"/>
                        <a:gd name="T8" fmla="*/ 91 w 92"/>
                        <a:gd name="T9" fmla="*/ 3 h 62"/>
                        <a:gd name="T10" fmla="*/ 91 w 92"/>
                        <a:gd name="T11" fmla="*/ 1 h 62"/>
                        <a:gd name="T12" fmla="*/ 90 w 92"/>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92" h="62">
                          <a:moveTo>
                            <a:pt x="90" y="0"/>
                          </a:moveTo>
                          <a:lnTo>
                            <a:pt x="1" y="56"/>
                          </a:lnTo>
                          <a:lnTo>
                            <a:pt x="1" y="59"/>
                          </a:lnTo>
                          <a:lnTo>
                            <a:pt x="0" y="61"/>
                          </a:lnTo>
                          <a:lnTo>
                            <a:pt x="91" y="3"/>
                          </a:lnTo>
                          <a:lnTo>
                            <a:pt x="91" y="1"/>
                          </a:lnTo>
                          <a:lnTo>
                            <a:pt x="9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023" name="Group 639"/>
                <p:cNvGrpSpPr>
                  <a:grpSpLocks/>
                </p:cNvGrpSpPr>
                <p:nvPr/>
              </p:nvGrpSpPr>
              <p:grpSpPr bwMode="auto">
                <a:xfrm>
                  <a:off x="4883" y="1707"/>
                  <a:ext cx="124" cy="118"/>
                  <a:chOff x="4883" y="1707"/>
                  <a:chExt cx="124" cy="118"/>
                </a:xfrm>
              </p:grpSpPr>
              <p:sp>
                <p:nvSpPr>
                  <p:cNvPr id="913024" name="Freeform 640"/>
                  <p:cNvSpPr>
                    <a:spLocks/>
                  </p:cNvSpPr>
                  <p:nvPr/>
                </p:nvSpPr>
                <p:spPr bwMode="auto">
                  <a:xfrm>
                    <a:off x="4883" y="1749"/>
                    <a:ext cx="35" cy="72"/>
                  </a:xfrm>
                  <a:custGeom>
                    <a:avLst/>
                    <a:gdLst>
                      <a:gd name="T0" fmla="*/ 2 w 35"/>
                      <a:gd name="T1" fmla="*/ 0 h 72"/>
                      <a:gd name="T2" fmla="*/ 0 w 35"/>
                      <a:gd name="T3" fmla="*/ 5 h 72"/>
                      <a:gd name="T4" fmla="*/ 32 w 35"/>
                      <a:gd name="T5" fmla="*/ 71 h 72"/>
                      <a:gd name="T6" fmla="*/ 34 w 35"/>
                      <a:gd name="T7" fmla="*/ 66 h 72"/>
                      <a:gd name="T8" fmla="*/ 2 w 35"/>
                      <a:gd name="T9" fmla="*/ 0 h 72"/>
                    </a:gdLst>
                    <a:ahLst/>
                    <a:cxnLst>
                      <a:cxn ang="0">
                        <a:pos x="T0" y="T1"/>
                      </a:cxn>
                      <a:cxn ang="0">
                        <a:pos x="T2" y="T3"/>
                      </a:cxn>
                      <a:cxn ang="0">
                        <a:pos x="T4" y="T5"/>
                      </a:cxn>
                      <a:cxn ang="0">
                        <a:pos x="T6" y="T7"/>
                      </a:cxn>
                      <a:cxn ang="0">
                        <a:pos x="T8" y="T9"/>
                      </a:cxn>
                    </a:cxnLst>
                    <a:rect l="0" t="0" r="r" b="b"/>
                    <a:pathLst>
                      <a:path w="35" h="72">
                        <a:moveTo>
                          <a:pt x="2" y="0"/>
                        </a:moveTo>
                        <a:lnTo>
                          <a:pt x="0" y="5"/>
                        </a:lnTo>
                        <a:lnTo>
                          <a:pt x="32" y="71"/>
                        </a:lnTo>
                        <a:lnTo>
                          <a:pt x="34" y="66"/>
                        </a:lnTo>
                        <a:lnTo>
                          <a:pt x="2"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5" name="Freeform 641"/>
                  <p:cNvSpPr>
                    <a:spLocks/>
                  </p:cNvSpPr>
                  <p:nvPr/>
                </p:nvSpPr>
                <p:spPr bwMode="auto">
                  <a:xfrm>
                    <a:off x="4883" y="1707"/>
                    <a:ext cx="124" cy="110"/>
                  </a:xfrm>
                  <a:custGeom>
                    <a:avLst/>
                    <a:gdLst>
                      <a:gd name="T0" fmla="*/ 89 w 124"/>
                      <a:gd name="T1" fmla="*/ 0 h 110"/>
                      <a:gd name="T2" fmla="*/ 0 w 124"/>
                      <a:gd name="T3" fmla="*/ 43 h 110"/>
                      <a:gd name="T4" fmla="*/ 34 w 124"/>
                      <a:gd name="T5" fmla="*/ 109 h 110"/>
                      <a:gd name="T6" fmla="*/ 123 w 124"/>
                      <a:gd name="T7" fmla="*/ 65 h 110"/>
                      <a:gd name="T8" fmla="*/ 89 w 124"/>
                      <a:gd name="T9" fmla="*/ 0 h 110"/>
                    </a:gdLst>
                    <a:ahLst/>
                    <a:cxnLst>
                      <a:cxn ang="0">
                        <a:pos x="T0" y="T1"/>
                      </a:cxn>
                      <a:cxn ang="0">
                        <a:pos x="T2" y="T3"/>
                      </a:cxn>
                      <a:cxn ang="0">
                        <a:pos x="T4" y="T5"/>
                      </a:cxn>
                      <a:cxn ang="0">
                        <a:pos x="T6" y="T7"/>
                      </a:cxn>
                      <a:cxn ang="0">
                        <a:pos x="T8" y="T9"/>
                      </a:cxn>
                    </a:cxnLst>
                    <a:rect l="0" t="0" r="r" b="b"/>
                    <a:pathLst>
                      <a:path w="124" h="110">
                        <a:moveTo>
                          <a:pt x="89" y="0"/>
                        </a:moveTo>
                        <a:lnTo>
                          <a:pt x="0" y="43"/>
                        </a:lnTo>
                        <a:lnTo>
                          <a:pt x="34" y="109"/>
                        </a:lnTo>
                        <a:lnTo>
                          <a:pt x="123" y="65"/>
                        </a:lnTo>
                        <a:lnTo>
                          <a:pt x="89"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6" name="Freeform 642"/>
                  <p:cNvSpPr>
                    <a:spLocks/>
                  </p:cNvSpPr>
                  <p:nvPr/>
                </p:nvSpPr>
                <p:spPr bwMode="auto">
                  <a:xfrm>
                    <a:off x="4889" y="1713"/>
                    <a:ext cx="111" cy="96"/>
                  </a:xfrm>
                  <a:custGeom>
                    <a:avLst/>
                    <a:gdLst>
                      <a:gd name="T0" fmla="*/ 0 w 111"/>
                      <a:gd name="T1" fmla="*/ 40 h 96"/>
                      <a:gd name="T2" fmla="*/ 28 w 111"/>
                      <a:gd name="T3" fmla="*/ 95 h 96"/>
                      <a:gd name="T4" fmla="*/ 110 w 111"/>
                      <a:gd name="T5" fmla="*/ 55 h 96"/>
                      <a:gd name="T6" fmla="*/ 82 w 111"/>
                      <a:gd name="T7" fmla="*/ 0 h 96"/>
                      <a:gd name="T8" fmla="*/ 0 w 111"/>
                      <a:gd name="T9" fmla="*/ 40 h 96"/>
                    </a:gdLst>
                    <a:ahLst/>
                    <a:cxnLst>
                      <a:cxn ang="0">
                        <a:pos x="T0" y="T1"/>
                      </a:cxn>
                      <a:cxn ang="0">
                        <a:pos x="T2" y="T3"/>
                      </a:cxn>
                      <a:cxn ang="0">
                        <a:pos x="T4" y="T5"/>
                      </a:cxn>
                      <a:cxn ang="0">
                        <a:pos x="T6" y="T7"/>
                      </a:cxn>
                      <a:cxn ang="0">
                        <a:pos x="T8" y="T9"/>
                      </a:cxn>
                    </a:cxnLst>
                    <a:rect l="0" t="0" r="r" b="b"/>
                    <a:pathLst>
                      <a:path w="111" h="96">
                        <a:moveTo>
                          <a:pt x="0" y="40"/>
                        </a:moveTo>
                        <a:lnTo>
                          <a:pt x="28" y="95"/>
                        </a:lnTo>
                        <a:lnTo>
                          <a:pt x="110" y="55"/>
                        </a:lnTo>
                        <a:lnTo>
                          <a:pt x="82" y="0"/>
                        </a:lnTo>
                        <a:lnTo>
                          <a:pt x="0" y="4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7" name="Freeform 643"/>
                  <p:cNvSpPr>
                    <a:spLocks/>
                  </p:cNvSpPr>
                  <p:nvPr/>
                </p:nvSpPr>
                <p:spPr bwMode="auto">
                  <a:xfrm>
                    <a:off x="4893" y="1719"/>
                    <a:ext cx="102" cy="86"/>
                  </a:xfrm>
                  <a:custGeom>
                    <a:avLst/>
                    <a:gdLst>
                      <a:gd name="T0" fmla="*/ 0 w 102"/>
                      <a:gd name="T1" fmla="*/ 36 h 86"/>
                      <a:gd name="T2" fmla="*/ 25 w 102"/>
                      <a:gd name="T3" fmla="*/ 85 h 86"/>
                      <a:gd name="T4" fmla="*/ 101 w 102"/>
                      <a:gd name="T5" fmla="*/ 49 h 86"/>
                      <a:gd name="T6" fmla="*/ 76 w 102"/>
                      <a:gd name="T7" fmla="*/ 0 h 86"/>
                      <a:gd name="T8" fmla="*/ 0 w 102"/>
                      <a:gd name="T9" fmla="*/ 36 h 86"/>
                    </a:gdLst>
                    <a:ahLst/>
                    <a:cxnLst>
                      <a:cxn ang="0">
                        <a:pos x="T0" y="T1"/>
                      </a:cxn>
                      <a:cxn ang="0">
                        <a:pos x="T2" y="T3"/>
                      </a:cxn>
                      <a:cxn ang="0">
                        <a:pos x="T4" y="T5"/>
                      </a:cxn>
                      <a:cxn ang="0">
                        <a:pos x="T6" y="T7"/>
                      </a:cxn>
                      <a:cxn ang="0">
                        <a:pos x="T8" y="T9"/>
                      </a:cxn>
                    </a:cxnLst>
                    <a:rect l="0" t="0" r="r" b="b"/>
                    <a:pathLst>
                      <a:path w="102" h="86">
                        <a:moveTo>
                          <a:pt x="0" y="36"/>
                        </a:moveTo>
                        <a:lnTo>
                          <a:pt x="25" y="85"/>
                        </a:lnTo>
                        <a:lnTo>
                          <a:pt x="101" y="49"/>
                        </a:lnTo>
                        <a:lnTo>
                          <a:pt x="76" y="0"/>
                        </a:lnTo>
                        <a:lnTo>
                          <a:pt x="0" y="3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8" name="Freeform 644"/>
                  <p:cNvSpPr>
                    <a:spLocks/>
                  </p:cNvSpPr>
                  <p:nvPr/>
                </p:nvSpPr>
                <p:spPr bwMode="auto">
                  <a:xfrm>
                    <a:off x="4918" y="1808"/>
                    <a:ext cx="17" cy="17"/>
                  </a:xfrm>
                  <a:custGeom>
                    <a:avLst/>
                    <a:gdLst>
                      <a:gd name="T0" fmla="*/ 11 w 17"/>
                      <a:gd name="T1" fmla="*/ 0 h 17"/>
                      <a:gd name="T2" fmla="*/ 0 w 17"/>
                      <a:gd name="T3" fmla="*/ 6 h 17"/>
                      <a:gd name="T4" fmla="*/ 4 w 17"/>
                      <a:gd name="T5" fmla="*/ 16 h 17"/>
                      <a:gd name="T6" fmla="*/ 16 w 17"/>
                      <a:gd name="T7" fmla="*/ 9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0" y="6"/>
                        </a:lnTo>
                        <a:lnTo>
                          <a:pt x="4" y="16"/>
                        </a:lnTo>
                        <a:lnTo>
                          <a:pt x="16" y="9"/>
                        </a:lnTo>
                        <a:lnTo>
                          <a:pt x="11"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29" name="Freeform 645"/>
                  <p:cNvSpPr>
                    <a:spLocks/>
                  </p:cNvSpPr>
                  <p:nvPr/>
                </p:nvSpPr>
                <p:spPr bwMode="auto">
                  <a:xfrm>
                    <a:off x="4915" y="1773"/>
                    <a:ext cx="91" cy="48"/>
                  </a:xfrm>
                  <a:custGeom>
                    <a:avLst/>
                    <a:gdLst>
                      <a:gd name="T0" fmla="*/ 0 w 91"/>
                      <a:gd name="T1" fmla="*/ 47 h 48"/>
                      <a:gd name="T2" fmla="*/ 87 w 91"/>
                      <a:gd name="T3" fmla="*/ 5 h 48"/>
                      <a:gd name="T4" fmla="*/ 90 w 91"/>
                      <a:gd name="T5" fmla="*/ 0 h 48"/>
                      <a:gd name="T6" fmla="*/ 2 w 91"/>
                      <a:gd name="T7" fmla="*/ 42 h 48"/>
                      <a:gd name="T8" fmla="*/ 0 w 91"/>
                      <a:gd name="T9" fmla="*/ 47 h 48"/>
                    </a:gdLst>
                    <a:ahLst/>
                    <a:cxnLst>
                      <a:cxn ang="0">
                        <a:pos x="T0" y="T1"/>
                      </a:cxn>
                      <a:cxn ang="0">
                        <a:pos x="T2" y="T3"/>
                      </a:cxn>
                      <a:cxn ang="0">
                        <a:pos x="T4" y="T5"/>
                      </a:cxn>
                      <a:cxn ang="0">
                        <a:pos x="T6" y="T7"/>
                      </a:cxn>
                      <a:cxn ang="0">
                        <a:pos x="T8" y="T9"/>
                      </a:cxn>
                    </a:cxnLst>
                    <a:rect l="0" t="0" r="r" b="b"/>
                    <a:pathLst>
                      <a:path w="91" h="48">
                        <a:moveTo>
                          <a:pt x="0" y="47"/>
                        </a:moveTo>
                        <a:lnTo>
                          <a:pt x="87" y="5"/>
                        </a:lnTo>
                        <a:lnTo>
                          <a:pt x="90" y="0"/>
                        </a:lnTo>
                        <a:lnTo>
                          <a:pt x="2" y="42"/>
                        </a:lnTo>
                        <a:lnTo>
                          <a:pt x="0" y="47"/>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0" name="Freeform 646"/>
                  <p:cNvSpPr>
                    <a:spLocks/>
                  </p:cNvSpPr>
                  <p:nvPr/>
                </p:nvSpPr>
                <p:spPr bwMode="auto">
                  <a:xfrm>
                    <a:off x="4946" y="1784"/>
                    <a:ext cx="39" cy="28"/>
                  </a:xfrm>
                  <a:custGeom>
                    <a:avLst/>
                    <a:gdLst>
                      <a:gd name="T0" fmla="*/ 38 w 39"/>
                      <a:gd name="T1" fmla="*/ 13 h 28"/>
                      <a:gd name="T2" fmla="*/ 28 w 39"/>
                      <a:gd name="T3" fmla="*/ 0 h 28"/>
                      <a:gd name="T4" fmla="*/ 0 w 39"/>
                      <a:gd name="T5" fmla="*/ 13 h 28"/>
                      <a:gd name="T6" fmla="*/ 10 w 39"/>
                      <a:gd name="T7" fmla="*/ 27 h 28"/>
                      <a:gd name="T8" fmla="*/ 38 w 39"/>
                      <a:gd name="T9" fmla="*/ 13 h 28"/>
                    </a:gdLst>
                    <a:ahLst/>
                    <a:cxnLst>
                      <a:cxn ang="0">
                        <a:pos x="T0" y="T1"/>
                      </a:cxn>
                      <a:cxn ang="0">
                        <a:pos x="T2" y="T3"/>
                      </a:cxn>
                      <a:cxn ang="0">
                        <a:pos x="T4" y="T5"/>
                      </a:cxn>
                      <a:cxn ang="0">
                        <a:pos x="T6" y="T7"/>
                      </a:cxn>
                      <a:cxn ang="0">
                        <a:pos x="T8" y="T9"/>
                      </a:cxn>
                    </a:cxnLst>
                    <a:rect l="0" t="0" r="r" b="b"/>
                    <a:pathLst>
                      <a:path w="39" h="28">
                        <a:moveTo>
                          <a:pt x="38" y="13"/>
                        </a:moveTo>
                        <a:lnTo>
                          <a:pt x="28" y="0"/>
                        </a:lnTo>
                        <a:lnTo>
                          <a:pt x="0" y="13"/>
                        </a:lnTo>
                        <a:lnTo>
                          <a:pt x="10" y="27"/>
                        </a:lnTo>
                        <a:lnTo>
                          <a:pt x="38" y="1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913031" name="Freeform 647"/>
              <p:cNvSpPr>
                <a:spLocks/>
              </p:cNvSpPr>
              <p:nvPr/>
            </p:nvSpPr>
            <p:spPr bwMode="auto">
              <a:xfrm>
                <a:off x="4932" y="1850"/>
                <a:ext cx="401" cy="126"/>
              </a:xfrm>
              <a:custGeom>
                <a:avLst/>
                <a:gdLst>
                  <a:gd name="T0" fmla="*/ 0 w 401"/>
                  <a:gd name="T1" fmla="*/ 96 h 126"/>
                  <a:gd name="T2" fmla="*/ 400 w 401"/>
                  <a:gd name="T3" fmla="*/ 0 h 126"/>
                  <a:gd name="T4" fmla="*/ 400 w 401"/>
                  <a:gd name="T5" fmla="*/ 29 h 126"/>
                  <a:gd name="T6" fmla="*/ 0 w 401"/>
                  <a:gd name="T7" fmla="*/ 125 h 126"/>
                  <a:gd name="T8" fmla="*/ 0 w 401"/>
                  <a:gd name="T9" fmla="*/ 96 h 126"/>
                </a:gdLst>
                <a:ahLst/>
                <a:cxnLst>
                  <a:cxn ang="0">
                    <a:pos x="T0" y="T1"/>
                  </a:cxn>
                  <a:cxn ang="0">
                    <a:pos x="T2" y="T3"/>
                  </a:cxn>
                  <a:cxn ang="0">
                    <a:pos x="T4" y="T5"/>
                  </a:cxn>
                  <a:cxn ang="0">
                    <a:pos x="T6" y="T7"/>
                  </a:cxn>
                  <a:cxn ang="0">
                    <a:pos x="T8" y="T9"/>
                  </a:cxn>
                </a:cxnLst>
                <a:rect l="0" t="0" r="r" b="b"/>
                <a:pathLst>
                  <a:path w="401" h="126">
                    <a:moveTo>
                      <a:pt x="0" y="96"/>
                    </a:moveTo>
                    <a:lnTo>
                      <a:pt x="400" y="0"/>
                    </a:lnTo>
                    <a:lnTo>
                      <a:pt x="400" y="29"/>
                    </a:lnTo>
                    <a:lnTo>
                      <a:pt x="0" y="125"/>
                    </a:lnTo>
                    <a:lnTo>
                      <a:pt x="0" y="96"/>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2" name="Freeform 648"/>
              <p:cNvSpPr>
                <a:spLocks/>
              </p:cNvSpPr>
              <p:nvPr/>
            </p:nvSpPr>
            <p:spPr bwMode="auto">
              <a:xfrm>
                <a:off x="5359" y="1850"/>
                <a:ext cx="51" cy="68"/>
              </a:xfrm>
              <a:custGeom>
                <a:avLst/>
                <a:gdLst>
                  <a:gd name="T0" fmla="*/ 50 w 51"/>
                  <a:gd name="T1" fmla="*/ 34 h 68"/>
                  <a:gd name="T2" fmla="*/ 0 w 51"/>
                  <a:gd name="T3" fmla="*/ 0 h 68"/>
                  <a:gd name="T4" fmla="*/ 0 w 51"/>
                  <a:gd name="T5" fmla="*/ 33 h 68"/>
                  <a:gd name="T6" fmla="*/ 50 w 51"/>
                  <a:gd name="T7" fmla="*/ 67 h 68"/>
                  <a:gd name="T8" fmla="*/ 50 w 51"/>
                  <a:gd name="T9" fmla="*/ 34 h 68"/>
                </a:gdLst>
                <a:ahLst/>
                <a:cxnLst>
                  <a:cxn ang="0">
                    <a:pos x="T0" y="T1"/>
                  </a:cxn>
                  <a:cxn ang="0">
                    <a:pos x="T2" y="T3"/>
                  </a:cxn>
                  <a:cxn ang="0">
                    <a:pos x="T4" y="T5"/>
                  </a:cxn>
                  <a:cxn ang="0">
                    <a:pos x="T6" y="T7"/>
                  </a:cxn>
                  <a:cxn ang="0">
                    <a:pos x="T8" y="T9"/>
                  </a:cxn>
                </a:cxnLst>
                <a:rect l="0" t="0" r="r" b="b"/>
                <a:pathLst>
                  <a:path w="51" h="68">
                    <a:moveTo>
                      <a:pt x="50" y="34"/>
                    </a:moveTo>
                    <a:lnTo>
                      <a:pt x="0" y="0"/>
                    </a:lnTo>
                    <a:lnTo>
                      <a:pt x="0" y="33"/>
                    </a:lnTo>
                    <a:lnTo>
                      <a:pt x="50" y="67"/>
                    </a:lnTo>
                    <a:lnTo>
                      <a:pt x="50" y="34"/>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3" name="Freeform 649"/>
              <p:cNvSpPr>
                <a:spLocks/>
              </p:cNvSpPr>
              <p:nvPr/>
            </p:nvSpPr>
            <p:spPr bwMode="auto">
              <a:xfrm>
                <a:off x="4782" y="1842"/>
                <a:ext cx="150" cy="134"/>
              </a:xfrm>
              <a:custGeom>
                <a:avLst/>
                <a:gdLst>
                  <a:gd name="T0" fmla="*/ 149 w 150"/>
                  <a:gd name="T1" fmla="*/ 133 h 134"/>
                  <a:gd name="T2" fmla="*/ 149 w 150"/>
                  <a:gd name="T3" fmla="*/ 102 h 134"/>
                  <a:gd name="T4" fmla="*/ 0 w 150"/>
                  <a:gd name="T5" fmla="*/ 0 h 134"/>
                  <a:gd name="T6" fmla="*/ 0 w 150"/>
                  <a:gd name="T7" fmla="*/ 31 h 134"/>
                  <a:gd name="T8" fmla="*/ 149 w 150"/>
                  <a:gd name="T9" fmla="*/ 133 h 134"/>
                </a:gdLst>
                <a:ahLst/>
                <a:cxnLst>
                  <a:cxn ang="0">
                    <a:pos x="T0" y="T1"/>
                  </a:cxn>
                  <a:cxn ang="0">
                    <a:pos x="T2" y="T3"/>
                  </a:cxn>
                  <a:cxn ang="0">
                    <a:pos x="T4" y="T5"/>
                  </a:cxn>
                  <a:cxn ang="0">
                    <a:pos x="T6" y="T7"/>
                  </a:cxn>
                  <a:cxn ang="0">
                    <a:pos x="T8" y="T9"/>
                  </a:cxn>
                </a:cxnLst>
                <a:rect l="0" t="0" r="r" b="b"/>
                <a:pathLst>
                  <a:path w="150" h="134">
                    <a:moveTo>
                      <a:pt x="149" y="133"/>
                    </a:moveTo>
                    <a:lnTo>
                      <a:pt x="149" y="102"/>
                    </a:lnTo>
                    <a:lnTo>
                      <a:pt x="0" y="0"/>
                    </a:lnTo>
                    <a:lnTo>
                      <a:pt x="0" y="31"/>
                    </a:lnTo>
                    <a:lnTo>
                      <a:pt x="149" y="13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4" name="Freeform 650"/>
              <p:cNvSpPr>
                <a:spLocks/>
              </p:cNvSpPr>
              <p:nvPr/>
            </p:nvSpPr>
            <p:spPr bwMode="auto">
              <a:xfrm>
                <a:off x="4932" y="1917"/>
                <a:ext cx="240" cy="165"/>
              </a:xfrm>
              <a:custGeom>
                <a:avLst/>
                <a:gdLst>
                  <a:gd name="T0" fmla="*/ 239 w 240"/>
                  <a:gd name="T1" fmla="*/ 0 h 165"/>
                  <a:gd name="T2" fmla="*/ 0 w 240"/>
                  <a:gd name="T3" fmla="*/ 56 h 165"/>
                  <a:gd name="T4" fmla="*/ 0 w 240"/>
                  <a:gd name="T5" fmla="*/ 164 h 165"/>
                  <a:gd name="T6" fmla="*/ 239 w 240"/>
                  <a:gd name="T7" fmla="*/ 109 h 165"/>
                  <a:gd name="T8" fmla="*/ 239 w 240"/>
                  <a:gd name="T9" fmla="*/ 0 h 165"/>
                </a:gdLst>
                <a:ahLst/>
                <a:cxnLst>
                  <a:cxn ang="0">
                    <a:pos x="T0" y="T1"/>
                  </a:cxn>
                  <a:cxn ang="0">
                    <a:pos x="T2" y="T3"/>
                  </a:cxn>
                  <a:cxn ang="0">
                    <a:pos x="T4" y="T5"/>
                  </a:cxn>
                  <a:cxn ang="0">
                    <a:pos x="T6" y="T7"/>
                  </a:cxn>
                  <a:cxn ang="0">
                    <a:pos x="T8" y="T9"/>
                  </a:cxn>
                </a:cxnLst>
                <a:rect l="0" t="0" r="r" b="b"/>
                <a:pathLst>
                  <a:path w="240" h="165">
                    <a:moveTo>
                      <a:pt x="239" y="0"/>
                    </a:moveTo>
                    <a:lnTo>
                      <a:pt x="0" y="56"/>
                    </a:lnTo>
                    <a:lnTo>
                      <a:pt x="0" y="164"/>
                    </a:lnTo>
                    <a:lnTo>
                      <a:pt x="239" y="109"/>
                    </a:lnTo>
                    <a:lnTo>
                      <a:pt x="239"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5" name="Freeform 651"/>
              <p:cNvSpPr>
                <a:spLocks/>
              </p:cNvSpPr>
              <p:nvPr/>
            </p:nvSpPr>
            <p:spPr bwMode="auto">
              <a:xfrm>
                <a:off x="5360" y="1881"/>
                <a:ext cx="53" cy="120"/>
              </a:xfrm>
              <a:custGeom>
                <a:avLst/>
                <a:gdLst>
                  <a:gd name="T0" fmla="*/ 0 w 53"/>
                  <a:gd name="T1" fmla="*/ 0 h 120"/>
                  <a:gd name="T2" fmla="*/ 0 w 53"/>
                  <a:gd name="T3" fmla="*/ 85 h 120"/>
                  <a:gd name="T4" fmla="*/ 52 w 53"/>
                  <a:gd name="T5" fmla="*/ 119 h 120"/>
                  <a:gd name="T6" fmla="*/ 52 w 53"/>
                  <a:gd name="T7" fmla="*/ 35 h 120"/>
                  <a:gd name="T8" fmla="*/ 0 w 53"/>
                  <a:gd name="T9" fmla="*/ 0 h 120"/>
                </a:gdLst>
                <a:ahLst/>
                <a:cxnLst>
                  <a:cxn ang="0">
                    <a:pos x="T0" y="T1"/>
                  </a:cxn>
                  <a:cxn ang="0">
                    <a:pos x="T2" y="T3"/>
                  </a:cxn>
                  <a:cxn ang="0">
                    <a:pos x="T4" y="T5"/>
                  </a:cxn>
                  <a:cxn ang="0">
                    <a:pos x="T6" y="T7"/>
                  </a:cxn>
                  <a:cxn ang="0">
                    <a:pos x="T8" y="T9"/>
                  </a:cxn>
                </a:cxnLst>
                <a:rect l="0" t="0" r="r" b="b"/>
                <a:pathLst>
                  <a:path w="53" h="120">
                    <a:moveTo>
                      <a:pt x="0" y="0"/>
                    </a:moveTo>
                    <a:lnTo>
                      <a:pt x="0" y="85"/>
                    </a:lnTo>
                    <a:lnTo>
                      <a:pt x="52" y="119"/>
                    </a:lnTo>
                    <a:lnTo>
                      <a:pt x="52" y="35"/>
                    </a:lnTo>
                    <a:lnTo>
                      <a:pt x="0"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6" name="Freeform 652"/>
              <p:cNvSpPr>
                <a:spLocks/>
              </p:cNvSpPr>
              <p:nvPr/>
            </p:nvSpPr>
            <p:spPr bwMode="auto">
              <a:xfrm>
                <a:off x="5409" y="1850"/>
                <a:ext cx="151" cy="67"/>
              </a:xfrm>
              <a:custGeom>
                <a:avLst/>
                <a:gdLst>
                  <a:gd name="T0" fmla="*/ 150 w 151"/>
                  <a:gd name="T1" fmla="*/ 0 h 67"/>
                  <a:gd name="T2" fmla="*/ 0 w 151"/>
                  <a:gd name="T3" fmla="*/ 33 h 67"/>
                  <a:gd name="T4" fmla="*/ 0 w 151"/>
                  <a:gd name="T5" fmla="*/ 66 h 67"/>
                  <a:gd name="T6" fmla="*/ 150 w 151"/>
                  <a:gd name="T7" fmla="*/ 31 h 67"/>
                  <a:gd name="T8" fmla="*/ 150 w 151"/>
                  <a:gd name="T9" fmla="*/ 0 h 67"/>
                </a:gdLst>
                <a:ahLst/>
                <a:cxnLst>
                  <a:cxn ang="0">
                    <a:pos x="T0" y="T1"/>
                  </a:cxn>
                  <a:cxn ang="0">
                    <a:pos x="T2" y="T3"/>
                  </a:cxn>
                  <a:cxn ang="0">
                    <a:pos x="T4" y="T5"/>
                  </a:cxn>
                  <a:cxn ang="0">
                    <a:pos x="T6" y="T7"/>
                  </a:cxn>
                  <a:cxn ang="0">
                    <a:pos x="T8" y="T9"/>
                  </a:cxn>
                </a:cxnLst>
                <a:rect l="0" t="0" r="r" b="b"/>
                <a:pathLst>
                  <a:path w="151" h="67">
                    <a:moveTo>
                      <a:pt x="150" y="0"/>
                    </a:moveTo>
                    <a:lnTo>
                      <a:pt x="0" y="33"/>
                    </a:lnTo>
                    <a:lnTo>
                      <a:pt x="0" y="66"/>
                    </a:lnTo>
                    <a:lnTo>
                      <a:pt x="150" y="31"/>
                    </a:lnTo>
                    <a:lnTo>
                      <a:pt x="150" y="0"/>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7" name="Freeform 653"/>
              <p:cNvSpPr>
                <a:spLocks/>
              </p:cNvSpPr>
              <p:nvPr/>
            </p:nvSpPr>
            <p:spPr bwMode="auto">
              <a:xfrm>
                <a:off x="5409" y="1881"/>
                <a:ext cx="151" cy="120"/>
              </a:xfrm>
              <a:custGeom>
                <a:avLst/>
                <a:gdLst>
                  <a:gd name="T0" fmla="*/ 150 w 151"/>
                  <a:gd name="T1" fmla="*/ 0 h 120"/>
                  <a:gd name="T2" fmla="*/ 0 w 151"/>
                  <a:gd name="T3" fmla="*/ 36 h 120"/>
                  <a:gd name="T4" fmla="*/ 0 w 151"/>
                  <a:gd name="T5" fmla="*/ 119 h 120"/>
                  <a:gd name="T6" fmla="*/ 150 w 151"/>
                  <a:gd name="T7" fmla="*/ 84 h 120"/>
                  <a:gd name="T8" fmla="*/ 150 w 151"/>
                  <a:gd name="T9" fmla="*/ 0 h 120"/>
                </a:gdLst>
                <a:ahLst/>
                <a:cxnLst>
                  <a:cxn ang="0">
                    <a:pos x="T0" y="T1"/>
                  </a:cxn>
                  <a:cxn ang="0">
                    <a:pos x="T2" y="T3"/>
                  </a:cxn>
                  <a:cxn ang="0">
                    <a:pos x="T4" y="T5"/>
                  </a:cxn>
                  <a:cxn ang="0">
                    <a:pos x="T6" y="T7"/>
                  </a:cxn>
                  <a:cxn ang="0">
                    <a:pos x="T8" y="T9"/>
                  </a:cxn>
                </a:cxnLst>
                <a:rect l="0" t="0" r="r" b="b"/>
                <a:pathLst>
                  <a:path w="151" h="120">
                    <a:moveTo>
                      <a:pt x="150" y="0"/>
                    </a:moveTo>
                    <a:lnTo>
                      <a:pt x="0" y="36"/>
                    </a:lnTo>
                    <a:lnTo>
                      <a:pt x="0" y="119"/>
                    </a:lnTo>
                    <a:lnTo>
                      <a:pt x="150" y="84"/>
                    </a:lnTo>
                    <a:lnTo>
                      <a:pt x="150"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8" name="Freeform 654"/>
              <p:cNvSpPr>
                <a:spLocks/>
              </p:cNvSpPr>
              <p:nvPr/>
            </p:nvSpPr>
            <p:spPr bwMode="auto">
              <a:xfrm>
                <a:off x="4782" y="1871"/>
                <a:ext cx="151" cy="209"/>
              </a:xfrm>
              <a:custGeom>
                <a:avLst/>
                <a:gdLst>
                  <a:gd name="T0" fmla="*/ 0 w 151"/>
                  <a:gd name="T1" fmla="*/ 0 h 209"/>
                  <a:gd name="T2" fmla="*/ 150 w 151"/>
                  <a:gd name="T3" fmla="*/ 102 h 209"/>
                  <a:gd name="T4" fmla="*/ 150 w 151"/>
                  <a:gd name="T5" fmla="*/ 208 h 209"/>
                  <a:gd name="T6" fmla="*/ 0 w 151"/>
                  <a:gd name="T7" fmla="*/ 106 h 209"/>
                  <a:gd name="T8" fmla="*/ 0 w 151"/>
                  <a:gd name="T9" fmla="*/ 0 h 209"/>
                </a:gdLst>
                <a:ahLst/>
                <a:cxnLst>
                  <a:cxn ang="0">
                    <a:pos x="T0" y="T1"/>
                  </a:cxn>
                  <a:cxn ang="0">
                    <a:pos x="T2" y="T3"/>
                  </a:cxn>
                  <a:cxn ang="0">
                    <a:pos x="T4" y="T5"/>
                  </a:cxn>
                  <a:cxn ang="0">
                    <a:pos x="T6" y="T7"/>
                  </a:cxn>
                  <a:cxn ang="0">
                    <a:pos x="T8" y="T9"/>
                  </a:cxn>
                </a:cxnLst>
                <a:rect l="0" t="0" r="r" b="b"/>
                <a:pathLst>
                  <a:path w="151" h="209">
                    <a:moveTo>
                      <a:pt x="0" y="0"/>
                    </a:moveTo>
                    <a:lnTo>
                      <a:pt x="150" y="102"/>
                    </a:lnTo>
                    <a:lnTo>
                      <a:pt x="150" y="208"/>
                    </a:lnTo>
                    <a:lnTo>
                      <a:pt x="0" y="106"/>
                    </a:lnTo>
                    <a:lnTo>
                      <a:pt x="0"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39" name="Oval 655"/>
              <p:cNvSpPr>
                <a:spLocks noChangeArrowheads="1"/>
              </p:cNvSpPr>
              <p:nvPr/>
            </p:nvSpPr>
            <p:spPr bwMode="auto">
              <a:xfrm>
                <a:off x="5190" y="1663"/>
                <a:ext cx="113" cy="13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3040" name="Group 656"/>
              <p:cNvGrpSpPr>
                <a:grpSpLocks/>
              </p:cNvGrpSpPr>
              <p:nvPr/>
            </p:nvGrpSpPr>
            <p:grpSpPr bwMode="auto">
              <a:xfrm>
                <a:off x="4990" y="1792"/>
                <a:ext cx="429" cy="270"/>
                <a:chOff x="4990" y="1792"/>
                <a:chExt cx="429" cy="270"/>
              </a:xfrm>
            </p:grpSpPr>
            <p:sp>
              <p:nvSpPr>
                <p:cNvPr id="913041" name="Oval 657"/>
                <p:cNvSpPr>
                  <a:spLocks noChangeArrowheads="1"/>
                </p:cNvSpPr>
                <p:nvPr/>
              </p:nvSpPr>
              <p:spPr bwMode="auto">
                <a:xfrm>
                  <a:off x="4990" y="1854"/>
                  <a:ext cx="23" cy="2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42" name="Freeform 658"/>
                <p:cNvSpPr>
                  <a:spLocks/>
                </p:cNvSpPr>
                <p:nvPr/>
              </p:nvSpPr>
              <p:spPr bwMode="auto">
                <a:xfrm>
                  <a:off x="4992" y="1792"/>
                  <a:ext cx="427" cy="270"/>
                </a:xfrm>
                <a:custGeom>
                  <a:avLst/>
                  <a:gdLst>
                    <a:gd name="T0" fmla="*/ 426 w 427"/>
                    <a:gd name="T1" fmla="*/ 179 h 270"/>
                    <a:gd name="T2" fmla="*/ 373 w 427"/>
                    <a:gd name="T3" fmla="*/ 15 h 270"/>
                    <a:gd name="T4" fmla="*/ 362 w 427"/>
                    <a:gd name="T5" fmla="*/ 3 h 270"/>
                    <a:gd name="T6" fmla="*/ 346 w 427"/>
                    <a:gd name="T7" fmla="*/ 0 h 270"/>
                    <a:gd name="T8" fmla="*/ 298 w 427"/>
                    <a:gd name="T9" fmla="*/ 4 h 270"/>
                    <a:gd name="T10" fmla="*/ 232 w 427"/>
                    <a:gd name="T11" fmla="*/ 21 h 270"/>
                    <a:gd name="T12" fmla="*/ 169 w 427"/>
                    <a:gd name="T13" fmla="*/ 40 h 270"/>
                    <a:gd name="T14" fmla="*/ 153 w 427"/>
                    <a:gd name="T15" fmla="*/ 52 h 270"/>
                    <a:gd name="T16" fmla="*/ 96 w 427"/>
                    <a:gd name="T17" fmla="*/ 141 h 270"/>
                    <a:gd name="T18" fmla="*/ 26 w 427"/>
                    <a:gd name="T19" fmla="*/ 74 h 270"/>
                    <a:gd name="T20" fmla="*/ 0 w 427"/>
                    <a:gd name="T21" fmla="*/ 93 h 270"/>
                    <a:gd name="T22" fmla="*/ 85 w 427"/>
                    <a:gd name="T23" fmla="*/ 209 h 270"/>
                    <a:gd name="T24" fmla="*/ 97 w 427"/>
                    <a:gd name="T25" fmla="*/ 220 h 270"/>
                    <a:gd name="T26" fmla="*/ 115 w 427"/>
                    <a:gd name="T27" fmla="*/ 214 h 270"/>
                    <a:gd name="T28" fmla="*/ 162 w 427"/>
                    <a:gd name="T29" fmla="*/ 149 h 270"/>
                    <a:gd name="T30" fmla="*/ 155 w 427"/>
                    <a:gd name="T31" fmla="*/ 269 h 270"/>
                    <a:gd name="T32" fmla="*/ 426 w 427"/>
                    <a:gd name="T33"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270">
                      <a:moveTo>
                        <a:pt x="426" y="179"/>
                      </a:moveTo>
                      <a:lnTo>
                        <a:pt x="373" y="15"/>
                      </a:lnTo>
                      <a:lnTo>
                        <a:pt x="362" y="3"/>
                      </a:lnTo>
                      <a:lnTo>
                        <a:pt x="346" y="0"/>
                      </a:lnTo>
                      <a:lnTo>
                        <a:pt x="298" y="4"/>
                      </a:lnTo>
                      <a:lnTo>
                        <a:pt x="232" y="21"/>
                      </a:lnTo>
                      <a:lnTo>
                        <a:pt x="169" y="40"/>
                      </a:lnTo>
                      <a:lnTo>
                        <a:pt x="153" y="52"/>
                      </a:lnTo>
                      <a:lnTo>
                        <a:pt x="96" y="141"/>
                      </a:lnTo>
                      <a:lnTo>
                        <a:pt x="26" y="74"/>
                      </a:lnTo>
                      <a:lnTo>
                        <a:pt x="0" y="93"/>
                      </a:lnTo>
                      <a:lnTo>
                        <a:pt x="85" y="209"/>
                      </a:lnTo>
                      <a:lnTo>
                        <a:pt x="97" y="220"/>
                      </a:lnTo>
                      <a:lnTo>
                        <a:pt x="115" y="214"/>
                      </a:lnTo>
                      <a:lnTo>
                        <a:pt x="162" y="149"/>
                      </a:lnTo>
                      <a:lnTo>
                        <a:pt x="155" y="269"/>
                      </a:lnTo>
                      <a:lnTo>
                        <a:pt x="426" y="179"/>
                      </a:lnTo>
                    </a:path>
                  </a:pathLst>
                </a:custGeom>
                <a:solidFill>
                  <a:srgbClr val="008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043" name="Freeform 659"/>
              <p:cNvSpPr>
                <a:spLocks/>
              </p:cNvSpPr>
              <p:nvPr/>
            </p:nvSpPr>
            <p:spPr bwMode="auto">
              <a:xfrm>
                <a:off x="5104" y="1771"/>
                <a:ext cx="315" cy="72"/>
              </a:xfrm>
              <a:custGeom>
                <a:avLst/>
                <a:gdLst>
                  <a:gd name="T0" fmla="*/ 314 w 315"/>
                  <a:gd name="T1" fmla="*/ 15 h 72"/>
                  <a:gd name="T2" fmla="*/ 27 w 315"/>
                  <a:gd name="T3" fmla="*/ 71 h 72"/>
                  <a:gd name="T4" fmla="*/ 0 w 315"/>
                  <a:gd name="T5" fmla="*/ 56 h 72"/>
                  <a:gd name="T6" fmla="*/ 284 w 315"/>
                  <a:gd name="T7" fmla="*/ 0 h 72"/>
                  <a:gd name="T8" fmla="*/ 314 w 315"/>
                  <a:gd name="T9" fmla="*/ 15 h 72"/>
                </a:gdLst>
                <a:ahLst/>
                <a:cxnLst>
                  <a:cxn ang="0">
                    <a:pos x="T0" y="T1"/>
                  </a:cxn>
                  <a:cxn ang="0">
                    <a:pos x="T2" y="T3"/>
                  </a:cxn>
                  <a:cxn ang="0">
                    <a:pos x="T4" y="T5"/>
                  </a:cxn>
                  <a:cxn ang="0">
                    <a:pos x="T6" y="T7"/>
                  </a:cxn>
                  <a:cxn ang="0">
                    <a:pos x="T8" y="T9"/>
                  </a:cxn>
                </a:cxnLst>
                <a:rect l="0" t="0" r="r" b="b"/>
                <a:pathLst>
                  <a:path w="315" h="72">
                    <a:moveTo>
                      <a:pt x="314" y="15"/>
                    </a:moveTo>
                    <a:lnTo>
                      <a:pt x="27" y="71"/>
                    </a:lnTo>
                    <a:lnTo>
                      <a:pt x="0" y="56"/>
                    </a:lnTo>
                    <a:lnTo>
                      <a:pt x="284" y="0"/>
                    </a:lnTo>
                    <a:lnTo>
                      <a:pt x="314" y="15"/>
                    </a:lnTo>
                  </a:path>
                </a:pathLst>
              </a:custGeom>
              <a:solidFill>
                <a:srgbClr val="3F7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44" name="Freeform 660"/>
              <p:cNvSpPr>
                <a:spLocks/>
              </p:cNvSpPr>
              <p:nvPr/>
            </p:nvSpPr>
            <p:spPr bwMode="auto">
              <a:xfrm>
                <a:off x="5131" y="1784"/>
                <a:ext cx="288" cy="348"/>
              </a:xfrm>
              <a:custGeom>
                <a:avLst/>
                <a:gdLst>
                  <a:gd name="T0" fmla="*/ 287 w 288"/>
                  <a:gd name="T1" fmla="*/ 0 h 348"/>
                  <a:gd name="T2" fmla="*/ 0 w 288"/>
                  <a:gd name="T3" fmla="*/ 57 h 348"/>
                  <a:gd name="T4" fmla="*/ 0 w 288"/>
                  <a:gd name="T5" fmla="*/ 347 h 348"/>
                  <a:gd name="T6" fmla="*/ 287 w 288"/>
                  <a:gd name="T7" fmla="*/ 279 h 348"/>
                  <a:gd name="T8" fmla="*/ 287 w 288"/>
                  <a:gd name="T9" fmla="*/ 0 h 348"/>
                </a:gdLst>
                <a:ahLst/>
                <a:cxnLst>
                  <a:cxn ang="0">
                    <a:pos x="T0" y="T1"/>
                  </a:cxn>
                  <a:cxn ang="0">
                    <a:pos x="T2" y="T3"/>
                  </a:cxn>
                  <a:cxn ang="0">
                    <a:pos x="T4" y="T5"/>
                  </a:cxn>
                  <a:cxn ang="0">
                    <a:pos x="T6" y="T7"/>
                  </a:cxn>
                  <a:cxn ang="0">
                    <a:pos x="T8" y="T9"/>
                  </a:cxn>
                </a:cxnLst>
                <a:rect l="0" t="0" r="r" b="b"/>
                <a:pathLst>
                  <a:path w="288" h="348">
                    <a:moveTo>
                      <a:pt x="287" y="0"/>
                    </a:moveTo>
                    <a:lnTo>
                      <a:pt x="0" y="57"/>
                    </a:lnTo>
                    <a:lnTo>
                      <a:pt x="0" y="347"/>
                    </a:lnTo>
                    <a:lnTo>
                      <a:pt x="287" y="279"/>
                    </a:lnTo>
                    <a:lnTo>
                      <a:pt x="287" y="0"/>
                    </a:lnTo>
                  </a:path>
                </a:pathLst>
              </a:custGeom>
              <a:solidFill>
                <a:srgbClr val="001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045" name="Group 661"/>
            <p:cNvGrpSpPr>
              <a:grpSpLocks/>
            </p:cNvGrpSpPr>
            <p:nvPr/>
          </p:nvGrpSpPr>
          <p:grpSpPr bwMode="auto">
            <a:xfrm>
              <a:off x="3560763" y="3540125"/>
              <a:ext cx="996950" cy="719138"/>
              <a:chOff x="2075" y="2400"/>
              <a:chExt cx="631" cy="489"/>
            </a:xfrm>
          </p:grpSpPr>
          <p:sp>
            <p:nvSpPr>
              <p:cNvPr id="913046" name="Freeform 662"/>
              <p:cNvSpPr>
                <a:spLocks/>
              </p:cNvSpPr>
              <p:nvPr/>
            </p:nvSpPr>
            <p:spPr bwMode="auto">
              <a:xfrm>
                <a:off x="2260" y="2450"/>
                <a:ext cx="302" cy="179"/>
              </a:xfrm>
              <a:custGeom>
                <a:avLst/>
                <a:gdLst>
                  <a:gd name="T0" fmla="*/ 0 w 302"/>
                  <a:gd name="T1" fmla="*/ 143 h 179"/>
                  <a:gd name="T2" fmla="*/ 37 w 302"/>
                  <a:gd name="T3" fmla="*/ 0 h 179"/>
                  <a:gd name="T4" fmla="*/ 245 w 302"/>
                  <a:gd name="T5" fmla="*/ 2 h 179"/>
                  <a:gd name="T6" fmla="*/ 301 w 302"/>
                  <a:gd name="T7" fmla="*/ 178 h 179"/>
                  <a:gd name="T8" fmla="*/ 0 w 302"/>
                  <a:gd name="T9" fmla="*/ 143 h 179"/>
                </a:gdLst>
                <a:ahLst/>
                <a:cxnLst>
                  <a:cxn ang="0">
                    <a:pos x="T0" y="T1"/>
                  </a:cxn>
                  <a:cxn ang="0">
                    <a:pos x="T2" y="T3"/>
                  </a:cxn>
                  <a:cxn ang="0">
                    <a:pos x="T4" y="T5"/>
                  </a:cxn>
                  <a:cxn ang="0">
                    <a:pos x="T6" y="T7"/>
                  </a:cxn>
                  <a:cxn ang="0">
                    <a:pos x="T8" y="T9"/>
                  </a:cxn>
                </a:cxnLst>
                <a:rect l="0" t="0" r="r" b="b"/>
                <a:pathLst>
                  <a:path w="302" h="179">
                    <a:moveTo>
                      <a:pt x="0" y="143"/>
                    </a:moveTo>
                    <a:lnTo>
                      <a:pt x="37" y="0"/>
                    </a:lnTo>
                    <a:lnTo>
                      <a:pt x="245" y="2"/>
                    </a:lnTo>
                    <a:lnTo>
                      <a:pt x="301" y="178"/>
                    </a:lnTo>
                    <a:lnTo>
                      <a:pt x="0" y="143"/>
                    </a:lnTo>
                  </a:path>
                </a:pathLst>
              </a:custGeom>
              <a:solidFill>
                <a:srgbClr val="B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047" name="Group 663"/>
              <p:cNvGrpSpPr>
                <a:grpSpLocks/>
              </p:cNvGrpSpPr>
              <p:nvPr/>
            </p:nvGrpSpPr>
            <p:grpSpPr bwMode="auto">
              <a:xfrm>
                <a:off x="2075" y="2611"/>
                <a:ext cx="631" cy="278"/>
                <a:chOff x="2075" y="2611"/>
                <a:chExt cx="631" cy="278"/>
              </a:xfrm>
            </p:grpSpPr>
            <p:sp>
              <p:nvSpPr>
                <p:cNvPr id="913048" name="Freeform 664"/>
                <p:cNvSpPr>
                  <a:spLocks/>
                </p:cNvSpPr>
                <p:nvPr/>
              </p:nvSpPr>
              <p:spPr bwMode="auto">
                <a:xfrm>
                  <a:off x="2090" y="2658"/>
                  <a:ext cx="603" cy="231"/>
                </a:xfrm>
                <a:custGeom>
                  <a:avLst/>
                  <a:gdLst>
                    <a:gd name="T0" fmla="*/ 0 w 603"/>
                    <a:gd name="T1" fmla="*/ 0 h 231"/>
                    <a:gd name="T2" fmla="*/ 602 w 603"/>
                    <a:gd name="T3" fmla="*/ 0 h 231"/>
                    <a:gd name="T4" fmla="*/ 602 w 603"/>
                    <a:gd name="T5" fmla="*/ 230 h 231"/>
                    <a:gd name="T6" fmla="*/ 0 w 603"/>
                    <a:gd name="T7" fmla="*/ 230 h 231"/>
                    <a:gd name="T8" fmla="*/ 0 w 603"/>
                    <a:gd name="T9" fmla="*/ 0 h 231"/>
                  </a:gdLst>
                  <a:ahLst/>
                  <a:cxnLst>
                    <a:cxn ang="0">
                      <a:pos x="T0" y="T1"/>
                    </a:cxn>
                    <a:cxn ang="0">
                      <a:pos x="T2" y="T3"/>
                    </a:cxn>
                    <a:cxn ang="0">
                      <a:pos x="T4" y="T5"/>
                    </a:cxn>
                    <a:cxn ang="0">
                      <a:pos x="T6" y="T7"/>
                    </a:cxn>
                    <a:cxn ang="0">
                      <a:pos x="T8" y="T9"/>
                    </a:cxn>
                  </a:cxnLst>
                  <a:rect l="0" t="0" r="r" b="b"/>
                  <a:pathLst>
                    <a:path w="603" h="231">
                      <a:moveTo>
                        <a:pt x="0" y="0"/>
                      </a:moveTo>
                      <a:lnTo>
                        <a:pt x="602" y="0"/>
                      </a:lnTo>
                      <a:lnTo>
                        <a:pt x="602" y="230"/>
                      </a:lnTo>
                      <a:lnTo>
                        <a:pt x="0" y="23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49" name="Freeform 665"/>
                <p:cNvSpPr>
                  <a:spLocks/>
                </p:cNvSpPr>
                <p:nvPr/>
              </p:nvSpPr>
              <p:spPr bwMode="auto">
                <a:xfrm>
                  <a:off x="2075" y="2611"/>
                  <a:ext cx="631" cy="48"/>
                </a:xfrm>
                <a:custGeom>
                  <a:avLst/>
                  <a:gdLst>
                    <a:gd name="T0" fmla="*/ 0 w 631"/>
                    <a:gd name="T1" fmla="*/ 47 h 48"/>
                    <a:gd name="T2" fmla="*/ 630 w 631"/>
                    <a:gd name="T3" fmla="*/ 47 h 48"/>
                    <a:gd name="T4" fmla="*/ 528 w 631"/>
                    <a:gd name="T5" fmla="*/ 0 h 48"/>
                    <a:gd name="T6" fmla="*/ 103 w 631"/>
                    <a:gd name="T7" fmla="*/ 0 h 48"/>
                    <a:gd name="T8" fmla="*/ 0 w 631"/>
                    <a:gd name="T9" fmla="*/ 47 h 48"/>
                  </a:gdLst>
                  <a:ahLst/>
                  <a:cxnLst>
                    <a:cxn ang="0">
                      <a:pos x="T0" y="T1"/>
                    </a:cxn>
                    <a:cxn ang="0">
                      <a:pos x="T2" y="T3"/>
                    </a:cxn>
                    <a:cxn ang="0">
                      <a:pos x="T4" y="T5"/>
                    </a:cxn>
                    <a:cxn ang="0">
                      <a:pos x="T6" y="T7"/>
                    </a:cxn>
                    <a:cxn ang="0">
                      <a:pos x="T8" y="T9"/>
                    </a:cxn>
                  </a:cxnLst>
                  <a:rect l="0" t="0" r="r" b="b"/>
                  <a:pathLst>
                    <a:path w="631" h="48">
                      <a:moveTo>
                        <a:pt x="0" y="47"/>
                      </a:moveTo>
                      <a:lnTo>
                        <a:pt x="630" y="47"/>
                      </a:lnTo>
                      <a:lnTo>
                        <a:pt x="528" y="0"/>
                      </a:lnTo>
                      <a:lnTo>
                        <a:pt x="103" y="0"/>
                      </a:lnTo>
                      <a:lnTo>
                        <a:pt x="0" y="47"/>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50" name="Freeform 666"/>
                <p:cNvSpPr>
                  <a:spLocks/>
                </p:cNvSpPr>
                <p:nvPr/>
              </p:nvSpPr>
              <p:spPr bwMode="auto">
                <a:xfrm>
                  <a:off x="2075" y="2658"/>
                  <a:ext cx="631" cy="19"/>
                </a:xfrm>
                <a:custGeom>
                  <a:avLst/>
                  <a:gdLst>
                    <a:gd name="T0" fmla="*/ 0 w 631"/>
                    <a:gd name="T1" fmla="*/ 0 h 19"/>
                    <a:gd name="T2" fmla="*/ 630 w 631"/>
                    <a:gd name="T3" fmla="*/ 0 h 19"/>
                    <a:gd name="T4" fmla="*/ 630 w 631"/>
                    <a:gd name="T5" fmla="*/ 18 h 19"/>
                    <a:gd name="T6" fmla="*/ 0 w 631"/>
                    <a:gd name="T7" fmla="*/ 18 h 19"/>
                    <a:gd name="T8" fmla="*/ 0 w 631"/>
                    <a:gd name="T9" fmla="*/ 0 h 19"/>
                  </a:gdLst>
                  <a:ahLst/>
                  <a:cxnLst>
                    <a:cxn ang="0">
                      <a:pos x="T0" y="T1"/>
                    </a:cxn>
                    <a:cxn ang="0">
                      <a:pos x="T2" y="T3"/>
                    </a:cxn>
                    <a:cxn ang="0">
                      <a:pos x="T4" y="T5"/>
                    </a:cxn>
                    <a:cxn ang="0">
                      <a:pos x="T6" y="T7"/>
                    </a:cxn>
                    <a:cxn ang="0">
                      <a:pos x="T8" y="T9"/>
                    </a:cxn>
                  </a:cxnLst>
                  <a:rect l="0" t="0" r="r" b="b"/>
                  <a:pathLst>
                    <a:path w="631" h="19">
                      <a:moveTo>
                        <a:pt x="0" y="0"/>
                      </a:moveTo>
                      <a:lnTo>
                        <a:pt x="630" y="0"/>
                      </a:lnTo>
                      <a:lnTo>
                        <a:pt x="630" y="18"/>
                      </a:lnTo>
                      <a:lnTo>
                        <a:pt x="0" y="18"/>
                      </a:lnTo>
                      <a:lnTo>
                        <a:pt x="0"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051" name="Group 667"/>
              <p:cNvGrpSpPr>
                <a:grpSpLocks/>
              </p:cNvGrpSpPr>
              <p:nvPr/>
            </p:nvGrpSpPr>
            <p:grpSpPr bwMode="auto">
              <a:xfrm>
                <a:off x="2429" y="2603"/>
                <a:ext cx="127" cy="28"/>
                <a:chOff x="2429" y="2603"/>
                <a:chExt cx="127" cy="28"/>
              </a:xfrm>
            </p:grpSpPr>
            <p:sp>
              <p:nvSpPr>
                <p:cNvPr id="913052" name="Freeform 668"/>
                <p:cNvSpPr>
                  <a:spLocks/>
                </p:cNvSpPr>
                <p:nvPr/>
              </p:nvSpPr>
              <p:spPr bwMode="auto">
                <a:xfrm>
                  <a:off x="2429" y="2603"/>
                  <a:ext cx="127" cy="28"/>
                </a:xfrm>
                <a:custGeom>
                  <a:avLst/>
                  <a:gdLst>
                    <a:gd name="T0" fmla="*/ 0 w 127"/>
                    <a:gd name="T1" fmla="*/ 27 h 28"/>
                    <a:gd name="T2" fmla="*/ 126 w 127"/>
                    <a:gd name="T3" fmla="*/ 27 h 28"/>
                    <a:gd name="T4" fmla="*/ 104 w 127"/>
                    <a:gd name="T5" fmla="*/ 1 h 28"/>
                    <a:gd name="T6" fmla="*/ 16 w 127"/>
                    <a:gd name="T7" fmla="*/ 0 h 28"/>
                    <a:gd name="T8" fmla="*/ 0 w 127"/>
                    <a:gd name="T9" fmla="*/ 27 h 28"/>
                  </a:gdLst>
                  <a:ahLst/>
                  <a:cxnLst>
                    <a:cxn ang="0">
                      <a:pos x="T0" y="T1"/>
                    </a:cxn>
                    <a:cxn ang="0">
                      <a:pos x="T2" y="T3"/>
                    </a:cxn>
                    <a:cxn ang="0">
                      <a:pos x="T4" y="T5"/>
                    </a:cxn>
                    <a:cxn ang="0">
                      <a:pos x="T6" y="T7"/>
                    </a:cxn>
                    <a:cxn ang="0">
                      <a:pos x="T8" y="T9"/>
                    </a:cxn>
                  </a:cxnLst>
                  <a:rect l="0" t="0" r="r" b="b"/>
                  <a:pathLst>
                    <a:path w="127" h="28">
                      <a:moveTo>
                        <a:pt x="0" y="27"/>
                      </a:moveTo>
                      <a:lnTo>
                        <a:pt x="126" y="27"/>
                      </a:lnTo>
                      <a:lnTo>
                        <a:pt x="104" y="1"/>
                      </a:lnTo>
                      <a:lnTo>
                        <a:pt x="16" y="0"/>
                      </a:lnTo>
                      <a:lnTo>
                        <a:pt x="0"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53" name="Freeform 669"/>
                <p:cNvSpPr>
                  <a:spLocks/>
                </p:cNvSpPr>
                <p:nvPr/>
              </p:nvSpPr>
              <p:spPr bwMode="auto">
                <a:xfrm>
                  <a:off x="2460" y="2607"/>
                  <a:ext cx="74" cy="17"/>
                </a:xfrm>
                <a:custGeom>
                  <a:avLst/>
                  <a:gdLst>
                    <a:gd name="T0" fmla="*/ 13 w 74"/>
                    <a:gd name="T1" fmla="*/ 11 h 17"/>
                    <a:gd name="T2" fmla="*/ 67 w 74"/>
                    <a:gd name="T3" fmla="*/ 0 h 17"/>
                    <a:gd name="T4" fmla="*/ 73 w 74"/>
                    <a:gd name="T5" fmla="*/ 8 h 17"/>
                    <a:gd name="T6" fmla="*/ 31 w 74"/>
                    <a:gd name="T7" fmla="*/ 16 h 17"/>
                    <a:gd name="T8" fmla="*/ 0 w 74"/>
                    <a:gd name="T9" fmla="*/ 16 h 17"/>
                    <a:gd name="T10" fmla="*/ 13 w 74"/>
                    <a:gd name="T11" fmla="*/ 11 h 17"/>
                  </a:gdLst>
                  <a:ahLst/>
                  <a:cxnLst>
                    <a:cxn ang="0">
                      <a:pos x="T0" y="T1"/>
                    </a:cxn>
                    <a:cxn ang="0">
                      <a:pos x="T2" y="T3"/>
                    </a:cxn>
                    <a:cxn ang="0">
                      <a:pos x="T4" y="T5"/>
                    </a:cxn>
                    <a:cxn ang="0">
                      <a:pos x="T6" y="T7"/>
                    </a:cxn>
                    <a:cxn ang="0">
                      <a:pos x="T8" y="T9"/>
                    </a:cxn>
                    <a:cxn ang="0">
                      <a:pos x="T10" y="T11"/>
                    </a:cxn>
                  </a:cxnLst>
                  <a:rect l="0" t="0" r="r" b="b"/>
                  <a:pathLst>
                    <a:path w="74" h="17">
                      <a:moveTo>
                        <a:pt x="13" y="11"/>
                      </a:moveTo>
                      <a:lnTo>
                        <a:pt x="67" y="0"/>
                      </a:lnTo>
                      <a:lnTo>
                        <a:pt x="73" y="8"/>
                      </a:lnTo>
                      <a:lnTo>
                        <a:pt x="31" y="16"/>
                      </a:lnTo>
                      <a:lnTo>
                        <a:pt x="0" y="16"/>
                      </a:lnTo>
                      <a:lnTo>
                        <a:pt x="13" y="11"/>
                      </a:lnTo>
                    </a:path>
                  </a:pathLst>
                </a:custGeom>
                <a:solidFill>
                  <a:srgbClr val="BFBFD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054" name="Group 670"/>
              <p:cNvGrpSpPr>
                <a:grpSpLocks/>
              </p:cNvGrpSpPr>
              <p:nvPr/>
            </p:nvGrpSpPr>
            <p:grpSpPr bwMode="auto">
              <a:xfrm>
                <a:off x="2263" y="2400"/>
                <a:ext cx="284" cy="233"/>
                <a:chOff x="2263" y="2400"/>
                <a:chExt cx="284" cy="233"/>
              </a:xfrm>
            </p:grpSpPr>
            <p:sp>
              <p:nvSpPr>
                <p:cNvPr id="913055" name="Oval 671"/>
                <p:cNvSpPr>
                  <a:spLocks noChangeArrowheads="1"/>
                </p:cNvSpPr>
                <p:nvPr/>
              </p:nvSpPr>
              <p:spPr bwMode="auto">
                <a:xfrm>
                  <a:off x="2427" y="2616"/>
                  <a:ext cx="13"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56" name="Oval 672"/>
                <p:cNvSpPr>
                  <a:spLocks noChangeArrowheads="1"/>
                </p:cNvSpPr>
                <p:nvPr/>
              </p:nvSpPr>
              <p:spPr bwMode="auto">
                <a:xfrm>
                  <a:off x="2351" y="2400"/>
                  <a:ext cx="95" cy="84"/>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57" name="Freeform 673"/>
                <p:cNvSpPr>
                  <a:spLocks/>
                </p:cNvSpPr>
                <p:nvPr/>
              </p:nvSpPr>
              <p:spPr bwMode="auto">
                <a:xfrm>
                  <a:off x="2263" y="2495"/>
                  <a:ext cx="284" cy="138"/>
                </a:xfrm>
                <a:custGeom>
                  <a:avLst/>
                  <a:gdLst>
                    <a:gd name="T0" fmla="*/ 134 w 284"/>
                    <a:gd name="T1" fmla="*/ 130 h 138"/>
                    <a:gd name="T2" fmla="*/ 4 w 284"/>
                    <a:gd name="T3" fmla="*/ 119 h 138"/>
                    <a:gd name="T4" fmla="*/ 0 w 284"/>
                    <a:gd name="T5" fmla="*/ 118 h 138"/>
                    <a:gd name="T6" fmla="*/ 0 w 284"/>
                    <a:gd name="T7" fmla="*/ 115 h 138"/>
                    <a:gd name="T8" fmla="*/ 48 w 284"/>
                    <a:gd name="T9" fmla="*/ 11 h 138"/>
                    <a:gd name="T10" fmla="*/ 51 w 284"/>
                    <a:gd name="T11" fmla="*/ 8 h 138"/>
                    <a:gd name="T12" fmla="*/ 56 w 284"/>
                    <a:gd name="T13" fmla="*/ 6 h 138"/>
                    <a:gd name="T14" fmla="*/ 100 w 284"/>
                    <a:gd name="T15" fmla="*/ 2 h 138"/>
                    <a:gd name="T16" fmla="*/ 140 w 284"/>
                    <a:gd name="T17" fmla="*/ 2 h 138"/>
                    <a:gd name="T18" fmla="*/ 182 w 284"/>
                    <a:gd name="T19" fmla="*/ 0 h 138"/>
                    <a:gd name="T20" fmla="*/ 225 w 284"/>
                    <a:gd name="T21" fmla="*/ 4 h 138"/>
                    <a:gd name="T22" fmla="*/ 229 w 284"/>
                    <a:gd name="T23" fmla="*/ 5 h 138"/>
                    <a:gd name="T24" fmla="*/ 232 w 284"/>
                    <a:gd name="T25" fmla="*/ 8 h 138"/>
                    <a:gd name="T26" fmla="*/ 283 w 284"/>
                    <a:gd name="T27" fmla="*/ 109 h 138"/>
                    <a:gd name="T28" fmla="*/ 283 w 284"/>
                    <a:gd name="T29" fmla="*/ 113 h 138"/>
                    <a:gd name="T30" fmla="*/ 280 w 284"/>
                    <a:gd name="T31" fmla="*/ 115 h 138"/>
                    <a:gd name="T32" fmla="*/ 160 w 284"/>
                    <a:gd name="T33" fmla="*/ 137 h 138"/>
                    <a:gd name="T34" fmla="*/ 134 w 284"/>
                    <a:gd name="T35" fmla="*/ 13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138">
                      <a:moveTo>
                        <a:pt x="134" y="130"/>
                      </a:moveTo>
                      <a:lnTo>
                        <a:pt x="4" y="119"/>
                      </a:lnTo>
                      <a:lnTo>
                        <a:pt x="0" y="118"/>
                      </a:lnTo>
                      <a:lnTo>
                        <a:pt x="0" y="115"/>
                      </a:lnTo>
                      <a:lnTo>
                        <a:pt x="48" y="11"/>
                      </a:lnTo>
                      <a:lnTo>
                        <a:pt x="51" y="8"/>
                      </a:lnTo>
                      <a:lnTo>
                        <a:pt x="56" y="6"/>
                      </a:lnTo>
                      <a:lnTo>
                        <a:pt x="100" y="2"/>
                      </a:lnTo>
                      <a:lnTo>
                        <a:pt x="140" y="2"/>
                      </a:lnTo>
                      <a:lnTo>
                        <a:pt x="182" y="0"/>
                      </a:lnTo>
                      <a:lnTo>
                        <a:pt x="225" y="4"/>
                      </a:lnTo>
                      <a:lnTo>
                        <a:pt x="229" y="5"/>
                      </a:lnTo>
                      <a:lnTo>
                        <a:pt x="232" y="8"/>
                      </a:lnTo>
                      <a:lnTo>
                        <a:pt x="283" y="109"/>
                      </a:lnTo>
                      <a:lnTo>
                        <a:pt x="283" y="113"/>
                      </a:lnTo>
                      <a:lnTo>
                        <a:pt x="280" y="115"/>
                      </a:lnTo>
                      <a:lnTo>
                        <a:pt x="160" y="137"/>
                      </a:lnTo>
                      <a:lnTo>
                        <a:pt x="134" y="130"/>
                      </a:lnTo>
                    </a:path>
                  </a:pathLst>
                </a:custGeom>
                <a:solidFill>
                  <a:srgbClr val="00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58" name="Freeform 674"/>
                <p:cNvSpPr>
                  <a:spLocks/>
                </p:cNvSpPr>
                <p:nvPr/>
              </p:nvSpPr>
              <p:spPr bwMode="auto">
                <a:xfrm>
                  <a:off x="2408" y="2568"/>
                  <a:ext cx="87" cy="49"/>
                </a:xfrm>
                <a:custGeom>
                  <a:avLst/>
                  <a:gdLst>
                    <a:gd name="T0" fmla="*/ 0 w 87"/>
                    <a:gd name="T1" fmla="*/ 48 h 49"/>
                    <a:gd name="T2" fmla="*/ 86 w 87"/>
                    <a:gd name="T3" fmla="*/ 15 h 49"/>
                    <a:gd name="T4" fmla="*/ 76 w 87"/>
                    <a:gd name="T5" fmla="*/ 0 h 49"/>
                  </a:gdLst>
                  <a:ahLst/>
                  <a:cxnLst>
                    <a:cxn ang="0">
                      <a:pos x="T0" y="T1"/>
                    </a:cxn>
                    <a:cxn ang="0">
                      <a:pos x="T2" y="T3"/>
                    </a:cxn>
                    <a:cxn ang="0">
                      <a:pos x="T4" y="T5"/>
                    </a:cxn>
                  </a:cxnLst>
                  <a:rect l="0" t="0" r="r" b="b"/>
                  <a:pathLst>
                    <a:path w="87" h="49">
                      <a:moveTo>
                        <a:pt x="0" y="48"/>
                      </a:moveTo>
                      <a:lnTo>
                        <a:pt x="86" y="15"/>
                      </a:lnTo>
                      <a:lnTo>
                        <a:pt x="7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59" name="Freeform 675"/>
                <p:cNvSpPr>
                  <a:spLocks/>
                </p:cNvSpPr>
                <p:nvPr/>
              </p:nvSpPr>
              <p:spPr bwMode="auto">
                <a:xfrm>
                  <a:off x="2322" y="2565"/>
                  <a:ext cx="105" cy="43"/>
                </a:xfrm>
                <a:custGeom>
                  <a:avLst/>
                  <a:gdLst>
                    <a:gd name="T0" fmla="*/ 6 w 105"/>
                    <a:gd name="T1" fmla="*/ 0 h 43"/>
                    <a:gd name="T2" fmla="*/ 0 w 105"/>
                    <a:gd name="T3" fmla="*/ 18 h 43"/>
                    <a:gd name="T4" fmla="*/ 104 w 105"/>
                    <a:gd name="T5" fmla="*/ 42 h 43"/>
                  </a:gdLst>
                  <a:ahLst/>
                  <a:cxnLst>
                    <a:cxn ang="0">
                      <a:pos x="T0" y="T1"/>
                    </a:cxn>
                    <a:cxn ang="0">
                      <a:pos x="T2" y="T3"/>
                    </a:cxn>
                    <a:cxn ang="0">
                      <a:pos x="T4" y="T5"/>
                    </a:cxn>
                  </a:cxnLst>
                  <a:rect l="0" t="0" r="r" b="b"/>
                  <a:pathLst>
                    <a:path w="105" h="43">
                      <a:moveTo>
                        <a:pt x="6" y="0"/>
                      </a:moveTo>
                      <a:lnTo>
                        <a:pt x="0" y="18"/>
                      </a:lnTo>
                      <a:lnTo>
                        <a:pt x="104" y="4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60" name="Oval 676"/>
                <p:cNvSpPr>
                  <a:spLocks noChangeArrowheads="1"/>
                </p:cNvSpPr>
                <p:nvPr/>
              </p:nvSpPr>
              <p:spPr bwMode="auto">
                <a:xfrm>
                  <a:off x="2398" y="2619"/>
                  <a:ext cx="15" cy="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61" name="Freeform 677"/>
                <p:cNvSpPr>
                  <a:spLocks/>
                </p:cNvSpPr>
                <p:nvPr/>
              </p:nvSpPr>
              <p:spPr bwMode="auto">
                <a:xfrm>
                  <a:off x="2361" y="2495"/>
                  <a:ext cx="87" cy="76"/>
                </a:xfrm>
                <a:custGeom>
                  <a:avLst/>
                  <a:gdLst>
                    <a:gd name="T0" fmla="*/ 0 w 87"/>
                    <a:gd name="T1" fmla="*/ 1 h 76"/>
                    <a:gd name="T2" fmla="*/ 49 w 87"/>
                    <a:gd name="T3" fmla="*/ 75 h 76"/>
                    <a:gd name="T4" fmla="*/ 86 w 87"/>
                    <a:gd name="T5" fmla="*/ 0 h 76"/>
                    <a:gd name="T6" fmla="*/ 42 w 87"/>
                    <a:gd name="T7" fmla="*/ 1 h 76"/>
                    <a:gd name="T8" fmla="*/ 0 w 87"/>
                    <a:gd name="T9" fmla="*/ 1 h 76"/>
                  </a:gdLst>
                  <a:ahLst/>
                  <a:cxnLst>
                    <a:cxn ang="0">
                      <a:pos x="T0" y="T1"/>
                    </a:cxn>
                    <a:cxn ang="0">
                      <a:pos x="T2" y="T3"/>
                    </a:cxn>
                    <a:cxn ang="0">
                      <a:pos x="T4" y="T5"/>
                    </a:cxn>
                    <a:cxn ang="0">
                      <a:pos x="T6" y="T7"/>
                    </a:cxn>
                    <a:cxn ang="0">
                      <a:pos x="T8" y="T9"/>
                    </a:cxn>
                  </a:cxnLst>
                  <a:rect l="0" t="0" r="r" b="b"/>
                  <a:pathLst>
                    <a:path w="87" h="76">
                      <a:moveTo>
                        <a:pt x="0" y="1"/>
                      </a:moveTo>
                      <a:lnTo>
                        <a:pt x="49" y="75"/>
                      </a:lnTo>
                      <a:lnTo>
                        <a:pt x="86" y="0"/>
                      </a:lnTo>
                      <a:lnTo>
                        <a:pt x="42" y="1"/>
                      </a:lnTo>
                      <a:lnTo>
                        <a:pt x="0" y="1"/>
                      </a:lnTo>
                    </a:path>
                  </a:pathLst>
                </a:custGeom>
                <a:solidFill>
                  <a:srgbClr val="00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62" name="Freeform 678"/>
                <p:cNvSpPr>
                  <a:spLocks/>
                </p:cNvSpPr>
                <p:nvPr/>
              </p:nvSpPr>
              <p:spPr bwMode="auto">
                <a:xfrm>
                  <a:off x="2334" y="2495"/>
                  <a:ext cx="142" cy="78"/>
                </a:xfrm>
                <a:custGeom>
                  <a:avLst/>
                  <a:gdLst>
                    <a:gd name="T0" fmla="*/ 27 w 142"/>
                    <a:gd name="T1" fmla="*/ 2 h 78"/>
                    <a:gd name="T2" fmla="*/ 0 w 142"/>
                    <a:gd name="T3" fmla="*/ 28 h 78"/>
                    <a:gd name="T4" fmla="*/ 77 w 142"/>
                    <a:gd name="T5" fmla="*/ 77 h 78"/>
                    <a:gd name="T6" fmla="*/ 141 w 142"/>
                    <a:gd name="T7" fmla="*/ 26 h 78"/>
                    <a:gd name="T8" fmla="*/ 114 w 142"/>
                    <a:gd name="T9" fmla="*/ 0 h 78"/>
                  </a:gdLst>
                  <a:ahLst/>
                  <a:cxnLst>
                    <a:cxn ang="0">
                      <a:pos x="T0" y="T1"/>
                    </a:cxn>
                    <a:cxn ang="0">
                      <a:pos x="T2" y="T3"/>
                    </a:cxn>
                    <a:cxn ang="0">
                      <a:pos x="T4" y="T5"/>
                    </a:cxn>
                    <a:cxn ang="0">
                      <a:pos x="T6" y="T7"/>
                    </a:cxn>
                    <a:cxn ang="0">
                      <a:pos x="T8" y="T9"/>
                    </a:cxn>
                  </a:cxnLst>
                  <a:rect l="0" t="0" r="r" b="b"/>
                  <a:pathLst>
                    <a:path w="142" h="78">
                      <a:moveTo>
                        <a:pt x="27" y="2"/>
                      </a:moveTo>
                      <a:lnTo>
                        <a:pt x="0" y="28"/>
                      </a:lnTo>
                      <a:lnTo>
                        <a:pt x="77" y="77"/>
                      </a:lnTo>
                      <a:lnTo>
                        <a:pt x="141" y="26"/>
                      </a:lnTo>
                      <a:lnTo>
                        <a:pt x="114"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63" name="Oval 679"/>
                <p:cNvSpPr>
                  <a:spLocks noChangeArrowheads="1"/>
                </p:cNvSpPr>
                <p:nvPr/>
              </p:nvSpPr>
              <p:spPr bwMode="auto">
                <a:xfrm>
                  <a:off x="2412" y="2578"/>
                  <a:ext cx="8"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64" name="Oval 680"/>
                <p:cNvSpPr>
                  <a:spLocks noChangeArrowheads="1"/>
                </p:cNvSpPr>
                <p:nvPr/>
              </p:nvSpPr>
              <p:spPr bwMode="auto">
                <a:xfrm flipH="1" flipV="1">
                  <a:off x="2404" y="2586"/>
                  <a:ext cx="8" cy="7"/>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065" name="Group 681"/>
              <p:cNvGrpSpPr>
                <a:grpSpLocks/>
              </p:cNvGrpSpPr>
              <p:nvPr/>
            </p:nvGrpSpPr>
            <p:grpSpPr bwMode="auto">
              <a:xfrm>
                <a:off x="2260" y="2603"/>
                <a:ext cx="291" cy="41"/>
                <a:chOff x="2260" y="2603"/>
                <a:chExt cx="291" cy="41"/>
              </a:xfrm>
            </p:grpSpPr>
            <p:sp>
              <p:nvSpPr>
                <p:cNvPr id="913066" name="Rectangle 682"/>
                <p:cNvSpPr>
                  <a:spLocks noChangeArrowheads="1"/>
                </p:cNvSpPr>
                <p:nvPr/>
              </p:nvSpPr>
              <p:spPr bwMode="auto">
                <a:xfrm>
                  <a:off x="2295" y="2606"/>
                  <a:ext cx="256" cy="26"/>
                </a:xfrm>
                <a:prstGeom prst="rect">
                  <a:avLst/>
                </a:prstGeom>
                <a:solidFill>
                  <a:srgbClr val="FF7F3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67" name="Freeform 683"/>
                <p:cNvSpPr>
                  <a:spLocks/>
                </p:cNvSpPr>
                <p:nvPr/>
              </p:nvSpPr>
              <p:spPr bwMode="auto">
                <a:xfrm>
                  <a:off x="2260" y="2603"/>
                  <a:ext cx="34" cy="41"/>
                </a:xfrm>
                <a:custGeom>
                  <a:avLst/>
                  <a:gdLst>
                    <a:gd name="T0" fmla="*/ 33 w 34"/>
                    <a:gd name="T1" fmla="*/ 0 h 41"/>
                    <a:gd name="T2" fmla="*/ 33 w 34"/>
                    <a:gd name="T3" fmla="*/ 40 h 41"/>
                    <a:gd name="T4" fmla="*/ 0 w 34"/>
                    <a:gd name="T5" fmla="*/ 27 h 41"/>
                    <a:gd name="T6" fmla="*/ 0 w 34"/>
                    <a:gd name="T7" fmla="*/ 5 h 41"/>
                    <a:gd name="T8" fmla="*/ 33 w 34"/>
                    <a:gd name="T9" fmla="*/ 0 h 41"/>
                  </a:gdLst>
                  <a:ahLst/>
                  <a:cxnLst>
                    <a:cxn ang="0">
                      <a:pos x="T0" y="T1"/>
                    </a:cxn>
                    <a:cxn ang="0">
                      <a:pos x="T2" y="T3"/>
                    </a:cxn>
                    <a:cxn ang="0">
                      <a:pos x="T4" y="T5"/>
                    </a:cxn>
                    <a:cxn ang="0">
                      <a:pos x="T6" y="T7"/>
                    </a:cxn>
                    <a:cxn ang="0">
                      <a:pos x="T8" y="T9"/>
                    </a:cxn>
                  </a:cxnLst>
                  <a:rect l="0" t="0" r="r" b="b"/>
                  <a:pathLst>
                    <a:path w="34" h="41">
                      <a:moveTo>
                        <a:pt x="33" y="0"/>
                      </a:moveTo>
                      <a:lnTo>
                        <a:pt x="33" y="40"/>
                      </a:lnTo>
                      <a:lnTo>
                        <a:pt x="0" y="27"/>
                      </a:lnTo>
                      <a:lnTo>
                        <a:pt x="0" y="5"/>
                      </a:lnTo>
                      <a:lnTo>
                        <a:pt x="33" y="0"/>
                      </a:lnTo>
                    </a:path>
                  </a:pathLst>
                </a:custGeom>
                <a:solidFill>
                  <a:srgbClr val="FF5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068" name="Group 684"/>
            <p:cNvGrpSpPr>
              <a:grpSpLocks/>
            </p:cNvGrpSpPr>
            <p:nvPr/>
          </p:nvGrpSpPr>
          <p:grpSpPr bwMode="auto">
            <a:xfrm>
              <a:off x="7753350" y="1736725"/>
              <a:ext cx="996950" cy="719138"/>
              <a:chOff x="4729" y="803"/>
              <a:chExt cx="631" cy="489"/>
            </a:xfrm>
          </p:grpSpPr>
          <p:sp>
            <p:nvSpPr>
              <p:cNvPr id="913069" name="Freeform 685"/>
              <p:cNvSpPr>
                <a:spLocks/>
              </p:cNvSpPr>
              <p:nvPr/>
            </p:nvSpPr>
            <p:spPr bwMode="auto">
              <a:xfrm>
                <a:off x="4914" y="853"/>
                <a:ext cx="302" cy="179"/>
              </a:xfrm>
              <a:custGeom>
                <a:avLst/>
                <a:gdLst>
                  <a:gd name="T0" fmla="*/ 0 w 302"/>
                  <a:gd name="T1" fmla="*/ 143 h 179"/>
                  <a:gd name="T2" fmla="*/ 37 w 302"/>
                  <a:gd name="T3" fmla="*/ 0 h 179"/>
                  <a:gd name="T4" fmla="*/ 245 w 302"/>
                  <a:gd name="T5" fmla="*/ 2 h 179"/>
                  <a:gd name="T6" fmla="*/ 301 w 302"/>
                  <a:gd name="T7" fmla="*/ 178 h 179"/>
                  <a:gd name="T8" fmla="*/ 0 w 302"/>
                  <a:gd name="T9" fmla="*/ 143 h 179"/>
                </a:gdLst>
                <a:ahLst/>
                <a:cxnLst>
                  <a:cxn ang="0">
                    <a:pos x="T0" y="T1"/>
                  </a:cxn>
                  <a:cxn ang="0">
                    <a:pos x="T2" y="T3"/>
                  </a:cxn>
                  <a:cxn ang="0">
                    <a:pos x="T4" y="T5"/>
                  </a:cxn>
                  <a:cxn ang="0">
                    <a:pos x="T6" y="T7"/>
                  </a:cxn>
                  <a:cxn ang="0">
                    <a:pos x="T8" y="T9"/>
                  </a:cxn>
                </a:cxnLst>
                <a:rect l="0" t="0" r="r" b="b"/>
                <a:pathLst>
                  <a:path w="302" h="179">
                    <a:moveTo>
                      <a:pt x="0" y="143"/>
                    </a:moveTo>
                    <a:lnTo>
                      <a:pt x="37" y="0"/>
                    </a:lnTo>
                    <a:lnTo>
                      <a:pt x="245" y="2"/>
                    </a:lnTo>
                    <a:lnTo>
                      <a:pt x="301" y="178"/>
                    </a:lnTo>
                    <a:lnTo>
                      <a:pt x="0" y="143"/>
                    </a:lnTo>
                  </a:path>
                </a:pathLst>
              </a:custGeom>
              <a:solidFill>
                <a:srgbClr val="B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070" name="Group 686"/>
              <p:cNvGrpSpPr>
                <a:grpSpLocks/>
              </p:cNvGrpSpPr>
              <p:nvPr/>
            </p:nvGrpSpPr>
            <p:grpSpPr bwMode="auto">
              <a:xfrm>
                <a:off x="4729" y="1014"/>
                <a:ext cx="631" cy="278"/>
                <a:chOff x="4729" y="1014"/>
                <a:chExt cx="631" cy="278"/>
              </a:xfrm>
            </p:grpSpPr>
            <p:sp>
              <p:nvSpPr>
                <p:cNvPr id="913071" name="Freeform 687"/>
                <p:cNvSpPr>
                  <a:spLocks/>
                </p:cNvSpPr>
                <p:nvPr/>
              </p:nvSpPr>
              <p:spPr bwMode="auto">
                <a:xfrm>
                  <a:off x="4744" y="1061"/>
                  <a:ext cx="603" cy="231"/>
                </a:xfrm>
                <a:custGeom>
                  <a:avLst/>
                  <a:gdLst>
                    <a:gd name="T0" fmla="*/ 0 w 603"/>
                    <a:gd name="T1" fmla="*/ 0 h 231"/>
                    <a:gd name="T2" fmla="*/ 602 w 603"/>
                    <a:gd name="T3" fmla="*/ 0 h 231"/>
                    <a:gd name="T4" fmla="*/ 602 w 603"/>
                    <a:gd name="T5" fmla="*/ 230 h 231"/>
                    <a:gd name="T6" fmla="*/ 0 w 603"/>
                    <a:gd name="T7" fmla="*/ 230 h 231"/>
                    <a:gd name="T8" fmla="*/ 0 w 603"/>
                    <a:gd name="T9" fmla="*/ 0 h 231"/>
                  </a:gdLst>
                  <a:ahLst/>
                  <a:cxnLst>
                    <a:cxn ang="0">
                      <a:pos x="T0" y="T1"/>
                    </a:cxn>
                    <a:cxn ang="0">
                      <a:pos x="T2" y="T3"/>
                    </a:cxn>
                    <a:cxn ang="0">
                      <a:pos x="T4" y="T5"/>
                    </a:cxn>
                    <a:cxn ang="0">
                      <a:pos x="T6" y="T7"/>
                    </a:cxn>
                    <a:cxn ang="0">
                      <a:pos x="T8" y="T9"/>
                    </a:cxn>
                  </a:cxnLst>
                  <a:rect l="0" t="0" r="r" b="b"/>
                  <a:pathLst>
                    <a:path w="603" h="231">
                      <a:moveTo>
                        <a:pt x="0" y="0"/>
                      </a:moveTo>
                      <a:lnTo>
                        <a:pt x="602" y="0"/>
                      </a:lnTo>
                      <a:lnTo>
                        <a:pt x="602" y="230"/>
                      </a:lnTo>
                      <a:lnTo>
                        <a:pt x="0" y="23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72" name="Freeform 688"/>
                <p:cNvSpPr>
                  <a:spLocks/>
                </p:cNvSpPr>
                <p:nvPr/>
              </p:nvSpPr>
              <p:spPr bwMode="auto">
                <a:xfrm>
                  <a:off x="4729" y="1014"/>
                  <a:ext cx="631" cy="48"/>
                </a:xfrm>
                <a:custGeom>
                  <a:avLst/>
                  <a:gdLst>
                    <a:gd name="T0" fmla="*/ 0 w 631"/>
                    <a:gd name="T1" fmla="*/ 47 h 48"/>
                    <a:gd name="T2" fmla="*/ 630 w 631"/>
                    <a:gd name="T3" fmla="*/ 47 h 48"/>
                    <a:gd name="T4" fmla="*/ 528 w 631"/>
                    <a:gd name="T5" fmla="*/ 0 h 48"/>
                    <a:gd name="T6" fmla="*/ 103 w 631"/>
                    <a:gd name="T7" fmla="*/ 0 h 48"/>
                    <a:gd name="T8" fmla="*/ 0 w 631"/>
                    <a:gd name="T9" fmla="*/ 47 h 48"/>
                  </a:gdLst>
                  <a:ahLst/>
                  <a:cxnLst>
                    <a:cxn ang="0">
                      <a:pos x="T0" y="T1"/>
                    </a:cxn>
                    <a:cxn ang="0">
                      <a:pos x="T2" y="T3"/>
                    </a:cxn>
                    <a:cxn ang="0">
                      <a:pos x="T4" y="T5"/>
                    </a:cxn>
                    <a:cxn ang="0">
                      <a:pos x="T6" y="T7"/>
                    </a:cxn>
                    <a:cxn ang="0">
                      <a:pos x="T8" y="T9"/>
                    </a:cxn>
                  </a:cxnLst>
                  <a:rect l="0" t="0" r="r" b="b"/>
                  <a:pathLst>
                    <a:path w="631" h="48">
                      <a:moveTo>
                        <a:pt x="0" y="47"/>
                      </a:moveTo>
                      <a:lnTo>
                        <a:pt x="630" y="47"/>
                      </a:lnTo>
                      <a:lnTo>
                        <a:pt x="528" y="0"/>
                      </a:lnTo>
                      <a:lnTo>
                        <a:pt x="103" y="0"/>
                      </a:lnTo>
                      <a:lnTo>
                        <a:pt x="0" y="47"/>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73" name="Freeform 689"/>
                <p:cNvSpPr>
                  <a:spLocks/>
                </p:cNvSpPr>
                <p:nvPr/>
              </p:nvSpPr>
              <p:spPr bwMode="auto">
                <a:xfrm>
                  <a:off x="4729" y="1061"/>
                  <a:ext cx="631" cy="19"/>
                </a:xfrm>
                <a:custGeom>
                  <a:avLst/>
                  <a:gdLst>
                    <a:gd name="T0" fmla="*/ 0 w 631"/>
                    <a:gd name="T1" fmla="*/ 0 h 19"/>
                    <a:gd name="T2" fmla="*/ 630 w 631"/>
                    <a:gd name="T3" fmla="*/ 0 h 19"/>
                    <a:gd name="T4" fmla="*/ 630 w 631"/>
                    <a:gd name="T5" fmla="*/ 18 h 19"/>
                    <a:gd name="T6" fmla="*/ 0 w 631"/>
                    <a:gd name="T7" fmla="*/ 18 h 19"/>
                    <a:gd name="T8" fmla="*/ 0 w 631"/>
                    <a:gd name="T9" fmla="*/ 0 h 19"/>
                  </a:gdLst>
                  <a:ahLst/>
                  <a:cxnLst>
                    <a:cxn ang="0">
                      <a:pos x="T0" y="T1"/>
                    </a:cxn>
                    <a:cxn ang="0">
                      <a:pos x="T2" y="T3"/>
                    </a:cxn>
                    <a:cxn ang="0">
                      <a:pos x="T4" y="T5"/>
                    </a:cxn>
                    <a:cxn ang="0">
                      <a:pos x="T6" y="T7"/>
                    </a:cxn>
                    <a:cxn ang="0">
                      <a:pos x="T8" y="T9"/>
                    </a:cxn>
                  </a:cxnLst>
                  <a:rect l="0" t="0" r="r" b="b"/>
                  <a:pathLst>
                    <a:path w="631" h="19">
                      <a:moveTo>
                        <a:pt x="0" y="0"/>
                      </a:moveTo>
                      <a:lnTo>
                        <a:pt x="630" y="0"/>
                      </a:lnTo>
                      <a:lnTo>
                        <a:pt x="630" y="18"/>
                      </a:lnTo>
                      <a:lnTo>
                        <a:pt x="0" y="18"/>
                      </a:lnTo>
                      <a:lnTo>
                        <a:pt x="0"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074" name="Group 690"/>
              <p:cNvGrpSpPr>
                <a:grpSpLocks/>
              </p:cNvGrpSpPr>
              <p:nvPr/>
            </p:nvGrpSpPr>
            <p:grpSpPr bwMode="auto">
              <a:xfrm>
                <a:off x="5083" y="1006"/>
                <a:ext cx="127" cy="28"/>
                <a:chOff x="5083" y="1006"/>
                <a:chExt cx="127" cy="28"/>
              </a:xfrm>
            </p:grpSpPr>
            <p:sp>
              <p:nvSpPr>
                <p:cNvPr id="913075" name="Freeform 691"/>
                <p:cNvSpPr>
                  <a:spLocks/>
                </p:cNvSpPr>
                <p:nvPr/>
              </p:nvSpPr>
              <p:spPr bwMode="auto">
                <a:xfrm>
                  <a:off x="5083" y="1006"/>
                  <a:ext cx="127" cy="28"/>
                </a:xfrm>
                <a:custGeom>
                  <a:avLst/>
                  <a:gdLst>
                    <a:gd name="T0" fmla="*/ 0 w 127"/>
                    <a:gd name="T1" fmla="*/ 27 h 28"/>
                    <a:gd name="T2" fmla="*/ 126 w 127"/>
                    <a:gd name="T3" fmla="*/ 27 h 28"/>
                    <a:gd name="T4" fmla="*/ 104 w 127"/>
                    <a:gd name="T5" fmla="*/ 1 h 28"/>
                    <a:gd name="T6" fmla="*/ 16 w 127"/>
                    <a:gd name="T7" fmla="*/ 0 h 28"/>
                    <a:gd name="T8" fmla="*/ 0 w 127"/>
                    <a:gd name="T9" fmla="*/ 27 h 28"/>
                  </a:gdLst>
                  <a:ahLst/>
                  <a:cxnLst>
                    <a:cxn ang="0">
                      <a:pos x="T0" y="T1"/>
                    </a:cxn>
                    <a:cxn ang="0">
                      <a:pos x="T2" y="T3"/>
                    </a:cxn>
                    <a:cxn ang="0">
                      <a:pos x="T4" y="T5"/>
                    </a:cxn>
                    <a:cxn ang="0">
                      <a:pos x="T6" y="T7"/>
                    </a:cxn>
                    <a:cxn ang="0">
                      <a:pos x="T8" y="T9"/>
                    </a:cxn>
                  </a:cxnLst>
                  <a:rect l="0" t="0" r="r" b="b"/>
                  <a:pathLst>
                    <a:path w="127" h="28">
                      <a:moveTo>
                        <a:pt x="0" y="27"/>
                      </a:moveTo>
                      <a:lnTo>
                        <a:pt x="126" y="27"/>
                      </a:lnTo>
                      <a:lnTo>
                        <a:pt x="104" y="1"/>
                      </a:lnTo>
                      <a:lnTo>
                        <a:pt x="16" y="0"/>
                      </a:lnTo>
                      <a:lnTo>
                        <a:pt x="0"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76" name="Freeform 692"/>
                <p:cNvSpPr>
                  <a:spLocks/>
                </p:cNvSpPr>
                <p:nvPr/>
              </p:nvSpPr>
              <p:spPr bwMode="auto">
                <a:xfrm>
                  <a:off x="5114" y="1010"/>
                  <a:ext cx="74" cy="17"/>
                </a:xfrm>
                <a:custGeom>
                  <a:avLst/>
                  <a:gdLst>
                    <a:gd name="T0" fmla="*/ 13 w 74"/>
                    <a:gd name="T1" fmla="*/ 11 h 17"/>
                    <a:gd name="T2" fmla="*/ 67 w 74"/>
                    <a:gd name="T3" fmla="*/ 0 h 17"/>
                    <a:gd name="T4" fmla="*/ 73 w 74"/>
                    <a:gd name="T5" fmla="*/ 8 h 17"/>
                    <a:gd name="T6" fmla="*/ 31 w 74"/>
                    <a:gd name="T7" fmla="*/ 16 h 17"/>
                    <a:gd name="T8" fmla="*/ 0 w 74"/>
                    <a:gd name="T9" fmla="*/ 16 h 17"/>
                    <a:gd name="T10" fmla="*/ 13 w 74"/>
                    <a:gd name="T11" fmla="*/ 11 h 17"/>
                  </a:gdLst>
                  <a:ahLst/>
                  <a:cxnLst>
                    <a:cxn ang="0">
                      <a:pos x="T0" y="T1"/>
                    </a:cxn>
                    <a:cxn ang="0">
                      <a:pos x="T2" y="T3"/>
                    </a:cxn>
                    <a:cxn ang="0">
                      <a:pos x="T4" y="T5"/>
                    </a:cxn>
                    <a:cxn ang="0">
                      <a:pos x="T6" y="T7"/>
                    </a:cxn>
                    <a:cxn ang="0">
                      <a:pos x="T8" y="T9"/>
                    </a:cxn>
                    <a:cxn ang="0">
                      <a:pos x="T10" y="T11"/>
                    </a:cxn>
                  </a:cxnLst>
                  <a:rect l="0" t="0" r="r" b="b"/>
                  <a:pathLst>
                    <a:path w="74" h="17">
                      <a:moveTo>
                        <a:pt x="13" y="11"/>
                      </a:moveTo>
                      <a:lnTo>
                        <a:pt x="67" y="0"/>
                      </a:lnTo>
                      <a:lnTo>
                        <a:pt x="73" y="8"/>
                      </a:lnTo>
                      <a:lnTo>
                        <a:pt x="31" y="16"/>
                      </a:lnTo>
                      <a:lnTo>
                        <a:pt x="0" y="16"/>
                      </a:lnTo>
                      <a:lnTo>
                        <a:pt x="13" y="11"/>
                      </a:lnTo>
                    </a:path>
                  </a:pathLst>
                </a:custGeom>
                <a:solidFill>
                  <a:srgbClr val="BFBFD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077" name="Group 693"/>
              <p:cNvGrpSpPr>
                <a:grpSpLocks/>
              </p:cNvGrpSpPr>
              <p:nvPr/>
            </p:nvGrpSpPr>
            <p:grpSpPr bwMode="auto">
              <a:xfrm>
                <a:off x="4917" y="803"/>
                <a:ext cx="284" cy="233"/>
                <a:chOff x="4917" y="803"/>
                <a:chExt cx="284" cy="233"/>
              </a:xfrm>
            </p:grpSpPr>
            <p:sp>
              <p:nvSpPr>
                <p:cNvPr id="913078" name="Oval 694"/>
                <p:cNvSpPr>
                  <a:spLocks noChangeArrowheads="1"/>
                </p:cNvSpPr>
                <p:nvPr/>
              </p:nvSpPr>
              <p:spPr bwMode="auto">
                <a:xfrm>
                  <a:off x="5081" y="1019"/>
                  <a:ext cx="13"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79" name="Oval 695"/>
                <p:cNvSpPr>
                  <a:spLocks noChangeArrowheads="1"/>
                </p:cNvSpPr>
                <p:nvPr/>
              </p:nvSpPr>
              <p:spPr bwMode="auto">
                <a:xfrm>
                  <a:off x="5005" y="803"/>
                  <a:ext cx="95" cy="84"/>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80" name="Freeform 696"/>
                <p:cNvSpPr>
                  <a:spLocks/>
                </p:cNvSpPr>
                <p:nvPr/>
              </p:nvSpPr>
              <p:spPr bwMode="auto">
                <a:xfrm>
                  <a:off x="4917" y="898"/>
                  <a:ext cx="284" cy="138"/>
                </a:xfrm>
                <a:custGeom>
                  <a:avLst/>
                  <a:gdLst>
                    <a:gd name="T0" fmla="*/ 134 w 284"/>
                    <a:gd name="T1" fmla="*/ 130 h 138"/>
                    <a:gd name="T2" fmla="*/ 4 w 284"/>
                    <a:gd name="T3" fmla="*/ 119 h 138"/>
                    <a:gd name="T4" fmla="*/ 0 w 284"/>
                    <a:gd name="T5" fmla="*/ 118 h 138"/>
                    <a:gd name="T6" fmla="*/ 0 w 284"/>
                    <a:gd name="T7" fmla="*/ 115 h 138"/>
                    <a:gd name="T8" fmla="*/ 48 w 284"/>
                    <a:gd name="T9" fmla="*/ 11 h 138"/>
                    <a:gd name="T10" fmla="*/ 51 w 284"/>
                    <a:gd name="T11" fmla="*/ 8 h 138"/>
                    <a:gd name="T12" fmla="*/ 56 w 284"/>
                    <a:gd name="T13" fmla="*/ 6 h 138"/>
                    <a:gd name="T14" fmla="*/ 100 w 284"/>
                    <a:gd name="T15" fmla="*/ 2 h 138"/>
                    <a:gd name="T16" fmla="*/ 140 w 284"/>
                    <a:gd name="T17" fmla="*/ 2 h 138"/>
                    <a:gd name="T18" fmla="*/ 182 w 284"/>
                    <a:gd name="T19" fmla="*/ 0 h 138"/>
                    <a:gd name="T20" fmla="*/ 225 w 284"/>
                    <a:gd name="T21" fmla="*/ 4 h 138"/>
                    <a:gd name="T22" fmla="*/ 229 w 284"/>
                    <a:gd name="T23" fmla="*/ 5 h 138"/>
                    <a:gd name="T24" fmla="*/ 232 w 284"/>
                    <a:gd name="T25" fmla="*/ 8 h 138"/>
                    <a:gd name="T26" fmla="*/ 283 w 284"/>
                    <a:gd name="T27" fmla="*/ 109 h 138"/>
                    <a:gd name="T28" fmla="*/ 283 w 284"/>
                    <a:gd name="T29" fmla="*/ 113 h 138"/>
                    <a:gd name="T30" fmla="*/ 280 w 284"/>
                    <a:gd name="T31" fmla="*/ 115 h 138"/>
                    <a:gd name="T32" fmla="*/ 160 w 284"/>
                    <a:gd name="T33" fmla="*/ 137 h 138"/>
                    <a:gd name="T34" fmla="*/ 134 w 284"/>
                    <a:gd name="T35" fmla="*/ 13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138">
                      <a:moveTo>
                        <a:pt x="134" y="130"/>
                      </a:moveTo>
                      <a:lnTo>
                        <a:pt x="4" y="119"/>
                      </a:lnTo>
                      <a:lnTo>
                        <a:pt x="0" y="118"/>
                      </a:lnTo>
                      <a:lnTo>
                        <a:pt x="0" y="115"/>
                      </a:lnTo>
                      <a:lnTo>
                        <a:pt x="48" y="11"/>
                      </a:lnTo>
                      <a:lnTo>
                        <a:pt x="51" y="8"/>
                      </a:lnTo>
                      <a:lnTo>
                        <a:pt x="56" y="6"/>
                      </a:lnTo>
                      <a:lnTo>
                        <a:pt x="100" y="2"/>
                      </a:lnTo>
                      <a:lnTo>
                        <a:pt x="140" y="2"/>
                      </a:lnTo>
                      <a:lnTo>
                        <a:pt x="182" y="0"/>
                      </a:lnTo>
                      <a:lnTo>
                        <a:pt x="225" y="4"/>
                      </a:lnTo>
                      <a:lnTo>
                        <a:pt x="229" y="5"/>
                      </a:lnTo>
                      <a:lnTo>
                        <a:pt x="232" y="8"/>
                      </a:lnTo>
                      <a:lnTo>
                        <a:pt x="283" y="109"/>
                      </a:lnTo>
                      <a:lnTo>
                        <a:pt x="283" y="113"/>
                      </a:lnTo>
                      <a:lnTo>
                        <a:pt x="280" y="115"/>
                      </a:lnTo>
                      <a:lnTo>
                        <a:pt x="160" y="137"/>
                      </a:lnTo>
                      <a:lnTo>
                        <a:pt x="134" y="130"/>
                      </a:lnTo>
                    </a:path>
                  </a:pathLst>
                </a:custGeom>
                <a:solidFill>
                  <a:srgbClr val="00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81" name="Freeform 697"/>
                <p:cNvSpPr>
                  <a:spLocks/>
                </p:cNvSpPr>
                <p:nvPr/>
              </p:nvSpPr>
              <p:spPr bwMode="auto">
                <a:xfrm>
                  <a:off x="5062" y="971"/>
                  <a:ext cx="87" cy="49"/>
                </a:xfrm>
                <a:custGeom>
                  <a:avLst/>
                  <a:gdLst>
                    <a:gd name="T0" fmla="*/ 0 w 87"/>
                    <a:gd name="T1" fmla="*/ 48 h 49"/>
                    <a:gd name="T2" fmla="*/ 86 w 87"/>
                    <a:gd name="T3" fmla="*/ 15 h 49"/>
                    <a:gd name="T4" fmla="*/ 76 w 87"/>
                    <a:gd name="T5" fmla="*/ 0 h 49"/>
                  </a:gdLst>
                  <a:ahLst/>
                  <a:cxnLst>
                    <a:cxn ang="0">
                      <a:pos x="T0" y="T1"/>
                    </a:cxn>
                    <a:cxn ang="0">
                      <a:pos x="T2" y="T3"/>
                    </a:cxn>
                    <a:cxn ang="0">
                      <a:pos x="T4" y="T5"/>
                    </a:cxn>
                  </a:cxnLst>
                  <a:rect l="0" t="0" r="r" b="b"/>
                  <a:pathLst>
                    <a:path w="87" h="49">
                      <a:moveTo>
                        <a:pt x="0" y="48"/>
                      </a:moveTo>
                      <a:lnTo>
                        <a:pt x="86" y="15"/>
                      </a:lnTo>
                      <a:lnTo>
                        <a:pt x="7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82" name="Freeform 698"/>
                <p:cNvSpPr>
                  <a:spLocks/>
                </p:cNvSpPr>
                <p:nvPr/>
              </p:nvSpPr>
              <p:spPr bwMode="auto">
                <a:xfrm>
                  <a:off x="4976" y="968"/>
                  <a:ext cx="105" cy="43"/>
                </a:xfrm>
                <a:custGeom>
                  <a:avLst/>
                  <a:gdLst>
                    <a:gd name="T0" fmla="*/ 6 w 105"/>
                    <a:gd name="T1" fmla="*/ 0 h 43"/>
                    <a:gd name="T2" fmla="*/ 0 w 105"/>
                    <a:gd name="T3" fmla="*/ 18 h 43"/>
                    <a:gd name="T4" fmla="*/ 104 w 105"/>
                    <a:gd name="T5" fmla="*/ 42 h 43"/>
                  </a:gdLst>
                  <a:ahLst/>
                  <a:cxnLst>
                    <a:cxn ang="0">
                      <a:pos x="T0" y="T1"/>
                    </a:cxn>
                    <a:cxn ang="0">
                      <a:pos x="T2" y="T3"/>
                    </a:cxn>
                    <a:cxn ang="0">
                      <a:pos x="T4" y="T5"/>
                    </a:cxn>
                  </a:cxnLst>
                  <a:rect l="0" t="0" r="r" b="b"/>
                  <a:pathLst>
                    <a:path w="105" h="43">
                      <a:moveTo>
                        <a:pt x="6" y="0"/>
                      </a:moveTo>
                      <a:lnTo>
                        <a:pt x="0" y="18"/>
                      </a:lnTo>
                      <a:lnTo>
                        <a:pt x="104" y="4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83" name="Oval 699"/>
                <p:cNvSpPr>
                  <a:spLocks noChangeArrowheads="1"/>
                </p:cNvSpPr>
                <p:nvPr/>
              </p:nvSpPr>
              <p:spPr bwMode="auto">
                <a:xfrm>
                  <a:off x="5052" y="1022"/>
                  <a:ext cx="15" cy="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84" name="Freeform 700"/>
                <p:cNvSpPr>
                  <a:spLocks/>
                </p:cNvSpPr>
                <p:nvPr/>
              </p:nvSpPr>
              <p:spPr bwMode="auto">
                <a:xfrm>
                  <a:off x="5015" y="898"/>
                  <a:ext cx="87" cy="76"/>
                </a:xfrm>
                <a:custGeom>
                  <a:avLst/>
                  <a:gdLst>
                    <a:gd name="T0" fmla="*/ 0 w 87"/>
                    <a:gd name="T1" fmla="*/ 1 h 76"/>
                    <a:gd name="T2" fmla="*/ 49 w 87"/>
                    <a:gd name="T3" fmla="*/ 75 h 76"/>
                    <a:gd name="T4" fmla="*/ 86 w 87"/>
                    <a:gd name="T5" fmla="*/ 0 h 76"/>
                    <a:gd name="T6" fmla="*/ 42 w 87"/>
                    <a:gd name="T7" fmla="*/ 1 h 76"/>
                    <a:gd name="T8" fmla="*/ 0 w 87"/>
                    <a:gd name="T9" fmla="*/ 1 h 76"/>
                  </a:gdLst>
                  <a:ahLst/>
                  <a:cxnLst>
                    <a:cxn ang="0">
                      <a:pos x="T0" y="T1"/>
                    </a:cxn>
                    <a:cxn ang="0">
                      <a:pos x="T2" y="T3"/>
                    </a:cxn>
                    <a:cxn ang="0">
                      <a:pos x="T4" y="T5"/>
                    </a:cxn>
                    <a:cxn ang="0">
                      <a:pos x="T6" y="T7"/>
                    </a:cxn>
                    <a:cxn ang="0">
                      <a:pos x="T8" y="T9"/>
                    </a:cxn>
                  </a:cxnLst>
                  <a:rect l="0" t="0" r="r" b="b"/>
                  <a:pathLst>
                    <a:path w="87" h="76">
                      <a:moveTo>
                        <a:pt x="0" y="1"/>
                      </a:moveTo>
                      <a:lnTo>
                        <a:pt x="49" y="75"/>
                      </a:lnTo>
                      <a:lnTo>
                        <a:pt x="86" y="0"/>
                      </a:lnTo>
                      <a:lnTo>
                        <a:pt x="42" y="1"/>
                      </a:lnTo>
                      <a:lnTo>
                        <a:pt x="0" y="1"/>
                      </a:lnTo>
                    </a:path>
                  </a:pathLst>
                </a:custGeom>
                <a:solidFill>
                  <a:srgbClr val="00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85" name="Freeform 701"/>
                <p:cNvSpPr>
                  <a:spLocks/>
                </p:cNvSpPr>
                <p:nvPr/>
              </p:nvSpPr>
              <p:spPr bwMode="auto">
                <a:xfrm>
                  <a:off x="4988" y="898"/>
                  <a:ext cx="142" cy="78"/>
                </a:xfrm>
                <a:custGeom>
                  <a:avLst/>
                  <a:gdLst>
                    <a:gd name="T0" fmla="*/ 27 w 142"/>
                    <a:gd name="T1" fmla="*/ 2 h 78"/>
                    <a:gd name="T2" fmla="*/ 0 w 142"/>
                    <a:gd name="T3" fmla="*/ 28 h 78"/>
                    <a:gd name="T4" fmla="*/ 77 w 142"/>
                    <a:gd name="T5" fmla="*/ 77 h 78"/>
                    <a:gd name="T6" fmla="*/ 141 w 142"/>
                    <a:gd name="T7" fmla="*/ 26 h 78"/>
                    <a:gd name="T8" fmla="*/ 114 w 142"/>
                    <a:gd name="T9" fmla="*/ 0 h 78"/>
                  </a:gdLst>
                  <a:ahLst/>
                  <a:cxnLst>
                    <a:cxn ang="0">
                      <a:pos x="T0" y="T1"/>
                    </a:cxn>
                    <a:cxn ang="0">
                      <a:pos x="T2" y="T3"/>
                    </a:cxn>
                    <a:cxn ang="0">
                      <a:pos x="T4" y="T5"/>
                    </a:cxn>
                    <a:cxn ang="0">
                      <a:pos x="T6" y="T7"/>
                    </a:cxn>
                    <a:cxn ang="0">
                      <a:pos x="T8" y="T9"/>
                    </a:cxn>
                  </a:cxnLst>
                  <a:rect l="0" t="0" r="r" b="b"/>
                  <a:pathLst>
                    <a:path w="142" h="78">
                      <a:moveTo>
                        <a:pt x="27" y="2"/>
                      </a:moveTo>
                      <a:lnTo>
                        <a:pt x="0" y="28"/>
                      </a:lnTo>
                      <a:lnTo>
                        <a:pt x="77" y="77"/>
                      </a:lnTo>
                      <a:lnTo>
                        <a:pt x="141" y="26"/>
                      </a:lnTo>
                      <a:lnTo>
                        <a:pt x="114"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86" name="Oval 702"/>
                <p:cNvSpPr>
                  <a:spLocks noChangeArrowheads="1"/>
                </p:cNvSpPr>
                <p:nvPr/>
              </p:nvSpPr>
              <p:spPr bwMode="auto">
                <a:xfrm>
                  <a:off x="5066" y="981"/>
                  <a:ext cx="8"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87" name="Oval 703"/>
                <p:cNvSpPr>
                  <a:spLocks noChangeArrowheads="1"/>
                </p:cNvSpPr>
                <p:nvPr/>
              </p:nvSpPr>
              <p:spPr bwMode="auto">
                <a:xfrm flipH="1" flipV="1">
                  <a:off x="5058" y="989"/>
                  <a:ext cx="8" cy="7"/>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088" name="Group 704"/>
              <p:cNvGrpSpPr>
                <a:grpSpLocks/>
              </p:cNvGrpSpPr>
              <p:nvPr/>
            </p:nvGrpSpPr>
            <p:grpSpPr bwMode="auto">
              <a:xfrm>
                <a:off x="4914" y="1006"/>
                <a:ext cx="291" cy="41"/>
                <a:chOff x="4914" y="1006"/>
                <a:chExt cx="291" cy="41"/>
              </a:xfrm>
            </p:grpSpPr>
            <p:sp>
              <p:nvSpPr>
                <p:cNvPr id="913089" name="Rectangle 705"/>
                <p:cNvSpPr>
                  <a:spLocks noChangeArrowheads="1"/>
                </p:cNvSpPr>
                <p:nvPr/>
              </p:nvSpPr>
              <p:spPr bwMode="auto">
                <a:xfrm>
                  <a:off x="4949" y="1009"/>
                  <a:ext cx="256" cy="26"/>
                </a:xfrm>
                <a:prstGeom prst="rect">
                  <a:avLst/>
                </a:prstGeom>
                <a:solidFill>
                  <a:srgbClr val="FF7F3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090" name="Freeform 706"/>
                <p:cNvSpPr>
                  <a:spLocks/>
                </p:cNvSpPr>
                <p:nvPr/>
              </p:nvSpPr>
              <p:spPr bwMode="auto">
                <a:xfrm>
                  <a:off x="4914" y="1006"/>
                  <a:ext cx="34" cy="41"/>
                </a:xfrm>
                <a:custGeom>
                  <a:avLst/>
                  <a:gdLst>
                    <a:gd name="T0" fmla="*/ 33 w 34"/>
                    <a:gd name="T1" fmla="*/ 0 h 41"/>
                    <a:gd name="T2" fmla="*/ 33 w 34"/>
                    <a:gd name="T3" fmla="*/ 40 h 41"/>
                    <a:gd name="T4" fmla="*/ 0 w 34"/>
                    <a:gd name="T5" fmla="*/ 27 h 41"/>
                    <a:gd name="T6" fmla="*/ 0 w 34"/>
                    <a:gd name="T7" fmla="*/ 5 h 41"/>
                    <a:gd name="T8" fmla="*/ 33 w 34"/>
                    <a:gd name="T9" fmla="*/ 0 h 41"/>
                  </a:gdLst>
                  <a:ahLst/>
                  <a:cxnLst>
                    <a:cxn ang="0">
                      <a:pos x="T0" y="T1"/>
                    </a:cxn>
                    <a:cxn ang="0">
                      <a:pos x="T2" y="T3"/>
                    </a:cxn>
                    <a:cxn ang="0">
                      <a:pos x="T4" y="T5"/>
                    </a:cxn>
                    <a:cxn ang="0">
                      <a:pos x="T6" y="T7"/>
                    </a:cxn>
                    <a:cxn ang="0">
                      <a:pos x="T8" y="T9"/>
                    </a:cxn>
                  </a:cxnLst>
                  <a:rect l="0" t="0" r="r" b="b"/>
                  <a:pathLst>
                    <a:path w="34" h="41">
                      <a:moveTo>
                        <a:pt x="33" y="0"/>
                      </a:moveTo>
                      <a:lnTo>
                        <a:pt x="33" y="40"/>
                      </a:lnTo>
                      <a:lnTo>
                        <a:pt x="0" y="27"/>
                      </a:lnTo>
                      <a:lnTo>
                        <a:pt x="0" y="5"/>
                      </a:lnTo>
                      <a:lnTo>
                        <a:pt x="33" y="0"/>
                      </a:lnTo>
                    </a:path>
                  </a:pathLst>
                </a:custGeom>
                <a:solidFill>
                  <a:srgbClr val="FF5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091" name="Group 707"/>
            <p:cNvGrpSpPr>
              <a:grpSpLocks/>
            </p:cNvGrpSpPr>
            <p:nvPr/>
          </p:nvGrpSpPr>
          <p:grpSpPr bwMode="auto">
            <a:xfrm>
              <a:off x="0" y="4305300"/>
              <a:ext cx="1228725" cy="690563"/>
              <a:chOff x="509" y="3032"/>
              <a:chExt cx="778" cy="469"/>
            </a:xfrm>
          </p:grpSpPr>
          <p:sp>
            <p:nvSpPr>
              <p:cNvPr id="913092" name="Freeform 708"/>
              <p:cNvSpPr>
                <a:spLocks/>
              </p:cNvSpPr>
              <p:nvPr/>
            </p:nvSpPr>
            <p:spPr bwMode="auto">
              <a:xfrm>
                <a:off x="509" y="3077"/>
                <a:ext cx="778" cy="259"/>
              </a:xfrm>
              <a:custGeom>
                <a:avLst/>
                <a:gdLst>
                  <a:gd name="T0" fmla="*/ 206 w 778"/>
                  <a:gd name="T1" fmla="*/ 0 h 259"/>
                  <a:gd name="T2" fmla="*/ 777 w 778"/>
                  <a:gd name="T3" fmla="*/ 135 h 259"/>
                  <a:gd name="T4" fmla="*/ 699 w 778"/>
                  <a:gd name="T5" fmla="*/ 258 h 259"/>
                  <a:gd name="T6" fmla="*/ 206 w 778"/>
                  <a:gd name="T7" fmla="*/ 138 h 259"/>
                  <a:gd name="T8" fmla="*/ 149 w 778"/>
                  <a:gd name="T9" fmla="*/ 176 h 259"/>
                  <a:gd name="T10" fmla="*/ 0 w 778"/>
                  <a:gd name="T11" fmla="*/ 142 h 259"/>
                  <a:gd name="T12" fmla="*/ 206 w 778"/>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778" h="259">
                    <a:moveTo>
                      <a:pt x="206" y="0"/>
                    </a:moveTo>
                    <a:lnTo>
                      <a:pt x="777" y="135"/>
                    </a:lnTo>
                    <a:lnTo>
                      <a:pt x="699" y="258"/>
                    </a:lnTo>
                    <a:lnTo>
                      <a:pt x="206" y="138"/>
                    </a:lnTo>
                    <a:lnTo>
                      <a:pt x="149" y="176"/>
                    </a:lnTo>
                    <a:lnTo>
                      <a:pt x="0" y="142"/>
                    </a:lnTo>
                    <a:lnTo>
                      <a:pt x="206" y="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093" name="Group 709"/>
              <p:cNvGrpSpPr>
                <a:grpSpLocks/>
              </p:cNvGrpSpPr>
              <p:nvPr/>
            </p:nvGrpSpPr>
            <p:grpSpPr bwMode="auto">
              <a:xfrm>
                <a:off x="965" y="3076"/>
                <a:ext cx="257" cy="184"/>
                <a:chOff x="965" y="3076"/>
                <a:chExt cx="257" cy="184"/>
              </a:xfrm>
            </p:grpSpPr>
            <p:grpSp>
              <p:nvGrpSpPr>
                <p:cNvPr id="913094" name="Group 710"/>
                <p:cNvGrpSpPr>
                  <a:grpSpLocks/>
                </p:cNvGrpSpPr>
                <p:nvPr/>
              </p:nvGrpSpPr>
              <p:grpSpPr bwMode="auto">
                <a:xfrm>
                  <a:off x="965" y="3140"/>
                  <a:ext cx="257" cy="120"/>
                  <a:chOff x="965" y="3140"/>
                  <a:chExt cx="257" cy="120"/>
                </a:xfrm>
              </p:grpSpPr>
              <p:grpSp>
                <p:nvGrpSpPr>
                  <p:cNvPr id="913095" name="Group 711"/>
                  <p:cNvGrpSpPr>
                    <a:grpSpLocks/>
                  </p:cNvGrpSpPr>
                  <p:nvPr/>
                </p:nvGrpSpPr>
                <p:grpSpPr bwMode="auto">
                  <a:xfrm>
                    <a:off x="967" y="3140"/>
                    <a:ext cx="255" cy="120"/>
                    <a:chOff x="967" y="3140"/>
                    <a:chExt cx="255" cy="120"/>
                  </a:xfrm>
                </p:grpSpPr>
                <p:sp>
                  <p:nvSpPr>
                    <p:cNvPr id="913096" name="Freeform 712"/>
                    <p:cNvSpPr>
                      <a:spLocks/>
                    </p:cNvSpPr>
                    <p:nvPr/>
                  </p:nvSpPr>
                  <p:spPr bwMode="auto">
                    <a:xfrm>
                      <a:off x="967" y="3165"/>
                      <a:ext cx="89" cy="33"/>
                    </a:xfrm>
                    <a:custGeom>
                      <a:avLst/>
                      <a:gdLst>
                        <a:gd name="T0" fmla="*/ 0 w 89"/>
                        <a:gd name="T1" fmla="*/ 32 h 33"/>
                        <a:gd name="T2" fmla="*/ 6 w 89"/>
                        <a:gd name="T3" fmla="*/ 32 h 33"/>
                        <a:gd name="T4" fmla="*/ 88 w 89"/>
                        <a:gd name="T5" fmla="*/ 1 h 33"/>
                        <a:gd name="T6" fmla="*/ 85 w 89"/>
                        <a:gd name="T7" fmla="*/ 0 h 33"/>
                        <a:gd name="T8" fmla="*/ 0 w 89"/>
                        <a:gd name="T9" fmla="*/ 32 h 33"/>
                      </a:gdLst>
                      <a:ahLst/>
                      <a:cxnLst>
                        <a:cxn ang="0">
                          <a:pos x="T0" y="T1"/>
                        </a:cxn>
                        <a:cxn ang="0">
                          <a:pos x="T2" y="T3"/>
                        </a:cxn>
                        <a:cxn ang="0">
                          <a:pos x="T4" y="T5"/>
                        </a:cxn>
                        <a:cxn ang="0">
                          <a:pos x="T6" y="T7"/>
                        </a:cxn>
                        <a:cxn ang="0">
                          <a:pos x="T8" y="T9"/>
                        </a:cxn>
                      </a:cxnLst>
                      <a:rect l="0" t="0" r="r" b="b"/>
                      <a:pathLst>
                        <a:path w="89" h="33">
                          <a:moveTo>
                            <a:pt x="0" y="32"/>
                          </a:moveTo>
                          <a:lnTo>
                            <a:pt x="6" y="32"/>
                          </a:lnTo>
                          <a:lnTo>
                            <a:pt x="88" y="1"/>
                          </a:lnTo>
                          <a:lnTo>
                            <a:pt x="85" y="0"/>
                          </a:lnTo>
                          <a:lnTo>
                            <a:pt x="0" y="32"/>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097" name="Group 713"/>
                    <p:cNvGrpSpPr>
                      <a:grpSpLocks/>
                    </p:cNvGrpSpPr>
                    <p:nvPr/>
                  </p:nvGrpSpPr>
                  <p:grpSpPr bwMode="auto">
                    <a:xfrm>
                      <a:off x="989" y="3140"/>
                      <a:ext cx="233" cy="120"/>
                      <a:chOff x="989" y="3140"/>
                      <a:chExt cx="233" cy="120"/>
                    </a:xfrm>
                  </p:grpSpPr>
                  <p:sp>
                    <p:nvSpPr>
                      <p:cNvPr id="913098" name="Freeform 714"/>
                      <p:cNvSpPr>
                        <a:spLocks/>
                      </p:cNvSpPr>
                      <p:nvPr/>
                    </p:nvSpPr>
                    <p:spPr bwMode="auto">
                      <a:xfrm>
                        <a:off x="1081" y="3189"/>
                        <a:ext cx="139" cy="71"/>
                      </a:xfrm>
                      <a:custGeom>
                        <a:avLst/>
                        <a:gdLst>
                          <a:gd name="T0" fmla="*/ 138 w 139"/>
                          <a:gd name="T1" fmla="*/ 0 h 71"/>
                          <a:gd name="T2" fmla="*/ 60 w 139"/>
                          <a:gd name="T3" fmla="*/ 28 h 71"/>
                          <a:gd name="T4" fmla="*/ 60 w 139"/>
                          <a:gd name="T5" fmla="*/ 32 h 71"/>
                          <a:gd name="T6" fmla="*/ 60 w 139"/>
                          <a:gd name="T7" fmla="*/ 33 h 71"/>
                          <a:gd name="T8" fmla="*/ 59 w 139"/>
                          <a:gd name="T9" fmla="*/ 34 h 71"/>
                          <a:gd name="T10" fmla="*/ 58 w 139"/>
                          <a:gd name="T11" fmla="*/ 36 h 71"/>
                          <a:gd name="T12" fmla="*/ 43 w 139"/>
                          <a:gd name="T13" fmla="*/ 42 h 71"/>
                          <a:gd name="T14" fmla="*/ 42 w 139"/>
                          <a:gd name="T15" fmla="*/ 44 h 71"/>
                          <a:gd name="T16" fmla="*/ 0 w 139"/>
                          <a:gd name="T17" fmla="*/ 61 h 71"/>
                          <a:gd name="T18" fmla="*/ 0 w 139"/>
                          <a:gd name="T19" fmla="*/ 70 h 71"/>
                          <a:gd name="T20" fmla="*/ 1 w 139"/>
                          <a:gd name="T21" fmla="*/ 70 h 71"/>
                          <a:gd name="T22" fmla="*/ 137 w 139"/>
                          <a:gd name="T23" fmla="*/ 16 h 71"/>
                          <a:gd name="T24" fmla="*/ 137 w 139"/>
                          <a:gd name="T25" fmla="*/ 15 h 71"/>
                          <a:gd name="T26" fmla="*/ 138 w 139"/>
                          <a:gd name="T27" fmla="*/ 15 h 71"/>
                          <a:gd name="T28" fmla="*/ 138 w 139"/>
                          <a:gd name="T29" fmla="*/ 13 h 71"/>
                          <a:gd name="T30" fmla="*/ 138 w 139"/>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71">
                            <a:moveTo>
                              <a:pt x="138" y="0"/>
                            </a:moveTo>
                            <a:lnTo>
                              <a:pt x="60" y="28"/>
                            </a:lnTo>
                            <a:lnTo>
                              <a:pt x="60" y="32"/>
                            </a:lnTo>
                            <a:lnTo>
                              <a:pt x="60" y="33"/>
                            </a:lnTo>
                            <a:lnTo>
                              <a:pt x="59" y="34"/>
                            </a:lnTo>
                            <a:lnTo>
                              <a:pt x="58" y="36"/>
                            </a:lnTo>
                            <a:lnTo>
                              <a:pt x="43" y="42"/>
                            </a:lnTo>
                            <a:lnTo>
                              <a:pt x="42" y="44"/>
                            </a:lnTo>
                            <a:lnTo>
                              <a:pt x="0" y="61"/>
                            </a:lnTo>
                            <a:lnTo>
                              <a:pt x="0" y="70"/>
                            </a:lnTo>
                            <a:lnTo>
                              <a:pt x="1" y="70"/>
                            </a:lnTo>
                            <a:lnTo>
                              <a:pt x="137" y="16"/>
                            </a:lnTo>
                            <a:lnTo>
                              <a:pt x="137" y="15"/>
                            </a:lnTo>
                            <a:lnTo>
                              <a:pt x="138" y="15"/>
                            </a:lnTo>
                            <a:lnTo>
                              <a:pt x="138" y="13"/>
                            </a:lnTo>
                            <a:lnTo>
                              <a:pt x="138" y="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099" name="Freeform 715"/>
                      <p:cNvSpPr>
                        <a:spLocks/>
                      </p:cNvSpPr>
                      <p:nvPr/>
                    </p:nvSpPr>
                    <p:spPr bwMode="auto">
                      <a:xfrm>
                        <a:off x="1204" y="3195"/>
                        <a:ext cx="17" cy="17"/>
                      </a:xfrm>
                      <a:custGeom>
                        <a:avLst/>
                        <a:gdLst>
                          <a:gd name="T0" fmla="*/ 0 w 17"/>
                          <a:gd name="T1" fmla="*/ 8 h 17"/>
                          <a:gd name="T2" fmla="*/ 16 w 17"/>
                          <a:gd name="T3" fmla="*/ 0 h 17"/>
                          <a:gd name="T4" fmla="*/ 16 w 17"/>
                          <a:gd name="T5" fmla="*/ 10 h 17"/>
                          <a:gd name="T6" fmla="*/ 0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6" y="0"/>
                            </a:lnTo>
                            <a:lnTo>
                              <a:pt x="16" y="10"/>
                            </a:lnTo>
                            <a:lnTo>
                              <a:pt x="0" y="16"/>
                            </a:lnTo>
                            <a:lnTo>
                              <a:pt x="0" y="8"/>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100" name="Group 716"/>
                      <p:cNvGrpSpPr>
                        <a:grpSpLocks/>
                      </p:cNvGrpSpPr>
                      <p:nvPr/>
                    </p:nvGrpSpPr>
                    <p:grpSpPr bwMode="auto">
                      <a:xfrm>
                        <a:off x="989" y="3140"/>
                        <a:ext cx="233" cy="120"/>
                        <a:chOff x="989" y="3140"/>
                        <a:chExt cx="233" cy="120"/>
                      </a:xfrm>
                    </p:grpSpPr>
                    <p:sp>
                      <p:nvSpPr>
                        <p:cNvPr id="913101" name="Freeform 717"/>
                        <p:cNvSpPr>
                          <a:spLocks/>
                        </p:cNvSpPr>
                        <p:nvPr/>
                      </p:nvSpPr>
                      <p:spPr bwMode="auto">
                        <a:xfrm>
                          <a:off x="1047" y="3149"/>
                          <a:ext cx="17" cy="20"/>
                        </a:xfrm>
                        <a:custGeom>
                          <a:avLst/>
                          <a:gdLst>
                            <a:gd name="T0" fmla="*/ 13 w 17"/>
                            <a:gd name="T1" fmla="*/ 0 h 20"/>
                            <a:gd name="T2" fmla="*/ 16 w 17"/>
                            <a:gd name="T3" fmla="*/ 19 h 20"/>
                            <a:gd name="T4" fmla="*/ 0 w 17"/>
                            <a:gd name="T5" fmla="*/ 14 h 20"/>
                            <a:gd name="T6" fmla="*/ 13 w 17"/>
                            <a:gd name="T7" fmla="*/ 0 h 20"/>
                          </a:gdLst>
                          <a:ahLst/>
                          <a:cxnLst>
                            <a:cxn ang="0">
                              <a:pos x="T0" y="T1"/>
                            </a:cxn>
                            <a:cxn ang="0">
                              <a:pos x="T2" y="T3"/>
                            </a:cxn>
                            <a:cxn ang="0">
                              <a:pos x="T4" y="T5"/>
                            </a:cxn>
                            <a:cxn ang="0">
                              <a:pos x="T6" y="T7"/>
                            </a:cxn>
                          </a:cxnLst>
                          <a:rect l="0" t="0" r="r" b="b"/>
                          <a:pathLst>
                            <a:path w="17" h="20">
                              <a:moveTo>
                                <a:pt x="13" y="0"/>
                              </a:moveTo>
                              <a:lnTo>
                                <a:pt x="16" y="19"/>
                              </a:lnTo>
                              <a:lnTo>
                                <a:pt x="0" y="14"/>
                              </a:lnTo>
                              <a:lnTo>
                                <a:pt x="13"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2" name="Freeform 718"/>
                        <p:cNvSpPr>
                          <a:spLocks/>
                        </p:cNvSpPr>
                        <p:nvPr/>
                      </p:nvSpPr>
                      <p:spPr bwMode="auto">
                        <a:xfrm>
                          <a:off x="989" y="3190"/>
                          <a:ext cx="93" cy="61"/>
                        </a:xfrm>
                        <a:custGeom>
                          <a:avLst/>
                          <a:gdLst>
                            <a:gd name="T0" fmla="*/ 0 w 93"/>
                            <a:gd name="T1" fmla="*/ 4 h 61"/>
                            <a:gd name="T2" fmla="*/ 92 w 93"/>
                            <a:gd name="T3" fmla="*/ 60 h 61"/>
                            <a:gd name="T4" fmla="*/ 92 w 93"/>
                            <a:gd name="T5" fmla="*/ 51 h 61"/>
                            <a:gd name="T6" fmla="*/ 3 w 93"/>
                            <a:gd name="T7" fmla="*/ 0 h 61"/>
                            <a:gd name="T8" fmla="*/ 0 w 93"/>
                            <a:gd name="T9" fmla="*/ 4 h 61"/>
                          </a:gdLst>
                          <a:ahLst/>
                          <a:cxnLst>
                            <a:cxn ang="0">
                              <a:pos x="T0" y="T1"/>
                            </a:cxn>
                            <a:cxn ang="0">
                              <a:pos x="T2" y="T3"/>
                            </a:cxn>
                            <a:cxn ang="0">
                              <a:pos x="T4" y="T5"/>
                            </a:cxn>
                            <a:cxn ang="0">
                              <a:pos x="T6" y="T7"/>
                            </a:cxn>
                            <a:cxn ang="0">
                              <a:pos x="T8" y="T9"/>
                            </a:cxn>
                          </a:cxnLst>
                          <a:rect l="0" t="0" r="r" b="b"/>
                          <a:pathLst>
                            <a:path w="93" h="61">
                              <a:moveTo>
                                <a:pt x="0" y="4"/>
                              </a:moveTo>
                              <a:lnTo>
                                <a:pt x="92" y="60"/>
                              </a:lnTo>
                              <a:lnTo>
                                <a:pt x="92" y="51"/>
                              </a:lnTo>
                              <a:lnTo>
                                <a:pt x="3" y="0"/>
                              </a:lnTo>
                              <a:lnTo>
                                <a:pt x="0" y="4"/>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3" name="Freeform 719"/>
                        <p:cNvSpPr>
                          <a:spLocks/>
                        </p:cNvSpPr>
                        <p:nvPr/>
                      </p:nvSpPr>
                      <p:spPr bwMode="auto">
                        <a:xfrm>
                          <a:off x="1081" y="3216"/>
                          <a:ext cx="62" cy="38"/>
                        </a:xfrm>
                        <a:custGeom>
                          <a:avLst/>
                          <a:gdLst>
                            <a:gd name="T0" fmla="*/ 0 w 62"/>
                            <a:gd name="T1" fmla="*/ 37 h 38"/>
                            <a:gd name="T2" fmla="*/ 0 w 62"/>
                            <a:gd name="T3" fmla="*/ 27 h 38"/>
                            <a:gd name="T4" fmla="*/ 61 w 62"/>
                            <a:gd name="T5" fmla="*/ 0 h 38"/>
                            <a:gd name="T6" fmla="*/ 61 w 62"/>
                            <a:gd name="T7" fmla="*/ 13 h 38"/>
                            <a:gd name="T8" fmla="*/ 0 w 62"/>
                            <a:gd name="T9" fmla="*/ 37 h 38"/>
                          </a:gdLst>
                          <a:ahLst/>
                          <a:cxnLst>
                            <a:cxn ang="0">
                              <a:pos x="T0" y="T1"/>
                            </a:cxn>
                            <a:cxn ang="0">
                              <a:pos x="T2" y="T3"/>
                            </a:cxn>
                            <a:cxn ang="0">
                              <a:pos x="T4" y="T5"/>
                            </a:cxn>
                            <a:cxn ang="0">
                              <a:pos x="T6" y="T7"/>
                            </a:cxn>
                            <a:cxn ang="0">
                              <a:pos x="T8" y="T9"/>
                            </a:cxn>
                          </a:cxnLst>
                          <a:rect l="0" t="0" r="r" b="b"/>
                          <a:pathLst>
                            <a:path w="62" h="38">
                              <a:moveTo>
                                <a:pt x="0" y="37"/>
                              </a:moveTo>
                              <a:lnTo>
                                <a:pt x="0" y="27"/>
                              </a:lnTo>
                              <a:lnTo>
                                <a:pt x="61" y="0"/>
                              </a:lnTo>
                              <a:lnTo>
                                <a:pt x="61" y="13"/>
                              </a:lnTo>
                              <a:lnTo>
                                <a:pt x="0" y="3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4" name="Freeform 720"/>
                        <p:cNvSpPr>
                          <a:spLocks/>
                        </p:cNvSpPr>
                        <p:nvPr/>
                      </p:nvSpPr>
                      <p:spPr bwMode="auto">
                        <a:xfrm>
                          <a:off x="1114" y="3176"/>
                          <a:ext cx="37" cy="38"/>
                        </a:xfrm>
                        <a:custGeom>
                          <a:avLst/>
                          <a:gdLst>
                            <a:gd name="T0" fmla="*/ 1 w 37"/>
                            <a:gd name="T1" fmla="*/ 0 h 38"/>
                            <a:gd name="T2" fmla="*/ 0 w 37"/>
                            <a:gd name="T3" fmla="*/ 26 h 38"/>
                            <a:gd name="T4" fmla="*/ 27 w 37"/>
                            <a:gd name="T5" fmla="*/ 37 h 38"/>
                            <a:gd name="T6" fmla="*/ 36 w 37"/>
                            <a:gd name="T7" fmla="*/ 17 h 38"/>
                            <a:gd name="T8" fmla="*/ 1 w 37"/>
                            <a:gd name="T9" fmla="*/ 0 h 38"/>
                          </a:gdLst>
                          <a:ahLst/>
                          <a:cxnLst>
                            <a:cxn ang="0">
                              <a:pos x="T0" y="T1"/>
                            </a:cxn>
                            <a:cxn ang="0">
                              <a:pos x="T2" y="T3"/>
                            </a:cxn>
                            <a:cxn ang="0">
                              <a:pos x="T4" y="T5"/>
                            </a:cxn>
                            <a:cxn ang="0">
                              <a:pos x="T6" y="T7"/>
                            </a:cxn>
                            <a:cxn ang="0">
                              <a:pos x="T8" y="T9"/>
                            </a:cxn>
                          </a:cxnLst>
                          <a:rect l="0" t="0" r="r" b="b"/>
                          <a:pathLst>
                            <a:path w="37" h="38">
                              <a:moveTo>
                                <a:pt x="1" y="0"/>
                              </a:moveTo>
                              <a:lnTo>
                                <a:pt x="0" y="26"/>
                              </a:lnTo>
                              <a:lnTo>
                                <a:pt x="27" y="37"/>
                              </a:lnTo>
                              <a:lnTo>
                                <a:pt x="36" y="17"/>
                              </a:lnTo>
                              <a:lnTo>
                                <a:pt x="1"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5" name="Freeform 721"/>
                        <p:cNvSpPr>
                          <a:spLocks/>
                        </p:cNvSpPr>
                        <p:nvPr/>
                      </p:nvSpPr>
                      <p:spPr bwMode="auto">
                        <a:xfrm>
                          <a:off x="1055" y="3150"/>
                          <a:ext cx="36" cy="33"/>
                        </a:xfrm>
                        <a:custGeom>
                          <a:avLst/>
                          <a:gdLst>
                            <a:gd name="T0" fmla="*/ 2 w 36"/>
                            <a:gd name="T1" fmla="*/ 0 h 33"/>
                            <a:gd name="T2" fmla="*/ 0 w 36"/>
                            <a:gd name="T3" fmla="*/ 21 h 33"/>
                            <a:gd name="T4" fmla="*/ 24 w 36"/>
                            <a:gd name="T5" fmla="*/ 32 h 33"/>
                            <a:gd name="T6" fmla="*/ 35 w 36"/>
                            <a:gd name="T7" fmla="*/ 14 h 33"/>
                            <a:gd name="T8" fmla="*/ 2 w 36"/>
                            <a:gd name="T9" fmla="*/ 0 h 33"/>
                          </a:gdLst>
                          <a:ahLst/>
                          <a:cxnLst>
                            <a:cxn ang="0">
                              <a:pos x="T0" y="T1"/>
                            </a:cxn>
                            <a:cxn ang="0">
                              <a:pos x="T2" y="T3"/>
                            </a:cxn>
                            <a:cxn ang="0">
                              <a:pos x="T4" y="T5"/>
                            </a:cxn>
                            <a:cxn ang="0">
                              <a:pos x="T6" y="T7"/>
                            </a:cxn>
                            <a:cxn ang="0">
                              <a:pos x="T8" y="T9"/>
                            </a:cxn>
                          </a:cxnLst>
                          <a:rect l="0" t="0" r="r" b="b"/>
                          <a:pathLst>
                            <a:path w="36" h="33">
                              <a:moveTo>
                                <a:pt x="2" y="0"/>
                              </a:moveTo>
                              <a:lnTo>
                                <a:pt x="0" y="21"/>
                              </a:lnTo>
                              <a:lnTo>
                                <a:pt x="24" y="32"/>
                              </a:lnTo>
                              <a:lnTo>
                                <a:pt x="35" y="14"/>
                              </a:lnTo>
                              <a:lnTo>
                                <a:pt x="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6" name="Freeform 722"/>
                        <p:cNvSpPr>
                          <a:spLocks/>
                        </p:cNvSpPr>
                        <p:nvPr/>
                      </p:nvSpPr>
                      <p:spPr bwMode="auto">
                        <a:xfrm>
                          <a:off x="1106" y="3178"/>
                          <a:ext cx="17" cy="21"/>
                        </a:xfrm>
                        <a:custGeom>
                          <a:avLst/>
                          <a:gdLst>
                            <a:gd name="T0" fmla="*/ 16 w 17"/>
                            <a:gd name="T1" fmla="*/ 0 h 21"/>
                            <a:gd name="T2" fmla="*/ 16 w 17"/>
                            <a:gd name="T3" fmla="*/ 20 h 21"/>
                            <a:gd name="T4" fmla="*/ 0 w 17"/>
                            <a:gd name="T5" fmla="*/ 15 h 21"/>
                            <a:gd name="T6" fmla="*/ 16 w 17"/>
                            <a:gd name="T7" fmla="*/ 0 h 21"/>
                          </a:gdLst>
                          <a:ahLst/>
                          <a:cxnLst>
                            <a:cxn ang="0">
                              <a:pos x="T0" y="T1"/>
                            </a:cxn>
                            <a:cxn ang="0">
                              <a:pos x="T2" y="T3"/>
                            </a:cxn>
                            <a:cxn ang="0">
                              <a:pos x="T4" y="T5"/>
                            </a:cxn>
                            <a:cxn ang="0">
                              <a:pos x="T6" y="T7"/>
                            </a:cxn>
                          </a:cxnLst>
                          <a:rect l="0" t="0" r="r" b="b"/>
                          <a:pathLst>
                            <a:path w="17" h="21">
                              <a:moveTo>
                                <a:pt x="16" y="0"/>
                              </a:moveTo>
                              <a:lnTo>
                                <a:pt x="16" y="20"/>
                              </a:lnTo>
                              <a:lnTo>
                                <a:pt x="0" y="15"/>
                              </a:lnTo>
                              <a:lnTo>
                                <a:pt x="16"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7" name="Freeform 723"/>
                        <p:cNvSpPr>
                          <a:spLocks/>
                        </p:cNvSpPr>
                        <p:nvPr/>
                      </p:nvSpPr>
                      <p:spPr bwMode="auto">
                        <a:xfrm>
                          <a:off x="989" y="3194"/>
                          <a:ext cx="93" cy="66"/>
                        </a:xfrm>
                        <a:custGeom>
                          <a:avLst/>
                          <a:gdLst>
                            <a:gd name="T0" fmla="*/ 92 w 93"/>
                            <a:gd name="T1" fmla="*/ 56 h 66"/>
                            <a:gd name="T2" fmla="*/ 92 w 93"/>
                            <a:gd name="T3" fmla="*/ 65 h 66"/>
                            <a:gd name="T4" fmla="*/ 0 w 93"/>
                            <a:gd name="T5" fmla="*/ 9 h 66"/>
                            <a:gd name="T6" fmla="*/ 0 w 93"/>
                            <a:gd name="T7" fmla="*/ 0 h 66"/>
                            <a:gd name="T8" fmla="*/ 92 w 93"/>
                            <a:gd name="T9" fmla="*/ 56 h 66"/>
                          </a:gdLst>
                          <a:ahLst/>
                          <a:cxnLst>
                            <a:cxn ang="0">
                              <a:pos x="T0" y="T1"/>
                            </a:cxn>
                            <a:cxn ang="0">
                              <a:pos x="T2" y="T3"/>
                            </a:cxn>
                            <a:cxn ang="0">
                              <a:pos x="T4" y="T5"/>
                            </a:cxn>
                            <a:cxn ang="0">
                              <a:pos x="T6" y="T7"/>
                            </a:cxn>
                            <a:cxn ang="0">
                              <a:pos x="T8" y="T9"/>
                            </a:cxn>
                          </a:cxnLst>
                          <a:rect l="0" t="0" r="r" b="b"/>
                          <a:pathLst>
                            <a:path w="93" h="66">
                              <a:moveTo>
                                <a:pt x="92" y="56"/>
                              </a:moveTo>
                              <a:lnTo>
                                <a:pt x="92" y="65"/>
                              </a:lnTo>
                              <a:lnTo>
                                <a:pt x="0" y="9"/>
                              </a:lnTo>
                              <a:lnTo>
                                <a:pt x="0" y="0"/>
                              </a:lnTo>
                              <a:lnTo>
                                <a:pt x="92" y="56"/>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8" name="Freeform 724"/>
                        <p:cNvSpPr>
                          <a:spLocks/>
                        </p:cNvSpPr>
                        <p:nvPr/>
                      </p:nvSpPr>
                      <p:spPr bwMode="auto">
                        <a:xfrm>
                          <a:off x="1115" y="3140"/>
                          <a:ext cx="107" cy="39"/>
                        </a:xfrm>
                        <a:custGeom>
                          <a:avLst/>
                          <a:gdLst>
                            <a:gd name="T0" fmla="*/ 0 w 107"/>
                            <a:gd name="T1" fmla="*/ 3 h 39"/>
                            <a:gd name="T2" fmla="*/ 90 w 107"/>
                            <a:gd name="T3" fmla="*/ 38 h 39"/>
                            <a:gd name="T4" fmla="*/ 106 w 107"/>
                            <a:gd name="T5" fmla="*/ 33 h 39"/>
                            <a:gd name="T6" fmla="*/ 19 w 107"/>
                            <a:gd name="T7" fmla="*/ 0 h 39"/>
                            <a:gd name="T8" fmla="*/ 0 w 107"/>
                            <a:gd name="T9" fmla="*/ 3 h 39"/>
                          </a:gdLst>
                          <a:ahLst/>
                          <a:cxnLst>
                            <a:cxn ang="0">
                              <a:pos x="T0" y="T1"/>
                            </a:cxn>
                            <a:cxn ang="0">
                              <a:pos x="T2" y="T3"/>
                            </a:cxn>
                            <a:cxn ang="0">
                              <a:pos x="T4" y="T5"/>
                            </a:cxn>
                            <a:cxn ang="0">
                              <a:pos x="T6" y="T7"/>
                            </a:cxn>
                            <a:cxn ang="0">
                              <a:pos x="T8" y="T9"/>
                            </a:cxn>
                          </a:cxnLst>
                          <a:rect l="0" t="0" r="r" b="b"/>
                          <a:pathLst>
                            <a:path w="107" h="39">
                              <a:moveTo>
                                <a:pt x="0" y="3"/>
                              </a:moveTo>
                              <a:lnTo>
                                <a:pt x="90" y="38"/>
                              </a:lnTo>
                              <a:lnTo>
                                <a:pt x="106" y="33"/>
                              </a:lnTo>
                              <a:lnTo>
                                <a:pt x="19" y="0"/>
                              </a:lnTo>
                              <a:lnTo>
                                <a:pt x="0" y="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09" name="Freeform 725"/>
                        <p:cNvSpPr>
                          <a:spLocks/>
                        </p:cNvSpPr>
                        <p:nvPr/>
                      </p:nvSpPr>
                      <p:spPr bwMode="auto">
                        <a:xfrm>
                          <a:off x="1200" y="3176"/>
                          <a:ext cx="22" cy="20"/>
                        </a:xfrm>
                        <a:custGeom>
                          <a:avLst/>
                          <a:gdLst>
                            <a:gd name="T0" fmla="*/ 21 w 22"/>
                            <a:gd name="T1" fmla="*/ 0 h 20"/>
                            <a:gd name="T2" fmla="*/ 6 w 22"/>
                            <a:gd name="T3" fmla="*/ 4 h 20"/>
                            <a:gd name="T4" fmla="*/ 0 w 22"/>
                            <a:gd name="T5" fmla="*/ 19 h 20"/>
                            <a:gd name="T6" fmla="*/ 21 w 22"/>
                            <a:gd name="T7" fmla="*/ 12 h 20"/>
                            <a:gd name="T8" fmla="*/ 21 w 22"/>
                            <a:gd name="T9" fmla="*/ 0 h 20"/>
                          </a:gdLst>
                          <a:ahLst/>
                          <a:cxnLst>
                            <a:cxn ang="0">
                              <a:pos x="T0" y="T1"/>
                            </a:cxn>
                            <a:cxn ang="0">
                              <a:pos x="T2" y="T3"/>
                            </a:cxn>
                            <a:cxn ang="0">
                              <a:pos x="T4" y="T5"/>
                            </a:cxn>
                            <a:cxn ang="0">
                              <a:pos x="T6" y="T7"/>
                            </a:cxn>
                            <a:cxn ang="0">
                              <a:pos x="T8" y="T9"/>
                            </a:cxn>
                          </a:cxnLst>
                          <a:rect l="0" t="0" r="r" b="b"/>
                          <a:pathLst>
                            <a:path w="22" h="20">
                              <a:moveTo>
                                <a:pt x="21" y="0"/>
                              </a:moveTo>
                              <a:lnTo>
                                <a:pt x="6" y="4"/>
                              </a:lnTo>
                              <a:lnTo>
                                <a:pt x="0" y="19"/>
                              </a:lnTo>
                              <a:lnTo>
                                <a:pt x="21" y="12"/>
                              </a:lnTo>
                              <a:lnTo>
                                <a:pt x="2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0" name="Freeform 726"/>
                        <p:cNvSpPr>
                          <a:spLocks/>
                        </p:cNvSpPr>
                        <p:nvPr/>
                      </p:nvSpPr>
                      <p:spPr bwMode="auto">
                        <a:xfrm>
                          <a:off x="1044" y="3142"/>
                          <a:ext cx="161" cy="51"/>
                        </a:xfrm>
                        <a:custGeom>
                          <a:avLst/>
                          <a:gdLst>
                            <a:gd name="T0" fmla="*/ 72 w 161"/>
                            <a:gd name="T1" fmla="*/ 0 h 51"/>
                            <a:gd name="T2" fmla="*/ 9 w 161"/>
                            <a:gd name="T3" fmla="*/ 7 h 51"/>
                            <a:gd name="T4" fmla="*/ 0 w 161"/>
                            <a:gd name="T5" fmla="*/ 19 h 51"/>
                            <a:gd name="T6" fmla="*/ 2 w 161"/>
                            <a:gd name="T7" fmla="*/ 23 h 51"/>
                            <a:gd name="T8" fmla="*/ 13 w 161"/>
                            <a:gd name="T9" fmla="*/ 8 h 51"/>
                            <a:gd name="T10" fmla="*/ 41 w 161"/>
                            <a:gd name="T11" fmla="*/ 21 h 51"/>
                            <a:gd name="T12" fmla="*/ 31 w 161"/>
                            <a:gd name="T13" fmla="*/ 35 h 51"/>
                            <a:gd name="T14" fmla="*/ 60 w 161"/>
                            <a:gd name="T15" fmla="*/ 50 h 51"/>
                            <a:gd name="T16" fmla="*/ 70 w 161"/>
                            <a:gd name="T17" fmla="*/ 35 h 51"/>
                            <a:gd name="T18" fmla="*/ 103 w 161"/>
                            <a:gd name="T19" fmla="*/ 50 h 51"/>
                            <a:gd name="T20" fmla="*/ 160 w 161"/>
                            <a:gd name="T21" fmla="*/ 36 h 51"/>
                            <a:gd name="T22" fmla="*/ 72 w 16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51">
                              <a:moveTo>
                                <a:pt x="72" y="0"/>
                              </a:moveTo>
                              <a:lnTo>
                                <a:pt x="9" y="7"/>
                              </a:lnTo>
                              <a:lnTo>
                                <a:pt x="0" y="19"/>
                              </a:lnTo>
                              <a:lnTo>
                                <a:pt x="2" y="23"/>
                              </a:lnTo>
                              <a:lnTo>
                                <a:pt x="13" y="8"/>
                              </a:lnTo>
                              <a:lnTo>
                                <a:pt x="41" y="21"/>
                              </a:lnTo>
                              <a:lnTo>
                                <a:pt x="31" y="35"/>
                              </a:lnTo>
                              <a:lnTo>
                                <a:pt x="60" y="50"/>
                              </a:lnTo>
                              <a:lnTo>
                                <a:pt x="70" y="35"/>
                              </a:lnTo>
                              <a:lnTo>
                                <a:pt x="103" y="50"/>
                              </a:lnTo>
                              <a:lnTo>
                                <a:pt x="160" y="36"/>
                              </a:lnTo>
                              <a:lnTo>
                                <a:pt x="72"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1" name="Freeform 727"/>
                        <p:cNvSpPr>
                          <a:spLocks/>
                        </p:cNvSpPr>
                        <p:nvPr/>
                      </p:nvSpPr>
                      <p:spPr bwMode="auto">
                        <a:xfrm>
                          <a:off x="1143" y="3179"/>
                          <a:ext cx="62" cy="33"/>
                        </a:xfrm>
                        <a:custGeom>
                          <a:avLst/>
                          <a:gdLst>
                            <a:gd name="T0" fmla="*/ 61 w 62"/>
                            <a:gd name="T1" fmla="*/ 0 h 33"/>
                            <a:gd name="T2" fmla="*/ 55 w 62"/>
                            <a:gd name="T3" fmla="*/ 17 h 33"/>
                            <a:gd name="T4" fmla="*/ 0 w 62"/>
                            <a:gd name="T5" fmla="*/ 32 h 33"/>
                            <a:gd name="T6" fmla="*/ 6 w 62"/>
                            <a:gd name="T7" fmla="*/ 15 h 33"/>
                            <a:gd name="T8" fmla="*/ 61 w 62"/>
                            <a:gd name="T9" fmla="*/ 0 h 33"/>
                          </a:gdLst>
                          <a:ahLst/>
                          <a:cxnLst>
                            <a:cxn ang="0">
                              <a:pos x="T0" y="T1"/>
                            </a:cxn>
                            <a:cxn ang="0">
                              <a:pos x="T2" y="T3"/>
                            </a:cxn>
                            <a:cxn ang="0">
                              <a:pos x="T4" y="T5"/>
                            </a:cxn>
                            <a:cxn ang="0">
                              <a:pos x="T6" y="T7"/>
                            </a:cxn>
                            <a:cxn ang="0">
                              <a:pos x="T8" y="T9"/>
                            </a:cxn>
                          </a:cxnLst>
                          <a:rect l="0" t="0" r="r" b="b"/>
                          <a:pathLst>
                            <a:path w="62" h="33">
                              <a:moveTo>
                                <a:pt x="61" y="0"/>
                              </a:moveTo>
                              <a:lnTo>
                                <a:pt x="55" y="17"/>
                              </a:lnTo>
                              <a:lnTo>
                                <a:pt x="0" y="32"/>
                              </a:lnTo>
                              <a:lnTo>
                                <a:pt x="6" y="15"/>
                              </a:lnTo>
                              <a:lnTo>
                                <a:pt x="61" y="0"/>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2" name="Freeform 728"/>
                        <p:cNvSpPr>
                          <a:spLocks/>
                        </p:cNvSpPr>
                        <p:nvPr/>
                      </p:nvSpPr>
                      <p:spPr bwMode="auto">
                        <a:xfrm>
                          <a:off x="1143" y="3197"/>
                          <a:ext cx="58" cy="21"/>
                        </a:xfrm>
                        <a:custGeom>
                          <a:avLst/>
                          <a:gdLst>
                            <a:gd name="T0" fmla="*/ 0 w 58"/>
                            <a:gd name="T1" fmla="*/ 14 h 21"/>
                            <a:gd name="T2" fmla="*/ 0 w 58"/>
                            <a:gd name="T3" fmla="*/ 20 h 21"/>
                            <a:gd name="T4" fmla="*/ 57 w 58"/>
                            <a:gd name="T5" fmla="*/ 0 h 21"/>
                            <a:gd name="T6" fmla="*/ 0 w 58"/>
                            <a:gd name="T7" fmla="*/ 14 h 21"/>
                          </a:gdLst>
                          <a:ahLst/>
                          <a:cxnLst>
                            <a:cxn ang="0">
                              <a:pos x="T0" y="T1"/>
                            </a:cxn>
                            <a:cxn ang="0">
                              <a:pos x="T2" y="T3"/>
                            </a:cxn>
                            <a:cxn ang="0">
                              <a:pos x="T4" y="T5"/>
                            </a:cxn>
                            <a:cxn ang="0">
                              <a:pos x="T6" y="T7"/>
                            </a:cxn>
                          </a:cxnLst>
                          <a:rect l="0" t="0" r="r" b="b"/>
                          <a:pathLst>
                            <a:path w="58" h="21">
                              <a:moveTo>
                                <a:pt x="0" y="14"/>
                              </a:moveTo>
                              <a:lnTo>
                                <a:pt x="0" y="20"/>
                              </a:lnTo>
                              <a:lnTo>
                                <a:pt x="57" y="0"/>
                              </a:lnTo>
                              <a:lnTo>
                                <a:pt x="0" y="14"/>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3" name="Freeform 729"/>
                        <p:cNvSpPr>
                          <a:spLocks/>
                        </p:cNvSpPr>
                        <p:nvPr/>
                      </p:nvSpPr>
                      <p:spPr bwMode="auto">
                        <a:xfrm>
                          <a:off x="992" y="3166"/>
                          <a:ext cx="150" cy="76"/>
                        </a:xfrm>
                        <a:custGeom>
                          <a:avLst/>
                          <a:gdLst>
                            <a:gd name="T0" fmla="*/ 0 w 150"/>
                            <a:gd name="T1" fmla="*/ 23 h 76"/>
                            <a:gd name="T2" fmla="*/ 90 w 150"/>
                            <a:gd name="T3" fmla="*/ 75 h 76"/>
                            <a:gd name="T4" fmla="*/ 144 w 150"/>
                            <a:gd name="T5" fmla="*/ 46 h 76"/>
                            <a:gd name="T6" fmla="*/ 149 w 150"/>
                            <a:gd name="T7" fmla="*/ 44 h 76"/>
                            <a:gd name="T8" fmla="*/ 62 w 150"/>
                            <a:gd name="T9" fmla="*/ 0 h 76"/>
                            <a:gd name="T10" fmla="*/ 0 w 150"/>
                            <a:gd name="T11" fmla="*/ 23 h 76"/>
                          </a:gdLst>
                          <a:ahLst/>
                          <a:cxnLst>
                            <a:cxn ang="0">
                              <a:pos x="T0" y="T1"/>
                            </a:cxn>
                            <a:cxn ang="0">
                              <a:pos x="T2" y="T3"/>
                            </a:cxn>
                            <a:cxn ang="0">
                              <a:pos x="T4" y="T5"/>
                            </a:cxn>
                            <a:cxn ang="0">
                              <a:pos x="T6" y="T7"/>
                            </a:cxn>
                            <a:cxn ang="0">
                              <a:pos x="T8" y="T9"/>
                            </a:cxn>
                            <a:cxn ang="0">
                              <a:pos x="T10" y="T11"/>
                            </a:cxn>
                          </a:cxnLst>
                          <a:rect l="0" t="0" r="r" b="b"/>
                          <a:pathLst>
                            <a:path w="150" h="76">
                              <a:moveTo>
                                <a:pt x="0" y="23"/>
                              </a:moveTo>
                              <a:lnTo>
                                <a:pt x="90" y="75"/>
                              </a:lnTo>
                              <a:lnTo>
                                <a:pt x="144" y="46"/>
                              </a:lnTo>
                              <a:lnTo>
                                <a:pt x="149" y="44"/>
                              </a:lnTo>
                              <a:lnTo>
                                <a:pt x="62" y="0"/>
                              </a:lnTo>
                              <a:lnTo>
                                <a:pt x="0" y="2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4" name="Freeform 730"/>
                        <p:cNvSpPr>
                          <a:spLocks/>
                        </p:cNvSpPr>
                        <p:nvPr/>
                      </p:nvSpPr>
                      <p:spPr bwMode="auto">
                        <a:xfrm>
                          <a:off x="1081" y="3212"/>
                          <a:ext cx="61" cy="30"/>
                        </a:xfrm>
                        <a:custGeom>
                          <a:avLst/>
                          <a:gdLst>
                            <a:gd name="T0" fmla="*/ 0 w 61"/>
                            <a:gd name="T1" fmla="*/ 29 h 30"/>
                            <a:gd name="T2" fmla="*/ 55 w 61"/>
                            <a:gd name="T3" fmla="*/ 2 h 30"/>
                            <a:gd name="T4" fmla="*/ 60 w 61"/>
                            <a:gd name="T5" fmla="*/ 0 h 30"/>
                            <a:gd name="T6" fmla="*/ 60 w 61"/>
                            <a:gd name="T7" fmla="*/ 4 h 30"/>
                            <a:gd name="T8" fmla="*/ 0 w 61"/>
                            <a:gd name="T9" fmla="*/ 29 h 30"/>
                          </a:gdLst>
                          <a:ahLst/>
                          <a:cxnLst>
                            <a:cxn ang="0">
                              <a:pos x="T0" y="T1"/>
                            </a:cxn>
                            <a:cxn ang="0">
                              <a:pos x="T2" y="T3"/>
                            </a:cxn>
                            <a:cxn ang="0">
                              <a:pos x="T4" y="T5"/>
                            </a:cxn>
                            <a:cxn ang="0">
                              <a:pos x="T6" y="T7"/>
                            </a:cxn>
                            <a:cxn ang="0">
                              <a:pos x="T8" y="T9"/>
                            </a:cxn>
                          </a:cxnLst>
                          <a:rect l="0" t="0" r="r" b="b"/>
                          <a:pathLst>
                            <a:path w="61" h="30">
                              <a:moveTo>
                                <a:pt x="0" y="29"/>
                              </a:moveTo>
                              <a:lnTo>
                                <a:pt x="55" y="2"/>
                              </a:lnTo>
                              <a:lnTo>
                                <a:pt x="60" y="0"/>
                              </a:lnTo>
                              <a:lnTo>
                                <a:pt x="60" y="4"/>
                              </a:lnTo>
                              <a:lnTo>
                                <a:pt x="0" y="29"/>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115" name="Line 731"/>
                      <p:cNvSpPr>
                        <a:spLocks noChangeShapeType="1"/>
                      </p:cNvSpPr>
                      <p:nvPr/>
                    </p:nvSpPr>
                    <p:spPr bwMode="auto">
                      <a:xfrm>
                        <a:off x="1081" y="3176"/>
                        <a:ext cx="31"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116" name="Group 732"/>
                  <p:cNvGrpSpPr>
                    <a:grpSpLocks/>
                  </p:cNvGrpSpPr>
                  <p:nvPr/>
                </p:nvGrpSpPr>
                <p:grpSpPr bwMode="auto">
                  <a:xfrm>
                    <a:off x="1000" y="3170"/>
                    <a:ext cx="143" cy="72"/>
                    <a:chOff x="1000" y="3170"/>
                    <a:chExt cx="143" cy="72"/>
                  </a:xfrm>
                </p:grpSpPr>
                <p:grpSp>
                  <p:nvGrpSpPr>
                    <p:cNvPr id="913117" name="Group 733"/>
                    <p:cNvGrpSpPr>
                      <a:grpSpLocks/>
                    </p:cNvGrpSpPr>
                    <p:nvPr/>
                  </p:nvGrpSpPr>
                  <p:grpSpPr bwMode="auto">
                    <a:xfrm>
                      <a:off x="1000" y="3170"/>
                      <a:ext cx="143" cy="72"/>
                      <a:chOff x="1000" y="3170"/>
                      <a:chExt cx="143" cy="72"/>
                    </a:xfrm>
                  </p:grpSpPr>
                  <p:sp>
                    <p:nvSpPr>
                      <p:cNvPr id="913118" name="Freeform 734"/>
                      <p:cNvSpPr>
                        <a:spLocks/>
                      </p:cNvSpPr>
                      <p:nvPr/>
                    </p:nvSpPr>
                    <p:spPr bwMode="auto">
                      <a:xfrm>
                        <a:off x="1032" y="3199"/>
                        <a:ext cx="36" cy="19"/>
                      </a:xfrm>
                      <a:custGeom>
                        <a:avLst/>
                        <a:gdLst>
                          <a:gd name="T0" fmla="*/ 6 w 36"/>
                          <a:gd name="T1" fmla="*/ 0 h 19"/>
                          <a:gd name="T2" fmla="*/ 35 w 36"/>
                          <a:gd name="T3" fmla="*/ 15 h 19"/>
                          <a:gd name="T4" fmla="*/ 29 w 36"/>
                          <a:gd name="T5" fmla="*/ 18 h 19"/>
                          <a:gd name="T6" fmla="*/ 0 w 36"/>
                          <a:gd name="T7" fmla="*/ 3 h 19"/>
                          <a:gd name="T8" fmla="*/ 6 w 36"/>
                          <a:gd name="T9" fmla="*/ 0 h 19"/>
                        </a:gdLst>
                        <a:ahLst/>
                        <a:cxnLst>
                          <a:cxn ang="0">
                            <a:pos x="T0" y="T1"/>
                          </a:cxn>
                          <a:cxn ang="0">
                            <a:pos x="T2" y="T3"/>
                          </a:cxn>
                          <a:cxn ang="0">
                            <a:pos x="T4" y="T5"/>
                          </a:cxn>
                          <a:cxn ang="0">
                            <a:pos x="T6" y="T7"/>
                          </a:cxn>
                          <a:cxn ang="0">
                            <a:pos x="T8" y="T9"/>
                          </a:cxn>
                        </a:cxnLst>
                        <a:rect l="0" t="0" r="r" b="b"/>
                        <a:pathLst>
                          <a:path w="36" h="19">
                            <a:moveTo>
                              <a:pt x="6" y="0"/>
                            </a:moveTo>
                            <a:lnTo>
                              <a:pt x="35" y="15"/>
                            </a:lnTo>
                            <a:lnTo>
                              <a:pt x="29" y="18"/>
                            </a:lnTo>
                            <a:lnTo>
                              <a:pt x="0" y="3"/>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19" name="Freeform 735"/>
                      <p:cNvSpPr>
                        <a:spLocks/>
                      </p:cNvSpPr>
                      <p:nvPr/>
                    </p:nvSpPr>
                    <p:spPr bwMode="auto">
                      <a:xfrm>
                        <a:off x="1062" y="3216"/>
                        <a:ext cx="17" cy="17"/>
                      </a:xfrm>
                      <a:custGeom>
                        <a:avLst/>
                        <a:gdLst>
                          <a:gd name="T0" fmla="*/ 5 w 17"/>
                          <a:gd name="T1" fmla="*/ 0 h 17"/>
                          <a:gd name="T2" fmla="*/ 16 w 17"/>
                          <a:gd name="T3" fmla="*/ 9 h 17"/>
                          <a:gd name="T4" fmla="*/ 10 w 17"/>
                          <a:gd name="T5" fmla="*/ 16 h 17"/>
                          <a:gd name="T6" fmla="*/ 0 w 17"/>
                          <a:gd name="T7" fmla="*/ 4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9"/>
                            </a:lnTo>
                            <a:lnTo>
                              <a:pt x="10" y="16"/>
                            </a:lnTo>
                            <a:lnTo>
                              <a:pt x="0" y="4"/>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0" name="Freeform 736"/>
                      <p:cNvSpPr>
                        <a:spLocks/>
                      </p:cNvSpPr>
                      <p:nvPr/>
                    </p:nvSpPr>
                    <p:spPr bwMode="auto">
                      <a:xfrm>
                        <a:off x="1068" y="3222"/>
                        <a:ext cx="18" cy="17"/>
                      </a:xfrm>
                      <a:custGeom>
                        <a:avLst/>
                        <a:gdLst>
                          <a:gd name="T0" fmla="*/ 10 w 18"/>
                          <a:gd name="T1" fmla="*/ 0 h 17"/>
                          <a:gd name="T2" fmla="*/ 17 w 18"/>
                          <a:gd name="T3" fmla="*/ 6 h 17"/>
                          <a:gd name="T4" fmla="*/ 11 w 18"/>
                          <a:gd name="T5" fmla="*/ 13 h 17"/>
                          <a:gd name="T6" fmla="*/ 10 w 18"/>
                          <a:gd name="T7" fmla="*/ 11 h 17"/>
                          <a:gd name="T8" fmla="*/ 6 w 18"/>
                          <a:gd name="T9" fmla="*/ 16 h 17"/>
                          <a:gd name="T10" fmla="*/ 0 w 18"/>
                          <a:gd name="T11" fmla="*/ 9 h 17"/>
                          <a:gd name="T12" fmla="*/ 10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0" y="0"/>
                            </a:moveTo>
                            <a:lnTo>
                              <a:pt x="17" y="6"/>
                            </a:lnTo>
                            <a:lnTo>
                              <a:pt x="11" y="13"/>
                            </a:lnTo>
                            <a:lnTo>
                              <a:pt x="10" y="11"/>
                            </a:lnTo>
                            <a:lnTo>
                              <a:pt x="6" y="16"/>
                            </a:lnTo>
                            <a:lnTo>
                              <a:pt x="0" y="9"/>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1" name="Freeform 737"/>
                      <p:cNvSpPr>
                        <a:spLocks/>
                      </p:cNvSpPr>
                      <p:nvPr/>
                    </p:nvSpPr>
                    <p:spPr bwMode="auto">
                      <a:xfrm>
                        <a:off x="1081" y="3225"/>
                        <a:ext cx="17" cy="17"/>
                      </a:xfrm>
                      <a:custGeom>
                        <a:avLst/>
                        <a:gdLst>
                          <a:gd name="T0" fmla="*/ 5 w 17"/>
                          <a:gd name="T1" fmla="*/ 0 h 17"/>
                          <a:gd name="T2" fmla="*/ 16 w 17"/>
                          <a:gd name="T3" fmla="*/ 11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1"/>
                            </a:lnTo>
                            <a:lnTo>
                              <a:pt x="10" y="16"/>
                            </a:lnTo>
                            <a:lnTo>
                              <a:pt x="0" y="5"/>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2" name="Freeform 738"/>
                      <p:cNvSpPr>
                        <a:spLocks/>
                      </p:cNvSpPr>
                      <p:nvPr/>
                    </p:nvSpPr>
                    <p:spPr bwMode="auto">
                      <a:xfrm>
                        <a:off x="1021" y="3192"/>
                        <a:ext cx="17" cy="17"/>
                      </a:xfrm>
                      <a:custGeom>
                        <a:avLst/>
                        <a:gdLst>
                          <a:gd name="T0" fmla="*/ 6 w 17"/>
                          <a:gd name="T1" fmla="*/ 0 h 17"/>
                          <a:gd name="T2" fmla="*/ 16 w 17"/>
                          <a:gd name="T3" fmla="*/ 10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3" name="Freeform 739"/>
                      <p:cNvSpPr>
                        <a:spLocks/>
                      </p:cNvSpPr>
                      <p:nvPr/>
                    </p:nvSpPr>
                    <p:spPr bwMode="auto">
                      <a:xfrm>
                        <a:off x="1012" y="3188"/>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4" name="Freeform 740"/>
                      <p:cNvSpPr>
                        <a:spLocks/>
                      </p:cNvSpPr>
                      <p:nvPr/>
                    </p:nvSpPr>
                    <p:spPr bwMode="auto">
                      <a:xfrm>
                        <a:off x="1003" y="3190"/>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5" name="Freeform 741"/>
                      <p:cNvSpPr>
                        <a:spLocks/>
                      </p:cNvSpPr>
                      <p:nvPr/>
                    </p:nvSpPr>
                    <p:spPr bwMode="auto">
                      <a:xfrm>
                        <a:off x="1012" y="3195"/>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6" name="Freeform 742"/>
                      <p:cNvSpPr>
                        <a:spLocks/>
                      </p:cNvSpPr>
                      <p:nvPr/>
                    </p:nvSpPr>
                    <p:spPr bwMode="auto">
                      <a:xfrm>
                        <a:off x="1000" y="3189"/>
                        <a:ext cx="17" cy="17"/>
                      </a:xfrm>
                      <a:custGeom>
                        <a:avLst/>
                        <a:gdLst>
                          <a:gd name="T0" fmla="*/ 11 w 17"/>
                          <a:gd name="T1" fmla="*/ 0 h 17"/>
                          <a:gd name="T2" fmla="*/ 16 w 17"/>
                          <a:gd name="T3" fmla="*/ 16 h 17"/>
                          <a:gd name="T4" fmla="*/ 6 w 17"/>
                          <a:gd name="T5" fmla="*/ 16 h 17"/>
                          <a:gd name="T6" fmla="*/ 0 w 17"/>
                          <a:gd name="T7" fmla="*/ 16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16" y="16"/>
                            </a:lnTo>
                            <a:lnTo>
                              <a:pt x="6" y="16"/>
                            </a:lnTo>
                            <a:lnTo>
                              <a:pt x="0" y="16"/>
                            </a:lnTo>
                            <a:lnTo>
                              <a:pt x="1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7" name="Freeform 743"/>
                      <p:cNvSpPr>
                        <a:spLocks/>
                      </p:cNvSpPr>
                      <p:nvPr/>
                    </p:nvSpPr>
                    <p:spPr bwMode="auto">
                      <a:xfrm>
                        <a:off x="1088" y="3223"/>
                        <a:ext cx="18" cy="17"/>
                      </a:xfrm>
                      <a:custGeom>
                        <a:avLst/>
                        <a:gdLst>
                          <a:gd name="T0" fmla="*/ 6 w 18"/>
                          <a:gd name="T1" fmla="*/ 0 h 17"/>
                          <a:gd name="T2" fmla="*/ 17 w 18"/>
                          <a:gd name="T3" fmla="*/ 10 h 17"/>
                          <a:gd name="T4" fmla="*/ 11 w 18"/>
                          <a:gd name="T5" fmla="*/ 16 h 17"/>
                          <a:gd name="T6" fmla="*/ 0 w 18"/>
                          <a:gd name="T7" fmla="*/ 5 h 17"/>
                          <a:gd name="T8" fmla="*/ 6 w 18"/>
                          <a:gd name="T9" fmla="*/ 0 h 17"/>
                        </a:gdLst>
                        <a:ahLst/>
                        <a:cxnLst>
                          <a:cxn ang="0">
                            <a:pos x="T0" y="T1"/>
                          </a:cxn>
                          <a:cxn ang="0">
                            <a:pos x="T2" y="T3"/>
                          </a:cxn>
                          <a:cxn ang="0">
                            <a:pos x="T4" y="T5"/>
                          </a:cxn>
                          <a:cxn ang="0">
                            <a:pos x="T6" y="T7"/>
                          </a:cxn>
                          <a:cxn ang="0">
                            <a:pos x="T8" y="T9"/>
                          </a:cxn>
                        </a:cxnLst>
                        <a:rect l="0" t="0" r="r" b="b"/>
                        <a:pathLst>
                          <a:path w="18" h="17">
                            <a:moveTo>
                              <a:pt x="6" y="0"/>
                            </a:moveTo>
                            <a:lnTo>
                              <a:pt x="17" y="10"/>
                            </a:lnTo>
                            <a:lnTo>
                              <a:pt x="11"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8" name="Freeform 744"/>
                      <p:cNvSpPr>
                        <a:spLocks/>
                      </p:cNvSpPr>
                      <p:nvPr/>
                    </p:nvSpPr>
                    <p:spPr bwMode="auto">
                      <a:xfrm>
                        <a:off x="1096" y="3219"/>
                        <a:ext cx="17" cy="17"/>
                      </a:xfrm>
                      <a:custGeom>
                        <a:avLst/>
                        <a:gdLst>
                          <a:gd name="T0" fmla="*/ 5 w 17"/>
                          <a:gd name="T1" fmla="*/ 0 h 17"/>
                          <a:gd name="T2" fmla="*/ 16 w 17"/>
                          <a:gd name="T3" fmla="*/ 10 h 17"/>
                          <a:gd name="T4" fmla="*/ 11 w 17"/>
                          <a:gd name="T5" fmla="*/ 16 h 17"/>
                          <a:gd name="T6" fmla="*/ 0 w 17"/>
                          <a:gd name="T7" fmla="*/ 6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1" y="16"/>
                            </a:lnTo>
                            <a:lnTo>
                              <a:pt x="0" y="6"/>
                            </a:lnTo>
                            <a:lnTo>
                              <a:pt x="5"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29" name="Freeform 745"/>
                      <p:cNvSpPr>
                        <a:spLocks/>
                      </p:cNvSpPr>
                      <p:nvPr/>
                    </p:nvSpPr>
                    <p:spPr bwMode="auto">
                      <a:xfrm>
                        <a:off x="1106" y="3216"/>
                        <a:ext cx="17" cy="17"/>
                      </a:xfrm>
                      <a:custGeom>
                        <a:avLst/>
                        <a:gdLst>
                          <a:gd name="T0" fmla="*/ 4 w 17"/>
                          <a:gd name="T1" fmla="*/ 0 h 17"/>
                          <a:gd name="T2" fmla="*/ 16 w 17"/>
                          <a:gd name="T3" fmla="*/ 10 h 17"/>
                          <a:gd name="T4" fmla="*/ 10 w 17"/>
                          <a:gd name="T5" fmla="*/ 16 h 17"/>
                          <a:gd name="T6" fmla="*/ 0 w 17"/>
                          <a:gd name="T7" fmla="*/ 5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10"/>
                            </a:lnTo>
                            <a:lnTo>
                              <a:pt x="10" y="16"/>
                            </a:lnTo>
                            <a:lnTo>
                              <a:pt x="0" y="5"/>
                            </a:lnTo>
                            <a:lnTo>
                              <a:pt x="4"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0" name="Freeform 746"/>
                      <p:cNvSpPr>
                        <a:spLocks/>
                      </p:cNvSpPr>
                      <p:nvPr/>
                    </p:nvSpPr>
                    <p:spPr bwMode="auto">
                      <a:xfrm>
                        <a:off x="1081" y="3219"/>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1" name="Freeform 747"/>
                      <p:cNvSpPr>
                        <a:spLocks/>
                      </p:cNvSpPr>
                      <p:nvPr/>
                    </p:nvSpPr>
                    <p:spPr bwMode="auto">
                      <a:xfrm>
                        <a:off x="1090" y="3216"/>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2" name="Freeform 748"/>
                      <p:cNvSpPr>
                        <a:spLocks/>
                      </p:cNvSpPr>
                      <p:nvPr/>
                    </p:nvSpPr>
                    <p:spPr bwMode="auto">
                      <a:xfrm>
                        <a:off x="1097" y="321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3" name="Freeform 749"/>
                      <p:cNvSpPr>
                        <a:spLocks/>
                      </p:cNvSpPr>
                      <p:nvPr/>
                    </p:nvSpPr>
                    <p:spPr bwMode="auto">
                      <a:xfrm>
                        <a:off x="1106" y="3210"/>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4" name="Freeform 750"/>
                      <p:cNvSpPr>
                        <a:spLocks/>
                      </p:cNvSpPr>
                      <p:nvPr/>
                    </p:nvSpPr>
                    <p:spPr bwMode="auto">
                      <a:xfrm>
                        <a:off x="1112" y="3204"/>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5" name="Freeform 751"/>
                      <p:cNvSpPr>
                        <a:spLocks/>
                      </p:cNvSpPr>
                      <p:nvPr/>
                    </p:nvSpPr>
                    <p:spPr bwMode="auto">
                      <a:xfrm>
                        <a:off x="1117" y="3210"/>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6" name="Freeform 752"/>
                      <p:cNvSpPr>
                        <a:spLocks/>
                      </p:cNvSpPr>
                      <p:nvPr/>
                    </p:nvSpPr>
                    <p:spPr bwMode="auto">
                      <a:xfrm>
                        <a:off x="1112" y="3211"/>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7" name="Freeform 753"/>
                      <p:cNvSpPr>
                        <a:spLocks/>
                      </p:cNvSpPr>
                      <p:nvPr/>
                    </p:nvSpPr>
                    <p:spPr bwMode="auto">
                      <a:xfrm>
                        <a:off x="1126" y="3211"/>
                        <a:ext cx="17" cy="17"/>
                      </a:xfrm>
                      <a:custGeom>
                        <a:avLst/>
                        <a:gdLst>
                          <a:gd name="T0" fmla="*/ 6 w 17"/>
                          <a:gd name="T1" fmla="*/ 0 h 17"/>
                          <a:gd name="T2" fmla="*/ 16 w 17"/>
                          <a:gd name="T3" fmla="*/ 9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6"/>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8" name="Freeform 754"/>
                      <p:cNvSpPr>
                        <a:spLocks/>
                      </p:cNvSpPr>
                      <p:nvPr/>
                    </p:nvSpPr>
                    <p:spPr bwMode="auto">
                      <a:xfrm>
                        <a:off x="1116" y="3214"/>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39" name="Freeform 755"/>
                      <p:cNvSpPr>
                        <a:spLocks/>
                      </p:cNvSpPr>
                      <p:nvPr/>
                    </p:nvSpPr>
                    <p:spPr bwMode="auto">
                      <a:xfrm>
                        <a:off x="1082" y="3213"/>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0" name="Freeform 756"/>
                      <p:cNvSpPr>
                        <a:spLocks/>
                      </p:cNvSpPr>
                      <p:nvPr/>
                    </p:nvSpPr>
                    <p:spPr bwMode="auto">
                      <a:xfrm>
                        <a:off x="1092" y="3210"/>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1" name="Freeform 757"/>
                      <p:cNvSpPr>
                        <a:spLocks/>
                      </p:cNvSpPr>
                      <p:nvPr/>
                    </p:nvSpPr>
                    <p:spPr bwMode="auto">
                      <a:xfrm>
                        <a:off x="1099" y="3204"/>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2" name="Freeform 758"/>
                      <p:cNvSpPr>
                        <a:spLocks/>
                      </p:cNvSpPr>
                      <p:nvPr/>
                    </p:nvSpPr>
                    <p:spPr bwMode="auto">
                      <a:xfrm>
                        <a:off x="1107" y="3201"/>
                        <a:ext cx="17" cy="17"/>
                      </a:xfrm>
                      <a:custGeom>
                        <a:avLst/>
                        <a:gdLst>
                          <a:gd name="T0" fmla="*/ 6 w 17"/>
                          <a:gd name="T1" fmla="*/ 0 h 17"/>
                          <a:gd name="T2" fmla="*/ 16 w 17"/>
                          <a:gd name="T3" fmla="*/ 10 h 17"/>
                          <a:gd name="T4" fmla="*/ 9 w 17"/>
                          <a:gd name="T5" fmla="*/ 16 h 17"/>
                          <a:gd name="T6" fmla="*/ 0 w 17"/>
                          <a:gd name="T7" fmla="*/ 1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10"/>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3" name="Freeform 759"/>
                      <p:cNvSpPr>
                        <a:spLocks/>
                      </p:cNvSpPr>
                      <p:nvPr/>
                    </p:nvSpPr>
                    <p:spPr bwMode="auto">
                      <a:xfrm>
                        <a:off x="1074" y="3216"/>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4" name="Freeform 760"/>
                      <p:cNvSpPr>
                        <a:spLocks/>
                      </p:cNvSpPr>
                      <p:nvPr/>
                    </p:nvSpPr>
                    <p:spPr bwMode="auto">
                      <a:xfrm>
                        <a:off x="1069" y="3213"/>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5" name="Freeform 761"/>
                      <p:cNvSpPr>
                        <a:spLocks/>
                      </p:cNvSpPr>
                      <p:nvPr/>
                    </p:nvSpPr>
                    <p:spPr bwMode="auto">
                      <a:xfrm>
                        <a:off x="1076" y="3210"/>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6" name="Freeform 762"/>
                      <p:cNvSpPr>
                        <a:spLocks/>
                      </p:cNvSpPr>
                      <p:nvPr/>
                    </p:nvSpPr>
                    <p:spPr bwMode="auto">
                      <a:xfrm>
                        <a:off x="1086" y="3204"/>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7" name="Freeform 763"/>
                      <p:cNvSpPr>
                        <a:spLocks/>
                      </p:cNvSpPr>
                      <p:nvPr/>
                    </p:nvSpPr>
                    <p:spPr bwMode="auto">
                      <a:xfrm>
                        <a:off x="1093" y="3200"/>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8" name="Freeform 764"/>
                      <p:cNvSpPr>
                        <a:spLocks/>
                      </p:cNvSpPr>
                      <p:nvPr/>
                    </p:nvSpPr>
                    <p:spPr bwMode="auto">
                      <a:xfrm>
                        <a:off x="1099" y="3198"/>
                        <a:ext cx="17" cy="17"/>
                      </a:xfrm>
                      <a:custGeom>
                        <a:avLst/>
                        <a:gdLst>
                          <a:gd name="T0" fmla="*/ 8 w 17"/>
                          <a:gd name="T1" fmla="*/ 0 h 17"/>
                          <a:gd name="T2" fmla="*/ 16 w 17"/>
                          <a:gd name="T3" fmla="*/ 10 h 17"/>
                          <a:gd name="T4" fmla="*/ 9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9"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49" name="Freeform 765"/>
                      <p:cNvSpPr>
                        <a:spLocks/>
                      </p:cNvSpPr>
                      <p:nvPr/>
                    </p:nvSpPr>
                    <p:spPr bwMode="auto">
                      <a:xfrm>
                        <a:off x="1072" y="3204"/>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0" name="Freeform 766"/>
                      <p:cNvSpPr>
                        <a:spLocks/>
                      </p:cNvSpPr>
                      <p:nvPr/>
                    </p:nvSpPr>
                    <p:spPr bwMode="auto">
                      <a:xfrm>
                        <a:off x="1078" y="3201"/>
                        <a:ext cx="17" cy="17"/>
                      </a:xfrm>
                      <a:custGeom>
                        <a:avLst/>
                        <a:gdLst>
                          <a:gd name="T0" fmla="*/ 9 w 17"/>
                          <a:gd name="T1" fmla="*/ 0 h 17"/>
                          <a:gd name="T2" fmla="*/ 16 w 17"/>
                          <a:gd name="T3" fmla="*/ 6 h 17"/>
                          <a:gd name="T4" fmla="*/ 8 w 17"/>
                          <a:gd name="T5" fmla="*/ 16 h 17"/>
                          <a:gd name="T6" fmla="*/ 0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6"/>
                            </a:lnTo>
                            <a:lnTo>
                              <a:pt x="8" y="16"/>
                            </a:lnTo>
                            <a:lnTo>
                              <a:pt x="0"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1" name="Freeform 767"/>
                      <p:cNvSpPr>
                        <a:spLocks/>
                      </p:cNvSpPr>
                      <p:nvPr/>
                    </p:nvSpPr>
                    <p:spPr bwMode="auto">
                      <a:xfrm>
                        <a:off x="1087" y="3198"/>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2" name="Freeform 768"/>
                      <p:cNvSpPr>
                        <a:spLocks/>
                      </p:cNvSpPr>
                      <p:nvPr/>
                    </p:nvSpPr>
                    <p:spPr bwMode="auto">
                      <a:xfrm>
                        <a:off x="1094" y="3197"/>
                        <a:ext cx="17" cy="17"/>
                      </a:xfrm>
                      <a:custGeom>
                        <a:avLst/>
                        <a:gdLst>
                          <a:gd name="T0" fmla="*/ 6 w 17"/>
                          <a:gd name="T1" fmla="*/ 0 h 17"/>
                          <a:gd name="T2" fmla="*/ 16 w 17"/>
                          <a:gd name="T3" fmla="*/ 16 h 17"/>
                          <a:gd name="T4" fmla="*/ 9 w 17"/>
                          <a:gd name="T5" fmla="*/ 16 h 17"/>
                          <a:gd name="T6" fmla="*/ 0 w 17"/>
                          <a:gd name="T7" fmla="*/ 0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6"/>
                            </a:lnTo>
                            <a:lnTo>
                              <a:pt x="9" y="16"/>
                            </a:lnTo>
                            <a:lnTo>
                              <a:pt x="0" y="0"/>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3" name="Freeform 769"/>
                      <p:cNvSpPr>
                        <a:spLocks/>
                      </p:cNvSpPr>
                      <p:nvPr/>
                    </p:nvSpPr>
                    <p:spPr bwMode="auto">
                      <a:xfrm>
                        <a:off x="1063" y="3211"/>
                        <a:ext cx="17" cy="17"/>
                      </a:xfrm>
                      <a:custGeom>
                        <a:avLst/>
                        <a:gdLst>
                          <a:gd name="T0" fmla="*/ 8 w 17"/>
                          <a:gd name="T1" fmla="*/ 0 h 17"/>
                          <a:gd name="T2" fmla="*/ 16 w 17"/>
                          <a:gd name="T3" fmla="*/ 5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4" name="Freeform 770"/>
                      <p:cNvSpPr>
                        <a:spLocks/>
                      </p:cNvSpPr>
                      <p:nvPr/>
                    </p:nvSpPr>
                    <p:spPr bwMode="auto">
                      <a:xfrm>
                        <a:off x="1056" y="3206"/>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5" name="Freeform 771"/>
                      <p:cNvSpPr>
                        <a:spLocks/>
                      </p:cNvSpPr>
                      <p:nvPr/>
                    </p:nvSpPr>
                    <p:spPr bwMode="auto">
                      <a:xfrm>
                        <a:off x="1065" y="3201"/>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6" name="Freeform 772"/>
                      <p:cNvSpPr>
                        <a:spLocks/>
                      </p:cNvSpPr>
                      <p:nvPr/>
                    </p:nvSpPr>
                    <p:spPr bwMode="auto">
                      <a:xfrm>
                        <a:off x="1073" y="3198"/>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7" name="Freeform 773"/>
                      <p:cNvSpPr>
                        <a:spLocks/>
                      </p:cNvSpPr>
                      <p:nvPr/>
                    </p:nvSpPr>
                    <p:spPr bwMode="auto">
                      <a:xfrm>
                        <a:off x="1080" y="3195"/>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8" name="Freeform 774"/>
                      <p:cNvSpPr>
                        <a:spLocks/>
                      </p:cNvSpPr>
                      <p:nvPr/>
                    </p:nvSpPr>
                    <p:spPr bwMode="auto">
                      <a:xfrm>
                        <a:off x="1088" y="3192"/>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59" name="Freeform 775"/>
                      <p:cNvSpPr>
                        <a:spLocks/>
                      </p:cNvSpPr>
                      <p:nvPr/>
                    </p:nvSpPr>
                    <p:spPr bwMode="auto">
                      <a:xfrm>
                        <a:off x="1058" y="3198"/>
                        <a:ext cx="17" cy="17"/>
                      </a:xfrm>
                      <a:custGeom>
                        <a:avLst/>
                        <a:gdLst>
                          <a:gd name="T0" fmla="*/ 8 w 17"/>
                          <a:gd name="T1" fmla="*/ 0 h 17"/>
                          <a:gd name="T2" fmla="*/ 16 w 17"/>
                          <a:gd name="T3" fmla="*/ 5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0" name="Freeform 776"/>
                      <p:cNvSpPr>
                        <a:spLocks/>
                      </p:cNvSpPr>
                      <p:nvPr/>
                    </p:nvSpPr>
                    <p:spPr bwMode="auto">
                      <a:xfrm>
                        <a:off x="1067" y="3195"/>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1" name="Freeform 777"/>
                      <p:cNvSpPr>
                        <a:spLocks/>
                      </p:cNvSpPr>
                      <p:nvPr/>
                    </p:nvSpPr>
                    <p:spPr bwMode="auto">
                      <a:xfrm>
                        <a:off x="1074" y="3190"/>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2" name="Freeform 778"/>
                      <p:cNvSpPr>
                        <a:spLocks/>
                      </p:cNvSpPr>
                      <p:nvPr/>
                    </p:nvSpPr>
                    <p:spPr bwMode="auto">
                      <a:xfrm>
                        <a:off x="1081" y="3189"/>
                        <a:ext cx="17" cy="17"/>
                      </a:xfrm>
                      <a:custGeom>
                        <a:avLst/>
                        <a:gdLst>
                          <a:gd name="T0" fmla="*/ 7 w 17"/>
                          <a:gd name="T1" fmla="*/ 0 h 17"/>
                          <a:gd name="T2" fmla="*/ 16 w 17"/>
                          <a:gd name="T3" fmla="*/ 16 h 17"/>
                          <a:gd name="T4" fmla="*/ 8 w 17"/>
                          <a:gd name="T5" fmla="*/ 16 h 17"/>
                          <a:gd name="T6" fmla="*/ 0 w 17"/>
                          <a:gd name="T7" fmla="*/ 0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6"/>
                            </a:lnTo>
                            <a:lnTo>
                              <a:pt x="8" y="16"/>
                            </a:lnTo>
                            <a:lnTo>
                              <a:pt x="0" y="0"/>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3" name="Freeform 779"/>
                      <p:cNvSpPr>
                        <a:spLocks/>
                      </p:cNvSpPr>
                      <p:nvPr/>
                    </p:nvSpPr>
                    <p:spPr bwMode="auto">
                      <a:xfrm>
                        <a:off x="1051" y="3201"/>
                        <a:ext cx="17" cy="17"/>
                      </a:xfrm>
                      <a:custGeom>
                        <a:avLst/>
                        <a:gdLst>
                          <a:gd name="T0" fmla="*/ 8 w 17"/>
                          <a:gd name="T1" fmla="*/ 0 h 17"/>
                          <a:gd name="T2" fmla="*/ 16 w 17"/>
                          <a:gd name="T3" fmla="*/ 9 h 17"/>
                          <a:gd name="T4" fmla="*/ 6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6"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4" name="Freeform 780"/>
                      <p:cNvSpPr>
                        <a:spLocks/>
                      </p:cNvSpPr>
                      <p:nvPr/>
                    </p:nvSpPr>
                    <p:spPr bwMode="auto">
                      <a:xfrm>
                        <a:off x="1044" y="3198"/>
                        <a:ext cx="17" cy="17"/>
                      </a:xfrm>
                      <a:custGeom>
                        <a:avLst/>
                        <a:gdLst>
                          <a:gd name="T0" fmla="*/ 10 w 17"/>
                          <a:gd name="T1" fmla="*/ 0 h 17"/>
                          <a:gd name="T2" fmla="*/ 16 w 17"/>
                          <a:gd name="T3" fmla="*/ 5 h 17"/>
                          <a:gd name="T4" fmla="*/ 7 w 17"/>
                          <a:gd name="T5" fmla="*/ 16 h 17"/>
                          <a:gd name="T6" fmla="*/ 0 w 17"/>
                          <a:gd name="T7" fmla="*/ 5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5"/>
                            </a:lnTo>
                            <a:lnTo>
                              <a:pt x="7" y="16"/>
                            </a:lnTo>
                            <a:lnTo>
                              <a:pt x="0" y="5"/>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5" name="Freeform 781"/>
                      <p:cNvSpPr>
                        <a:spLocks/>
                      </p:cNvSpPr>
                      <p:nvPr/>
                    </p:nvSpPr>
                    <p:spPr bwMode="auto">
                      <a:xfrm>
                        <a:off x="1053" y="3197"/>
                        <a:ext cx="17" cy="17"/>
                      </a:xfrm>
                      <a:custGeom>
                        <a:avLst/>
                        <a:gdLst>
                          <a:gd name="T0" fmla="*/ 8 w 17"/>
                          <a:gd name="T1" fmla="*/ 0 h 17"/>
                          <a:gd name="T2" fmla="*/ 16 w 17"/>
                          <a:gd name="T3" fmla="*/ 10 h 17"/>
                          <a:gd name="T4" fmla="*/ 6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6" y="16"/>
                            </a:lnTo>
                            <a:lnTo>
                              <a:pt x="0" y="10"/>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6" name="Freeform 782"/>
                      <p:cNvSpPr>
                        <a:spLocks/>
                      </p:cNvSpPr>
                      <p:nvPr/>
                    </p:nvSpPr>
                    <p:spPr bwMode="auto">
                      <a:xfrm>
                        <a:off x="1060" y="3190"/>
                        <a:ext cx="17" cy="17"/>
                      </a:xfrm>
                      <a:custGeom>
                        <a:avLst/>
                        <a:gdLst>
                          <a:gd name="T0" fmla="*/ 9 w 17"/>
                          <a:gd name="T1" fmla="*/ 0 h 17"/>
                          <a:gd name="T2" fmla="*/ 16 w 17"/>
                          <a:gd name="T3" fmla="*/ 6 h 17"/>
                          <a:gd name="T4" fmla="*/ 8 w 17"/>
                          <a:gd name="T5" fmla="*/ 16 h 17"/>
                          <a:gd name="T6" fmla="*/ 0 w 17"/>
                          <a:gd name="T7" fmla="*/ 6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6"/>
                            </a:lnTo>
                            <a:lnTo>
                              <a:pt x="8" y="16"/>
                            </a:lnTo>
                            <a:lnTo>
                              <a:pt x="0" y="6"/>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7" name="Freeform 783"/>
                      <p:cNvSpPr>
                        <a:spLocks/>
                      </p:cNvSpPr>
                      <p:nvPr/>
                    </p:nvSpPr>
                    <p:spPr bwMode="auto">
                      <a:xfrm>
                        <a:off x="1068" y="3189"/>
                        <a:ext cx="17" cy="17"/>
                      </a:xfrm>
                      <a:custGeom>
                        <a:avLst/>
                        <a:gdLst>
                          <a:gd name="T0" fmla="*/ 8 w 17"/>
                          <a:gd name="T1" fmla="*/ 0 h 17"/>
                          <a:gd name="T2" fmla="*/ 16 w 17"/>
                          <a:gd name="T3" fmla="*/ 0 h 17"/>
                          <a:gd name="T4" fmla="*/ 8 w 17"/>
                          <a:gd name="T5" fmla="*/ 16 h 17"/>
                          <a:gd name="T6" fmla="*/ 0 w 17"/>
                          <a:gd name="T7" fmla="*/ 1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0"/>
                            </a:lnTo>
                            <a:lnTo>
                              <a:pt x="8" y="16"/>
                            </a:lnTo>
                            <a:lnTo>
                              <a:pt x="0" y="1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8" name="Freeform 784"/>
                      <p:cNvSpPr>
                        <a:spLocks/>
                      </p:cNvSpPr>
                      <p:nvPr/>
                    </p:nvSpPr>
                    <p:spPr bwMode="auto">
                      <a:xfrm>
                        <a:off x="1076" y="3186"/>
                        <a:ext cx="17" cy="17"/>
                      </a:xfrm>
                      <a:custGeom>
                        <a:avLst/>
                        <a:gdLst>
                          <a:gd name="T0" fmla="*/ 7 w 17"/>
                          <a:gd name="T1" fmla="*/ 0 h 17"/>
                          <a:gd name="T2" fmla="*/ 16 w 17"/>
                          <a:gd name="T3" fmla="*/ 10 h 17"/>
                          <a:gd name="T4" fmla="*/ 8 w 17"/>
                          <a:gd name="T5" fmla="*/ 16 h 17"/>
                          <a:gd name="T6" fmla="*/ 0 w 17"/>
                          <a:gd name="T7" fmla="*/ 5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0"/>
                            </a:lnTo>
                            <a:lnTo>
                              <a:pt x="8" y="16"/>
                            </a:lnTo>
                            <a:lnTo>
                              <a:pt x="0" y="5"/>
                            </a:lnTo>
                            <a:lnTo>
                              <a:pt x="7"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69" name="Freeform 785"/>
                      <p:cNvSpPr>
                        <a:spLocks/>
                      </p:cNvSpPr>
                      <p:nvPr/>
                    </p:nvSpPr>
                    <p:spPr bwMode="auto">
                      <a:xfrm>
                        <a:off x="1047" y="3192"/>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0" name="Freeform 786"/>
                      <p:cNvSpPr>
                        <a:spLocks/>
                      </p:cNvSpPr>
                      <p:nvPr/>
                    </p:nvSpPr>
                    <p:spPr bwMode="auto">
                      <a:xfrm>
                        <a:off x="1055" y="3189"/>
                        <a:ext cx="17" cy="17"/>
                      </a:xfrm>
                      <a:custGeom>
                        <a:avLst/>
                        <a:gdLst>
                          <a:gd name="T0" fmla="*/ 10 w 17"/>
                          <a:gd name="T1" fmla="*/ 0 h 17"/>
                          <a:gd name="T2" fmla="*/ 16 w 17"/>
                          <a:gd name="T3" fmla="*/ 16 h 17"/>
                          <a:gd name="T4" fmla="*/ 6 w 17"/>
                          <a:gd name="T5" fmla="*/ 16 h 17"/>
                          <a:gd name="T6" fmla="*/ 0 w 17"/>
                          <a:gd name="T7" fmla="*/ 16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16"/>
                            </a:lnTo>
                            <a:lnTo>
                              <a:pt x="6" y="16"/>
                            </a:lnTo>
                            <a:lnTo>
                              <a:pt x="0" y="16"/>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1" name="Freeform 787"/>
                      <p:cNvSpPr>
                        <a:spLocks/>
                      </p:cNvSpPr>
                      <p:nvPr/>
                    </p:nvSpPr>
                    <p:spPr bwMode="auto">
                      <a:xfrm>
                        <a:off x="1063" y="3185"/>
                        <a:ext cx="17" cy="17"/>
                      </a:xfrm>
                      <a:custGeom>
                        <a:avLst/>
                        <a:gdLst>
                          <a:gd name="T0" fmla="*/ 10 w 17"/>
                          <a:gd name="T1" fmla="*/ 0 h 17"/>
                          <a:gd name="T2" fmla="*/ 16 w 17"/>
                          <a:gd name="T3" fmla="*/ 8 h 17"/>
                          <a:gd name="T4" fmla="*/ 7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7" y="16"/>
                            </a:lnTo>
                            <a:lnTo>
                              <a:pt x="0" y="8"/>
                            </a:lnTo>
                            <a:lnTo>
                              <a:pt x="1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2" name="Freeform 788"/>
                      <p:cNvSpPr>
                        <a:spLocks/>
                      </p:cNvSpPr>
                      <p:nvPr/>
                    </p:nvSpPr>
                    <p:spPr bwMode="auto">
                      <a:xfrm>
                        <a:off x="1069" y="3182"/>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3" name="Freeform 789"/>
                      <p:cNvSpPr>
                        <a:spLocks/>
                      </p:cNvSpPr>
                      <p:nvPr/>
                    </p:nvSpPr>
                    <p:spPr bwMode="auto">
                      <a:xfrm>
                        <a:off x="1040" y="3197"/>
                        <a:ext cx="17" cy="17"/>
                      </a:xfrm>
                      <a:custGeom>
                        <a:avLst/>
                        <a:gdLst>
                          <a:gd name="T0" fmla="*/ 9 w 17"/>
                          <a:gd name="T1" fmla="*/ 0 h 17"/>
                          <a:gd name="T2" fmla="*/ 16 w 17"/>
                          <a:gd name="T3" fmla="*/ 5 h 17"/>
                          <a:gd name="T4" fmla="*/ 6 w 17"/>
                          <a:gd name="T5" fmla="*/ 16 h 17"/>
                          <a:gd name="T6" fmla="*/ 0 w 17"/>
                          <a:gd name="T7" fmla="*/ 1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5"/>
                            </a:lnTo>
                            <a:lnTo>
                              <a:pt x="6" y="16"/>
                            </a:lnTo>
                            <a:lnTo>
                              <a:pt x="0" y="10"/>
                            </a:lnTo>
                            <a:lnTo>
                              <a:pt x="9"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4" name="Freeform 790"/>
                      <p:cNvSpPr>
                        <a:spLocks/>
                      </p:cNvSpPr>
                      <p:nvPr/>
                    </p:nvSpPr>
                    <p:spPr bwMode="auto">
                      <a:xfrm>
                        <a:off x="1041" y="3189"/>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5" name="Freeform 791"/>
                      <p:cNvSpPr>
                        <a:spLocks/>
                      </p:cNvSpPr>
                      <p:nvPr/>
                    </p:nvSpPr>
                    <p:spPr bwMode="auto">
                      <a:xfrm>
                        <a:off x="1049" y="3185"/>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6" name="Freeform 792"/>
                      <p:cNvSpPr>
                        <a:spLocks/>
                      </p:cNvSpPr>
                      <p:nvPr/>
                    </p:nvSpPr>
                    <p:spPr bwMode="auto">
                      <a:xfrm>
                        <a:off x="1055" y="3182"/>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7" name="Freeform 793"/>
                      <p:cNvSpPr>
                        <a:spLocks/>
                      </p:cNvSpPr>
                      <p:nvPr/>
                    </p:nvSpPr>
                    <p:spPr bwMode="auto">
                      <a:xfrm>
                        <a:off x="1065" y="3179"/>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8" name="Freeform 794"/>
                      <p:cNvSpPr>
                        <a:spLocks/>
                      </p:cNvSpPr>
                      <p:nvPr/>
                    </p:nvSpPr>
                    <p:spPr bwMode="auto">
                      <a:xfrm>
                        <a:off x="1032" y="3190"/>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79" name="Freeform 795"/>
                      <p:cNvSpPr>
                        <a:spLocks/>
                      </p:cNvSpPr>
                      <p:nvPr/>
                    </p:nvSpPr>
                    <p:spPr bwMode="auto">
                      <a:xfrm>
                        <a:off x="1021" y="3185"/>
                        <a:ext cx="17" cy="17"/>
                      </a:xfrm>
                      <a:custGeom>
                        <a:avLst/>
                        <a:gdLst>
                          <a:gd name="T0" fmla="*/ 6 w 17"/>
                          <a:gd name="T1" fmla="*/ 0 h 17"/>
                          <a:gd name="T2" fmla="*/ 16 w 17"/>
                          <a:gd name="T3" fmla="*/ 9 h 17"/>
                          <a:gd name="T4" fmla="*/ 9 w 17"/>
                          <a:gd name="T5" fmla="*/ 16 h 17"/>
                          <a:gd name="T6" fmla="*/ 0 w 17"/>
                          <a:gd name="T7" fmla="*/ 3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3"/>
                            </a:lnTo>
                            <a:lnTo>
                              <a:pt x="6"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0" name="Freeform 796"/>
                      <p:cNvSpPr>
                        <a:spLocks/>
                      </p:cNvSpPr>
                      <p:nvPr/>
                    </p:nvSpPr>
                    <p:spPr bwMode="auto">
                      <a:xfrm>
                        <a:off x="1023" y="3177"/>
                        <a:ext cx="22" cy="17"/>
                      </a:xfrm>
                      <a:custGeom>
                        <a:avLst/>
                        <a:gdLst>
                          <a:gd name="T0" fmla="*/ 0 w 22"/>
                          <a:gd name="T1" fmla="*/ 5 h 17"/>
                          <a:gd name="T2" fmla="*/ 15 w 22"/>
                          <a:gd name="T3" fmla="*/ 16 h 17"/>
                          <a:gd name="T4" fmla="*/ 21 w 22"/>
                          <a:gd name="T5" fmla="*/ 13 h 17"/>
                          <a:gd name="T6" fmla="*/ 11 w 22"/>
                          <a:gd name="T7" fmla="*/ 5 h 17"/>
                          <a:gd name="T8" fmla="*/ 18 w 22"/>
                          <a:gd name="T9" fmla="*/ 2 h 17"/>
                          <a:gd name="T10" fmla="*/ 14 w 22"/>
                          <a:gd name="T11" fmla="*/ 0 h 17"/>
                          <a:gd name="T12" fmla="*/ 0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0" y="5"/>
                            </a:moveTo>
                            <a:lnTo>
                              <a:pt x="15" y="16"/>
                            </a:lnTo>
                            <a:lnTo>
                              <a:pt x="21" y="13"/>
                            </a:lnTo>
                            <a:lnTo>
                              <a:pt x="11" y="5"/>
                            </a:lnTo>
                            <a:lnTo>
                              <a:pt x="18" y="2"/>
                            </a:lnTo>
                            <a:lnTo>
                              <a:pt x="14"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1" name="Freeform 797"/>
                      <p:cNvSpPr>
                        <a:spLocks/>
                      </p:cNvSpPr>
                      <p:nvPr/>
                    </p:nvSpPr>
                    <p:spPr bwMode="auto">
                      <a:xfrm>
                        <a:off x="1037" y="3179"/>
                        <a:ext cx="17" cy="17"/>
                      </a:xfrm>
                      <a:custGeom>
                        <a:avLst/>
                        <a:gdLst>
                          <a:gd name="T0" fmla="*/ 0 w 17"/>
                          <a:gd name="T1" fmla="*/ 5 h 17"/>
                          <a:gd name="T2" fmla="*/ 10 w 17"/>
                          <a:gd name="T3" fmla="*/ 16 h 17"/>
                          <a:gd name="T4" fmla="*/ 16 w 17"/>
                          <a:gd name="T5" fmla="*/ 10 h 17"/>
                          <a:gd name="T6" fmla="*/ 6 w 17"/>
                          <a:gd name="T7" fmla="*/ 0 h 17"/>
                          <a:gd name="T8" fmla="*/ 0 w 17"/>
                          <a:gd name="T9" fmla="*/ 5 h 17"/>
                        </a:gdLst>
                        <a:ahLst/>
                        <a:cxnLst>
                          <a:cxn ang="0">
                            <a:pos x="T0" y="T1"/>
                          </a:cxn>
                          <a:cxn ang="0">
                            <a:pos x="T2" y="T3"/>
                          </a:cxn>
                          <a:cxn ang="0">
                            <a:pos x="T4" y="T5"/>
                          </a:cxn>
                          <a:cxn ang="0">
                            <a:pos x="T6" y="T7"/>
                          </a:cxn>
                          <a:cxn ang="0">
                            <a:pos x="T8" y="T9"/>
                          </a:cxn>
                        </a:cxnLst>
                        <a:rect l="0" t="0" r="r" b="b"/>
                        <a:pathLst>
                          <a:path w="17" h="17">
                            <a:moveTo>
                              <a:pt x="0" y="5"/>
                            </a:moveTo>
                            <a:lnTo>
                              <a:pt x="10" y="16"/>
                            </a:lnTo>
                            <a:lnTo>
                              <a:pt x="16" y="10"/>
                            </a:lnTo>
                            <a:lnTo>
                              <a:pt x="6"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2" name="Freeform 798"/>
                      <p:cNvSpPr>
                        <a:spLocks/>
                      </p:cNvSpPr>
                      <p:nvPr/>
                    </p:nvSpPr>
                    <p:spPr bwMode="auto">
                      <a:xfrm>
                        <a:off x="1051" y="3179"/>
                        <a:ext cx="17" cy="17"/>
                      </a:xfrm>
                      <a:custGeom>
                        <a:avLst/>
                        <a:gdLst>
                          <a:gd name="T0" fmla="*/ 0 w 17"/>
                          <a:gd name="T1" fmla="*/ 10 h 17"/>
                          <a:gd name="T2" fmla="*/ 6 w 17"/>
                          <a:gd name="T3" fmla="*/ 16 h 17"/>
                          <a:gd name="T4" fmla="*/ 16 w 17"/>
                          <a:gd name="T5" fmla="*/ 5 h 17"/>
                          <a:gd name="T6" fmla="*/ 10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6" y="16"/>
                            </a:lnTo>
                            <a:lnTo>
                              <a:pt x="16" y="5"/>
                            </a:lnTo>
                            <a:lnTo>
                              <a:pt x="10" y="0"/>
                            </a:lnTo>
                            <a:lnTo>
                              <a:pt x="0"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3" name="Freeform 799"/>
                      <p:cNvSpPr>
                        <a:spLocks/>
                      </p:cNvSpPr>
                      <p:nvPr/>
                    </p:nvSpPr>
                    <p:spPr bwMode="auto">
                      <a:xfrm>
                        <a:off x="1044" y="3176"/>
                        <a:ext cx="17" cy="17"/>
                      </a:xfrm>
                      <a:custGeom>
                        <a:avLst/>
                        <a:gdLst>
                          <a:gd name="T0" fmla="*/ 0 w 17"/>
                          <a:gd name="T1" fmla="*/ 10 h 17"/>
                          <a:gd name="T2" fmla="*/ 7 w 17"/>
                          <a:gd name="T3" fmla="*/ 16 h 17"/>
                          <a:gd name="T4" fmla="*/ 16 w 17"/>
                          <a:gd name="T5" fmla="*/ 10 h 17"/>
                          <a:gd name="T6" fmla="*/ 8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7" y="16"/>
                            </a:lnTo>
                            <a:lnTo>
                              <a:pt x="16" y="10"/>
                            </a:lnTo>
                            <a:lnTo>
                              <a:pt x="8" y="0"/>
                            </a:lnTo>
                            <a:lnTo>
                              <a:pt x="0" y="1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4" name="Freeform 800"/>
                      <p:cNvSpPr>
                        <a:spLocks/>
                      </p:cNvSpPr>
                      <p:nvPr/>
                    </p:nvSpPr>
                    <p:spPr bwMode="auto">
                      <a:xfrm>
                        <a:off x="1040" y="3172"/>
                        <a:ext cx="17" cy="17"/>
                      </a:xfrm>
                      <a:custGeom>
                        <a:avLst/>
                        <a:gdLst>
                          <a:gd name="T0" fmla="*/ 0 w 17"/>
                          <a:gd name="T1" fmla="*/ 9 h 17"/>
                          <a:gd name="T2" fmla="*/ 6 w 17"/>
                          <a:gd name="T3" fmla="*/ 16 h 17"/>
                          <a:gd name="T4" fmla="*/ 16 w 17"/>
                          <a:gd name="T5" fmla="*/ 6 h 17"/>
                          <a:gd name="T6" fmla="*/ 11 w 17"/>
                          <a:gd name="T7" fmla="*/ 0 h 17"/>
                          <a:gd name="T8" fmla="*/ 0 w 17"/>
                          <a:gd name="T9" fmla="*/ 9 h 17"/>
                        </a:gdLst>
                        <a:ahLst/>
                        <a:cxnLst>
                          <a:cxn ang="0">
                            <a:pos x="T0" y="T1"/>
                          </a:cxn>
                          <a:cxn ang="0">
                            <a:pos x="T2" y="T3"/>
                          </a:cxn>
                          <a:cxn ang="0">
                            <a:pos x="T4" y="T5"/>
                          </a:cxn>
                          <a:cxn ang="0">
                            <a:pos x="T6" y="T7"/>
                          </a:cxn>
                          <a:cxn ang="0">
                            <a:pos x="T8" y="T9"/>
                          </a:cxn>
                        </a:cxnLst>
                        <a:rect l="0" t="0" r="r" b="b"/>
                        <a:pathLst>
                          <a:path w="17" h="17">
                            <a:moveTo>
                              <a:pt x="0" y="9"/>
                            </a:moveTo>
                            <a:lnTo>
                              <a:pt x="6" y="16"/>
                            </a:lnTo>
                            <a:lnTo>
                              <a:pt x="16" y="6"/>
                            </a:lnTo>
                            <a:lnTo>
                              <a:pt x="11" y="0"/>
                            </a:lnTo>
                            <a:lnTo>
                              <a:pt x="0" y="9"/>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5" name="Freeform 801"/>
                      <p:cNvSpPr>
                        <a:spLocks/>
                      </p:cNvSpPr>
                      <p:nvPr/>
                    </p:nvSpPr>
                    <p:spPr bwMode="auto">
                      <a:xfrm>
                        <a:off x="1047" y="3170"/>
                        <a:ext cx="17" cy="17"/>
                      </a:xfrm>
                      <a:custGeom>
                        <a:avLst/>
                        <a:gdLst>
                          <a:gd name="T0" fmla="*/ 0 w 17"/>
                          <a:gd name="T1" fmla="*/ 5 h 17"/>
                          <a:gd name="T2" fmla="*/ 8 w 17"/>
                          <a:gd name="T3" fmla="*/ 16 h 17"/>
                          <a:gd name="T4" fmla="*/ 16 w 17"/>
                          <a:gd name="T5" fmla="*/ 10 h 17"/>
                          <a:gd name="T6" fmla="*/ 8 w 17"/>
                          <a:gd name="T7" fmla="*/ 0 h 17"/>
                          <a:gd name="T8" fmla="*/ 0 w 17"/>
                          <a:gd name="T9" fmla="*/ 5 h 17"/>
                        </a:gdLst>
                        <a:ahLst/>
                        <a:cxnLst>
                          <a:cxn ang="0">
                            <a:pos x="T0" y="T1"/>
                          </a:cxn>
                          <a:cxn ang="0">
                            <a:pos x="T2" y="T3"/>
                          </a:cxn>
                          <a:cxn ang="0">
                            <a:pos x="T4" y="T5"/>
                          </a:cxn>
                          <a:cxn ang="0">
                            <a:pos x="T6" y="T7"/>
                          </a:cxn>
                          <a:cxn ang="0">
                            <a:pos x="T8" y="T9"/>
                          </a:cxn>
                        </a:cxnLst>
                        <a:rect l="0" t="0" r="r" b="b"/>
                        <a:pathLst>
                          <a:path w="17" h="17">
                            <a:moveTo>
                              <a:pt x="0" y="5"/>
                            </a:moveTo>
                            <a:lnTo>
                              <a:pt x="8" y="16"/>
                            </a:lnTo>
                            <a:lnTo>
                              <a:pt x="16" y="10"/>
                            </a:lnTo>
                            <a:lnTo>
                              <a:pt x="8" y="0"/>
                            </a:lnTo>
                            <a:lnTo>
                              <a:pt x="0" y="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6" name="Freeform 802"/>
                      <p:cNvSpPr>
                        <a:spLocks/>
                      </p:cNvSpPr>
                      <p:nvPr/>
                    </p:nvSpPr>
                    <p:spPr bwMode="auto">
                      <a:xfrm>
                        <a:off x="1052" y="3173"/>
                        <a:ext cx="17" cy="17"/>
                      </a:xfrm>
                      <a:custGeom>
                        <a:avLst/>
                        <a:gdLst>
                          <a:gd name="T0" fmla="*/ 0 w 17"/>
                          <a:gd name="T1" fmla="*/ 8 h 17"/>
                          <a:gd name="T2" fmla="*/ 10 w 17"/>
                          <a:gd name="T3" fmla="*/ 16 h 17"/>
                          <a:gd name="T4" fmla="*/ 16 w 17"/>
                          <a:gd name="T5" fmla="*/ 12 h 17"/>
                          <a:gd name="T6" fmla="*/ 5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0" y="16"/>
                            </a:lnTo>
                            <a:lnTo>
                              <a:pt x="16" y="12"/>
                            </a:lnTo>
                            <a:lnTo>
                              <a:pt x="5"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7" name="Freeform 803"/>
                      <p:cNvSpPr>
                        <a:spLocks/>
                      </p:cNvSpPr>
                      <p:nvPr/>
                    </p:nvSpPr>
                    <p:spPr bwMode="auto">
                      <a:xfrm>
                        <a:off x="1017" y="3182"/>
                        <a:ext cx="17" cy="17"/>
                      </a:xfrm>
                      <a:custGeom>
                        <a:avLst/>
                        <a:gdLst>
                          <a:gd name="T0" fmla="*/ 0 w 17"/>
                          <a:gd name="T1" fmla="*/ 8 h 17"/>
                          <a:gd name="T2" fmla="*/ 6 w 17"/>
                          <a:gd name="T3" fmla="*/ 16 h 17"/>
                          <a:gd name="T4" fmla="*/ 16 w 17"/>
                          <a:gd name="T5" fmla="*/ 8 h 17"/>
                          <a:gd name="T6" fmla="*/ 10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10"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88" name="Freeform 804"/>
                      <p:cNvSpPr>
                        <a:spLocks/>
                      </p:cNvSpPr>
                      <p:nvPr/>
                    </p:nvSpPr>
                    <p:spPr bwMode="auto">
                      <a:xfrm>
                        <a:off x="1058" y="3177"/>
                        <a:ext cx="17" cy="17"/>
                      </a:xfrm>
                      <a:custGeom>
                        <a:avLst/>
                        <a:gdLst>
                          <a:gd name="T0" fmla="*/ 0 w 17"/>
                          <a:gd name="T1" fmla="*/ 8 h 17"/>
                          <a:gd name="T2" fmla="*/ 8 w 17"/>
                          <a:gd name="T3" fmla="*/ 16 h 17"/>
                          <a:gd name="T4" fmla="*/ 16 w 17"/>
                          <a:gd name="T5" fmla="*/ 8 h 17"/>
                          <a:gd name="T6" fmla="*/ 7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16"/>
                            </a:lnTo>
                            <a:lnTo>
                              <a:pt x="16" y="8"/>
                            </a:lnTo>
                            <a:lnTo>
                              <a:pt x="7" y="0"/>
                            </a:lnTo>
                            <a:lnTo>
                              <a:pt x="0" y="8"/>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189" name="Group 805"/>
                    <p:cNvGrpSpPr>
                      <a:grpSpLocks/>
                    </p:cNvGrpSpPr>
                    <p:nvPr/>
                  </p:nvGrpSpPr>
                  <p:grpSpPr bwMode="auto">
                    <a:xfrm>
                      <a:off x="1000" y="3170"/>
                      <a:ext cx="143" cy="72"/>
                      <a:chOff x="1000" y="3170"/>
                      <a:chExt cx="143" cy="72"/>
                    </a:xfrm>
                  </p:grpSpPr>
                  <p:sp>
                    <p:nvSpPr>
                      <p:cNvPr id="913190" name="Freeform 806"/>
                      <p:cNvSpPr>
                        <a:spLocks/>
                      </p:cNvSpPr>
                      <p:nvPr/>
                    </p:nvSpPr>
                    <p:spPr bwMode="auto">
                      <a:xfrm>
                        <a:off x="1032" y="3198"/>
                        <a:ext cx="36" cy="19"/>
                      </a:xfrm>
                      <a:custGeom>
                        <a:avLst/>
                        <a:gdLst>
                          <a:gd name="T0" fmla="*/ 6 w 36"/>
                          <a:gd name="T1" fmla="*/ 0 h 19"/>
                          <a:gd name="T2" fmla="*/ 35 w 36"/>
                          <a:gd name="T3" fmla="*/ 15 h 19"/>
                          <a:gd name="T4" fmla="*/ 29 w 36"/>
                          <a:gd name="T5" fmla="*/ 18 h 19"/>
                          <a:gd name="T6" fmla="*/ 0 w 36"/>
                          <a:gd name="T7" fmla="*/ 3 h 19"/>
                          <a:gd name="T8" fmla="*/ 6 w 36"/>
                          <a:gd name="T9" fmla="*/ 0 h 19"/>
                        </a:gdLst>
                        <a:ahLst/>
                        <a:cxnLst>
                          <a:cxn ang="0">
                            <a:pos x="T0" y="T1"/>
                          </a:cxn>
                          <a:cxn ang="0">
                            <a:pos x="T2" y="T3"/>
                          </a:cxn>
                          <a:cxn ang="0">
                            <a:pos x="T4" y="T5"/>
                          </a:cxn>
                          <a:cxn ang="0">
                            <a:pos x="T6" y="T7"/>
                          </a:cxn>
                          <a:cxn ang="0">
                            <a:pos x="T8" y="T9"/>
                          </a:cxn>
                        </a:cxnLst>
                        <a:rect l="0" t="0" r="r" b="b"/>
                        <a:pathLst>
                          <a:path w="36" h="19">
                            <a:moveTo>
                              <a:pt x="6" y="0"/>
                            </a:moveTo>
                            <a:lnTo>
                              <a:pt x="35" y="15"/>
                            </a:lnTo>
                            <a:lnTo>
                              <a:pt x="29" y="18"/>
                            </a:lnTo>
                            <a:lnTo>
                              <a:pt x="0" y="3"/>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1" name="Freeform 807"/>
                      <p:cNvSpPr>
                        <a:spLocks/>
                      </p:cNvSpPr>
                      <p:nvPr/>
                    </p:nvSpPr>
                    <p:spPr bwMode="auto">
                      <a:xfrm>
                        <a:off x="1062" y="3216"/>
                        <a:ext cx="17" cy="17"/>
                      </a:xfrm>
                      <a:custGeom>
                        <a:avLst/>
                        <a:gdLst>
                          <a:gd name="T0" fmla="*/ 5 w 17"/>
                          <a:gd name="T1" fmla="*/ 0 h 17"/>
                          <a:gd name="T2" fmla="*/ 16 w 17"/>
                          <a:gd name="T3" fmla="*/ 10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0"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2" name="Freeform 808"/>
                      <p:cNvSpPr>
                        <a:spLocks/>
                      </p:cNvSpPr>
                      <p:nvPr/>
                    </p:nvSpPr>
                    <p:spPr bwMode="auto">
                      <a:xfrm>
                        <a:off x="1068" y="3221"/>
                        <a:ext cx="18" cy="17"/>
                      </a:xfrm>
                      <a:custGeom>
                        <a:avLst/>
                        <a:gdLst>
                          <a:gd name="T0" fmla="*/ 10 w 18"/>
                          <a:gd name="T1" fmla="*/ 0 h 17"/>
                          <a:gd name="T2" fmla="*/ 17 w 18"/>
                          <a:gd name="T3" fmla="*/ 6 h 17"/>
                          <a:gd name="T4" fmla="*/ 11 w 18"/>
                          <a:gd name="T5" fmla="*/ 14 h 17"/>
                          <a:gd name="T6" fmla="*/ 10 w 18"/>
                          <a:gd name="T7" fmla="*/ 12 h 17"/>
                          <a:gd name="T8" fmla="*/ 6 w 18"/>
                          <a:gd name="T9" fmla="*/ 16 h 17"/>
                          <a:gd name="T10" fmla="*/ 0 w 18"/>
                          <a:gd name="T11" fmla="*/ 10 h 17"/>
                          <a:gd name="T12" fmla="*/ 10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0" y="0"/>
                            </a:moveTo>
                            <a:lnTo>
                              <a:pt x="17" y="6"/>
                            </a:lnTo>
                            <a:lnTo>
                              <a:pt x="11" y="14"/>
                            </a:lnTo>
                            <a:lnTo>
                              <a:pt x="10" y="12"/>
                            </a:lnTo>
                            <a:lnTo>
                              <a:pt x="6" y="16"/>
                            </a:lnTo>
                            <a:lnTo>
                              <a:pt x="0" y="1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3" name="Freeform 809"/>
                      <p:cNvSpPr>
                        <a:spLocks/>
                      </p:cNvSpPr>
                      <p:nvPr/>
                    </p:nvSpPr>
                    <p:spPr bwMode="auto">
                      <a:xfrm>
                        <a:off x="1081" y="3225"/>
                        <a:ext cx="17" cy="17"/>
                      </a:xfrm>
                      <a:custGeom>
                        <a:avLst/>
                        <a:gdLst>
                          <a:gd name="T0" fmla="*/ 5 w 17"/>
                          <a:gd name="T1" fmla="*/ 0 h 17"/>
                          <a:gd name="T2" fmla="*/ 16 w 17"/>
                          <a:gd name="T3" fmla="*/ 10 h 17"/>
                          <a:gd name="T4" fmla="*/ 10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0"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4" name="Freeform 810"/>
                      <p:cNvSpPr>
                        <a:spLocks/>
                      </p:cNvSpPr>
                      <p:nvPr/>
                    </p:nvSpPr>
                    <p:spPr bwMode="auto">
                      <a:xfrm>
                        <a:off x="1023" y="3192"/>
                        <a:ext cx="17" cy="17"/>
                      </a:xfrm>
                      <a:custGeom>
                        <a:avLst/>
                        <a:gdLst>
                          <a:gd name="T0" fmla="*/ 6 w 17"/>
                          <a:gd name="T1" fmla="*/ 0 h 17"/>
                          <a:gd name="T2" fmla="*/ 16 w 17"/>
                          <a:gd name="T3" fmla="*/ 9 h 17"/>
                          <a:gd name="T4" fmla="*/ 8 w 17"/>
                          <a:gd name="T5" fmla="*/ 16 h 17"/>
                          <a:gd name="T6" fmla="*/ 0 w 17"/>
                          <a:gd name="T7" fmla="*/ 4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8" y="16"/>
                            </a:lnTo>
                            <a:lnTo>
                              <a:pt x="0" y="4"/>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5" name="Freeform 811"/>
                      <p:cNvSpPr>
                        <a:spLocks/>
                      </p:cNvSpPr>
                      <p:nvPr/>
                    </p:nvSpPr>
                    <p:spPr bwMode="auto">
                      <a:xfrm>
                        <a:off x="1012" y="3186"/>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6" name="Freeform 812"/>
                      <p:cNvSpPr>
                        <a:spLocks/>
                      </p:cNvSpPr>
                      <p:nvPr/>
                    </p:nvSpPr>
                    <p:spPr bwMode="auto">
                      <a:xfrm>
                        <a:off x="1003" y="319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7" name="Freeform 813"/>
                      <p:cNvSpPr>
                        <a:spLocks/>
                      </p:cNvSpPr>
                      <p:nvPr/>
                    </p:nvSpPr>
                    <p:spPr bwMode="auto">
                      <a:xfrm>
                        <a:off x="1012" y="3194"/>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8" name="Freeform 814"/>
                      <p:cNvSpPr>
                        <a:spLocks/>
                      </p:cNvSpPr>
                      <p:nvPr/>
                    </p:nvSpPr>
                    <p:spPr bwMode="auto">
                      <a:xfrm>
                        <a:off x="1000" y="3188"/>
                        <a:ext cx="17" cy="17"/>
                      </a:xfrm>
                      <a:custGeom>
                        <a:avLst/>
                        <a:gdLst>
                          <a:gd name="T0" fmla="*/ 11 w 17"/>
                          <a:gd name="T1" fmla="*/ 0 h 17"/>
                          <a:gd name="T2" fmla="*/ 16 w 17"/>
                          <a:gd name="T3" fmla="*/ 8 h 17"/>
                          <a:gd name="T4" fmla="*/ 6 w 17"/>
                          <a:gd name="T5" fmla="*/ 16 h 17"/>
                          <a:gd name="T6" fmla="*/ 0 w 17"/>
                          <a:gd name="T7" fmla="*/ 8 h 17"/>
                          <a:gd name="T8" fmla="*/ 11 w 17"/>
                          <a:gd name="T9" fmla="*/ 0 h 17"/>
                        </a:gdLst>
                        <a:ahLst/>
                        <a:cxnLst>
                          <a:cxn ang="0">
                            <a:pos x="T0" y="T1"/>
                          </a:cxn>
                          <a:cxn ang="0">
                            <a:pos x="T2" y="T3"/>
                          </a:cxn>
                          <a:cxn ang="0">
                            <a:pos x="T4" y="T5"/>
                          </a:cxn>
                          <a:cxn ang="0">
                            <a:pos x="T6" y="T7"/>
                          </a:cxn>
                          <a:cxn ang="0">
                            <a:pos x="T8" y="T9"/>
                          </a:cxn>
                        </a:cxnLst>
                        <a:rect l="0" t="0" r="r" b="b"/>
                        <a:pathLst>
                          <a:path w="17" h="17">
                            <a:moveTo>
                              <a:pt x="11" y="0"/>
                            </a:moveTo>
                            <a:lnTo>
                              <a:pt x="16" y="8"/>
                            </a:lnTo>
                            <a:lnTo>
                              <a:pt x="6" y="16"/>
                            </a:lnTo>
                            <a:lnTo>
                              <a:pt x="0" y="8"/>
                            </a:lnTo>
                            <a:lnTo>
                              <a:pt x="11"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199" name="Freeform 815"/>
                      <p:cNvSpPr>
                        <a:spLocks/>
                      </p:cNvSpPr>
                      <p:nvPr/>
                    </p:nvSpPr>
                    <p:spPr bwMode="auto">
                      <a:xfrm>
                        <a:off x="1088" y="3222"/>
                        <a:ext cx="18" cy="17"/>
                      </a:xfrm>
                      <a:custGeom>
                        <a:avLst/>
                        <a:gdLst>
                          <a:gd name="T0" fmla="*/ 6 w 18"/>
                          <a:gd name="T1" fmla="*/ 0 h 17"/>
                          <a:gd name="T2" fmla="*/ 17 w 18"/>
                          <a:gd name="T3" fmla="*/ 11 h 17"/>
                          <a:gd name="T4" fmla="*/ 11 w 18"/>
                          <a:gd name="T5" fmla="*/ 16 h 17"/>
                          <a:gd name="T6" fmla="*/ 0 w 18"/>
                          <a:gd name="T7" fmla="*/ 4 h 17"/>
                          <a:gd name="T8" fmla="*/ 6 w 18"/>
                          <a:gd name="T9" fmla="*/ 0 h 17"/>
                        </a:gdLst>
                        <a:ahLst/>
                        <a:cxnLst>
                          <a:cxn ang="0">
                            <a:pos x="T0" y="T1"/>
                          </a:cxn>
                          <a:cxn ang="0">
                            <a:pos x="T2" y="T3"/>
                          </a:cxn>
                          <a:cxn ang="0">
                            <a:pos x="T4" y="T5"/>
                          </a:cxn>
                          <a:cxn ang="0">
                            <a:pos x="T6" y="T7"/>
                          </a:cxn>
                          <a:cxn ang="0">
                            <a:pos x="T8" y="T9"/>
                          </a:cxn>
                        </a:cxnLst>
                        <a:rect l="0" t="0" r="r" b="b"/>
                        <a:pathLst>
                          <a:path w="18" h="17">
                            <a:moveTo>
                              <a:pt x="6" y="0"/>
                            </a:moveTo>
                            <a:lnTo>
                              <a:pt x="17" y="11"/>
                            </a:lnTo>
                            <a:lnTo>
                              <a:pt x="11" y="16"/>
                            </a:lnTo>
                            <a:lnTo>
                              <a:pt x="0" y="4"/>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0" name="Freeform 816"/>
                      <p:cNvSpPr>
                        <a:spLocks/>
                      </p:cNvSpPr>
                      <p:nvPr/>
                    </p:nvSpPr>
                    <p:spPr bwMode="auto">
                      <a:xfrm>
                        <a:off x="1096" y="3219"/>
                        <a:ext cx="17" cy="17"/>
                      </a:xfrm>
                      <a:custGeom>
                        <a:avLst/>
                        <a:gdLst>
                          <a:gd name="T0" fmla="*/ 5 w 17"/>
                          <a:gd name="T1" fmla="*/ 0 h 17"/>
                          <a:gd name="T2" fmla="*/ 16 w 17"/>
                          <a:gd name="T3" fmla="*/ 10 h 17"/>
                          <a:gd name="T4" fmla="*/ 11 w 17"/>
                          <a:gd name="T5" fmla="*/ 16 h 17"/>
                          <a:gd name="T6" fmla="*/ 0 w 17"/>
                          <a:gd name="T7" fmla="*/ 5 h 17"/>
                          <a:gd name="T8" fmla="*/ 5 w 17"/>
                          <a:gd name="T9" fmla="*/ 0 h 17"/>
                        </a:gdLst>
                        <a:ahLst/>
                        <a:cxnLst>
                          <a:cxn ang="0">
                            <a:pos x="T0" y="T1"/>
                          </a:cxn>
                          <a:cxn ang="0">
                            <a:pos x="T2" y="T3"/>
                          </a:cxn>
                          <a:cxn ang="0">
                            <a:pos x="T4" y="T5"/>
                          </a:cxn>
                          <a:cxn ang="0">
                            <a:pos x="T6" y="T7"/>
                          </a:cxn>
                          <a:cxn ang="0">
                            <a:pos x="T8" y="T9"/>
                          </a:cxn>
                        </a:cxnLst>
                        <a:rect l="0" t="0" r="r" b="b"/>
                        <a:pathLst>
                          <a:path w="17" h="17">
                            <a:moveTo>
                              <a:pt x="5" y="0"/>
                            </a:moveTo>
                            <a:lnTo>
                              <a:pt x="16" y="10"/>
                            </a:lnTo>
                            <a:lnTo>
                              <a:pt x="11" y="16"/>
                            </a:lnTo>
                            <a:lnTo>
                              <a:pt x="0" y="5"/>
                            </a:lnTo>
                            <a:lnTo>
                              <a:pt x="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1" name="Freeform 817"/>
                      <p:cNvSpPr>
                        <a:spLocks/>
                      </p:cNvSpPr>
                      <p:nvPr/>
                    </p:nvSpPr>
                    <p:spPr bwMode="auto">
                      <a:xfrm>
                        <a:off x="1106" y="3214"/>
                        <a:ext cx="17" cy="17"/>
                      </a:xfrm>
                      <a:custGeom>
                        <a:avLst/>
                        <a:gdLst>
                          <a:gd name="T0" fmla="*/ 4 w 17"/>
                          <a:gd name="T1" fmla="*/ 0 h 17"/>
                          <a:gd name="T2" fmla="*/ 16 w 17"/>
                          <a:gd name="T3" fmla="*/ 12 h 17"/>
                          <a:gd name="T4" fmla="*/ 10 w 17"/>
                          <a:gd name="T5" fmla="*/ 16 h 17"/>
                          <a:gd name="T6" fmla="*/ 0 w 17"/>
                          <a:gd name="T7" fmla="*/ 6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12"/>
                            </a:lnTo>
                            <a:lnTo>
                              <a:pt x="10" y="16"/>
                            </a:lnTo>
                            <a:lnTo>
                              <a:pt x="0" y="6"/>
                            </a:lnTo>
                            <a:lnTo>
                              <a:pt x="4"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2" name="Freeform 818"/>
                      <p:cNvSpPr>
                        <a:spLocks/>
                      </p:cNvSpPr>
                      <p:nvPr/>
                    </p:nvSpPr>
                    <p:spPr bwMode="auto">
                      <a:xfrm>
                        <a:off x="1081" y="3219"/>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3" name="Freeform 819"/>
                      <p:cNvSpPr>
                        <a:spLocks/>
                      </p:cNvSpPr>
                      <p:nvPr/>
                    </p:nvSpPr>
                    <p:spPr bwMode="auto">
                      <a:xfrm>
                        <a:off x="1090" y="3216"/>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4" name="Freeform 820"/>
                      <p:cNvSpPr>
                        <a:spLocks/>
                      </p:cNvSpPr>
                      <p:nvPr/>
                    </p:nvSpPr>
                    <p:spPr bwMode="auto">
                      <a:xfrm>
                        <a:off x="1097" y="3211"/>
                        <a:ext cx="17" cy="17"/>
                      </a:xfrm>
                      <a:custGeom>
                        <a:avLst/>
                        <a:gdLst>
                          <a:gd name="T0" fmla="*/ 8 w 17"/>
                          <a:gd name="T1" fmla="*/ 0 h 17"/>
                          <a:gd name="T2" fmla="*/ 16 w 17"/>
                          <a:gd name="T3" fmla="*/ 6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7"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5" name="Freeform 821"/>
                      <p:cNvSpPr>
                        <a:spLocks/>
                      </p:cNvSpPr>
                      <p:nvPr/>
                    </p:nvSpPr>
                    <p:spPr bwMode="auto">
                      <a:xfrm>
                        <a:off x="1106" y="3207"/>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6" name="Freeform 822"/>
                      <p:cNvSpPr>
                        <a:spLocks/>
                      </p:cNvSpPr>
                      <p:nvPr/>
                    </p:nvSpPr>
                    <p:spPr bwMode="auto">
                      <a:xfrm>
                        <a:off x="1112" y="3204"/>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7" name="Freeform 823"/>
                      <p:cNvSpPr>
                        <a:spLocks/>
                      </p:cNvSpPr>
                      <p:nvPr/>
                    </p:nvSpPr>
                    <p:spPr bwMode="auto">
                      <a:xfrm>
                        <a:off x="1118" y="3207"/>
                        <a:ext cx="17" cy="17"/>
                      </a:xfrm>
                      <a:custGeom>
                        <a:avLst/>
                        <a:gdLst>
                          <a:gd name="T0" fmla="*/ 7 w 17"/>
                          <a:gd name="T1" fmla="*/ 0 h 17"/>
                          <a:gd name="T2" fmla="*/ 16 w 17"/>
                          <a:gd name="T3" fmla="*/ 8 h 17"/>
                          <a:gd name="T4" fmla="*/ 8 w 17"/>
                          <a:gd name="T5" fmla="*/ 16 h 17"/>
                          <a:gd name="T6" fmla="*/ 0 w 17"/>
                          <a:gd name="T7" fmla="*/ 8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8"/>
                            </a:lnTo>
                            <a:lnTo>
                              <a:pt x="8" y="16"/>
                            </a:lnTo>
                            <a:lnTo>
                              <a:pt x="0" y="8"/>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8" name="Freeform 824"/>
                      <p:cNvSpPr>
                        <a:spLocks/>
                      </p:cNvSpPr>
                      <p:nvPr/>
                    </p:nvSpPr>
                    <p:spPr bwMode="auto">
                      <a:xfrm>
                        <a:off x="1112" y="3211"/>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09" name="Freeform 825"/>
                      <p:cNvSpPr>
                        <a:spLocks/>
                      </p:cNvSpPr>
                      <p:nvPr/>
                    </p:nvSpPr>
                    <p:spPr bwMode="auto">
                      <a:xfrm>
                        <a:off x="1126" y="3211"/>
                        <a:ext cx="17" cy="17"/>
                      </a:xfrm>
                      <a:custGeom>
                        <a:avLst/>
                        <a:gdLst>
                          <a:gd name="T0" fmla="*/ 6 w 17"/>
                          <a:gd name="T1" fmla="*/ 0 h 17"/>
                          <a:gd name="T2" fmla="*/ 16 w 17"/>
                          <a:gd name="T3" fmla="*/ 9 h 17"/>
                          <a:gd name="T4" fmla="*/ 9 w 17"/>
                          <a:gd name="T5" fmla="*/ 16 h 17"/>
                          <a:gd name="T6" fmla="*/ 0 w 17"/>
                          <a:gd name="T7" fmla="*/ 9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9"/>
                            </a:lnTo>
                            <a:lnTo>
                              <a:pt x="9" y="16"/>
                            </a:lnTo>
                            <a:lnTo>
                              <a:pt x="0" y="9"/>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0" name="Freeform 826"/>
                      <p:cNvSpPr>
                        <a:spLocks/>
                      </p:cNvSpPr>
                      <p:nvPr/>
                    </p:nvSpPr>
                    <p:spPr bwMode="auto">
                      <a:xfrm>
                        <a:off x="1116" y="3213"/>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1" name="Freeform 827"/>
                      <p:cNvSpPr>
                        <a:spLocks/>
                      </p:cNvSpPr>
                      <p:nvPr/>
                    </p:nvSpPr>
                    <p:spPr bwMode="auto">
                      <a:xfrm>
                        <a:off x="1082" y="3212"/>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2" name="Freeform 828"/>
                      <p:cNvSpPr>
                        <a:spLocks/>
                      </p:cNvSpPr>
                      <p:nvPr/>
                    </p:nvSpPr>
                    <p:spPr bwMode="auto">
                      <a:xfrm>
                        <a:off x="1092" y="3207"/>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3" name="Freeform 829"/>
                      <p:cNvSpPr>
                        <a:spLocks/>
                      </p:cNvSpPr>
                      <p:nvPr/>
                    </p:nvSpPr>
                    <p:spPr bwMode="auto">
                      <a:xfrm>
                        <a:off x="1099" y="3204"/>
                        <a:ext cx="17" cy="17"/>
                      </a:xfrm>
                      <a:custGeom>
                        <a:avLst/>
                        <a:gdLst>
                          <a:gd name="T0" fmla="*/ 8 w 17"/>
                          <a:gd name="T1" fmla="*/ 0 h 17"/>
                          <a:gd name="T2" fmla="*/ 16 w 17"/>
                          <a:gd name="T3" fmla="*/ 6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4" name="Freeform 830"/>
                      <p:cNvSpPr>
                        <a:spLocks/>
                      </p:cNvSpPr>
                      <p:nvPr/>
                    </p:nvSpPr>
                    <p:spPr bwMode="auto">
                      <a:xfrm>
                        <a:off x="1107" y="3200"/>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5" name="Freeform 831"/>
                      <p:cNvSpPr>
                        <a:spLocks/>
                      </p:cNvSpPr>
                      <p:nvPr/>
                    </p:nvSpPr>
                    <p:spPr bwMode="auto">
                      <a:xfrm>
                        <a:off x="1074" y="3216"/>
                        <a:ext cx="17" cy="17"/>
                      </a:xfrm>
                      <a:custGeom>
                        <a:avLst/>
                        <a:gdLst>
                          <a:gd name="T0" fmla="*/ 8 w 17"/>
                          <a:gd name="T1" fmla="*/ 0 h 17"/>
                          <a:gd name="T2" fmla="*/ 16 w 17"/>
                          <a:gd name="T3" fmla="*/ 10 h 17"/>
                          <a:gd name="T4" fmla="*/ 8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6" name="Freeform 832"/>
                      <p:cNvSpPr>
                        <a:spLocks/>
                      </p:cNvSpPr>
                      <p:nvPr/>
                    </p:nvSpPr>
                    <p:spPr bwMode="auto">
                      <a:xfrm>
                        <a:off x="1069" y="3212"/>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7" name="Freeform 833"/>
                      <p:cNvSpPr>
                        <a:spLocks/>
                      </p:cNvSpPr>
                      <p:nvPr/>
                    </p:nvSpPr>
                    <p:spPr bwMode="auto">
                      <a:xfrm>
                        <a:off x="1076" y="3210"/>
                        <a:ext cx="17" cy="17"/>
                      </a:xfrm>
                      <a:custGeom>
                        <a:avLst/>
                        <a:gdLst>
                          <a:gd name="T0" fmla="*/ 8 w 17"/>
                          <a:gd name="T1" fmla="*/ 0 h 17"/>
                          <a:gd name="T2" fmla="*/ 16 w 17"/>
                          <a:gd name="T3" fmla="*/ 5 h 17"/>
                          <a:gd name="T4" fmla="*/ 7 w 17"/>
                          <a:gd name="T5" fmla="*/ 16 h 17"/>
                          <a:gd name="T6" fmla="*/ 0 w 17"/>
                          <a:gd name="T7" fmla="*/ 5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7" y="16"/>
                            </a:lnTo>
                            <a:lnTo>
                              <a:pt x="0" y="5"/>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8" name="Freeform 834"/>
                      <p:cNvSpPr>
                        <a:spLocks/>
                      </p:cNvSpPr>
                      <p:nvPr/>
                    </p:nvSpPr>
                    <p:spPr bwMode="auto">
                      <a:xfrm>
                        <a:off x="1086" y="3204"/>
                        <a:ext cx="17" cy="17"/>
                      </a:xfrm>
                      <a:custGeom>
                        <a:avLst/>
                        <a:gdLst>
                          <a:gd name="T0" fmla="*/ 8 w 17"/>
                          <a:gd name="T1" fmla="*/ 0 h 17"/>
                          <a:gd name="T2" fmla="*/ 16 w 17"/>
                          <a:gd name="T3" fmla="*/ 6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6"/>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19" name="Freeform 835"/>
                      <p:cNvSpPr>
                        <a:spLocks/>
                      </p:cNvSpPr>
                      <p:nvPr/>
                    </p:nvSpPr>
                    <p:spPr bwMode="auto">
                      <a:xfrm>
                        <a:off x="1093" y="3200"/>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0" name="Freeform 836"/>
                      <p:cNvSpPr>
                        <a:spLocks/>
                      </p:cNvSpPr>
                      <p:nvPr/>
                    </p:nvSpPr>
                    <p:spPr bwMode="auto">
                      <a:xfrm>
                        <a:off x="1099" y="3198"/>
                        <a:ext cx="17" cy="17"/>
                      </a:xfrm>
                      <a:custGeom>
                        <a:avLst/>
                        <a:gdLst>
                          <a:gd name="T0" fmla="*/ 8 w 17"/>
                          <a:gd name="T1" fmla="*/ 0 h 17"/>
                          <a:gd name="T2" fmla="*/ 16 w 17"/>
                          <a:gd name="T3" fmla="*/ 8 h 17"/>
                          <a:gd name="T4" fmla="*/ 9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9"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1" name="Freeform 837"/>
                      <p:cNvSpPr>
                        <a:spLocks/>
                      </p:cNvSpPr>
                      <p:nvPr/>
                    </p:nvSpPr>
                    <p:spPr bwMode="auto">
                      <a:xfrm>
                        <a:off x="1072" y="3204"/>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2" name="Freeform 838"/>
                      <p:cNvSpPr>
                        <a:spLocks/>
                      </p:cNvSpPr>
                      <p:nvPr/>
                    </p:nvSpPr>
                    <p:spPr bwMode="auto">
                      <a:xfrm>
                        <a:off x="1078" y="3200"/>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3" name="Freeform 839"/>
                      <p:cNvSpPr>
                        <a:spLocks/>
                      </p:cNvSpPr>
                      <p:nvPr/>
                    </p:nvSpPr>
                    <p:spPr bwMode="auto">
                      <a:xfrm>
                        <a:off x="1087" y="3198"/>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4" name="Freeform 840"/>
                      <p:cNvSpPr>
                        <a:spLocks/>
                      </p:cNvSpPr>
                      <p:nvPr/>
                    </p:nvSpPr>
                    <p:spPr bwMode="auto">
                      <a:xfrm>
                        <a:off x="1094" y="3194"/>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5" name="Freeform 841"/>
                      <p:cNvSpPr>
                        <a:spLocks/>
                      </p:cNvSpPr>
                      <p:nvPr/>
                    </p:nvSpPr>
                    <p:spPr bwMode="auto">
                      <a:xfrm>
                        <a:off x="1063" y="3210"/>
                        <a:ext cx="17" cy="17"/>
                      </a:xfrm>
                      <a:custGeom>
                        <a:avLst/>
                        <a:gdLst>
                          <a:gd name="T0" fmla="*/ 8 w 17"/>
                          <a:gd name="T1" fmla="*/ 0 h 17"/>
                          <a:gd name="T2" fmla="*/ 16 w 17"/>
                          <a:gd name="T3" fmla="*/ 10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10"/>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6" name="Freeform 842"/>
                      <p:cNvSpPr>
                        <a:spLocks/>
                      </p:cNvSpPr>
                      <p:nvPr/>
                    </p:nvSpPr>
                    <p:spPr bwMode="auto">
                      <a:xfrm>
                        <a:off x="1056" y="3204"/>
                        <a:ext cx="17" cy="17"/>
                      </a:xfrm>
                      <a:custGeom>
                        <a:avLst/>
                        <a:gdLst>
                          <a:gd name="T0" fmla="*/ 8 w 17"/>
                          <a:gd name="T1" fmla="*/ 0 h 17"/>
                          <a:gd name="T2" fmla="*/ 16 w 17"/>
                          <a:gd name="T3" fmla="*/ 9 h 17"/>
                          <a:gd name="T4" fmla="*/ 7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7" name="Freeform 843"/>
                      <p:cNvSpPr>
                        <a:spLocks/>
                      </p:cNvSpPr>
                      <p:nvPr/>
                    </p:nvSpPr>
                    <p:spPr bwMode="auto">
                      <a:xfrm>
                        <a:off x="1065" y="3200"/>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8" name="Freeform 844"/>
                      <p:cNvSpPr>
                        <a:spLocks/>
                      </p:cNvSpPr>
                      <p:nvPr/>
                    </p:nvSpPr>
                    <p:spPr bwMode="auto">
                      <a:xfrm>
                        <a:off x="1073" y="3198"/>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29" name="Freeform 845"/>
                      <p:cNvSpPr>
                        <a:spLocks/>
                      </p:cNvSpPr>
                      <p:nvPr/>
                    </p:nvSpPr>
                    <p:spPr bwMode="auto">
                      <a:xfrm>
                        <a:off x="1080" y="3192"/>
                        <a:ext cx="17" cy="17"/>
                      </a:xfrm>
                      <a:custGeom>
                        <a:avLst/>
                        <a:gdLst>
                          <a:gd name="T0" fmla="*/ 9 w 17"/>
                          <a:gd name="T1" fmla="*/ 0 h 17"/>
                          <a:gd name="T2" fmla="*/ 16 w 17"/>
                          <a:gd name="T3" fmla="*/ 8 h 17"/>
                          <a:gd name="T4" fmla="*/ 8 w 17"/>
                          <a:gd name="T5" fmla="*/ 16 h 17"/>
                          <a:gd name="T6" fmla="*/ 0 w 17"/>
                          <a:gd name="T7" fmla="*/ 8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8"/>
                            </a:lnTo>
                            <a:lnTo>
                              <a:pt x="8" y="16"/>
                            </a:lnTo>
                            <a:lnTo>
                              <a:pt x="0" y="8"/>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0" name="Freeform 846"/>
                      <p:cNvSpPr>
                        <a:spLocks/>
                      </p:cNvSpPr>
                      <p:nvPr/>
                    </p:nvSpPr>
                    <p:spPr bwMode="auto">
                      <a:xfrm>
                        <a:off x="1088" y="3190"/>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1" name="Freeform 847"/>
                      <p:cNvSpPr>
                        <a:spLocks/>
                      </p:cNvSpPr>
                      <p:nvPr/>
                    </p:nvSpPr>
                    <p:spPr bwMode="auto">
                      <a:xfrm>
                        <a:off x="1058" y="3198"/>
                        <a:ext cx="17" cy="17"/>
                      </a:xfrm>
                      <a:custGeom>
                        <a:avLst/>
                        <a:gdLst>
                          <a:gd name="T0" fmla="*/ 8 w 17"/>
                          <a:gd name="T1" fmla="*/ 0 h 17"/>
                          <a:gd name="T2" fmla="*/ 16 w 17"/>
                          <a:gd name="T3" fmla="*/ 5 h 17"/>
                          <a:gd name="T4" fmla="*/ 8 w 17"/>
                          <a:gd name="T5" fmla="*/ 16 h 17"/>
                          <a:gd name="T6" fmla="*/ 0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5"/>
                            </a:lnTo>
                            <a:lnTo>
                              <a:pt x="8" y="16"/>
                            </a:lnTo>
                            <a:lnTo>
                              <a:pt x="0" y="10"/>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2" name="Freeform 848"/>
                      <p:cNvSpPr>
                        <a:spLocks/>
                      </p:cNvSpPr>
                      <p:nvPr/>
                    </p:nvSpPr>
                    <p:spPr bwMode="auto">
                      <a:xfrm>
                        <a:off x="1067" y="3194"/>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3" name="Freeform 849"/>
                      <p:cNvSpPr>
                        <a:spLocks/>
                      </p:cNvSpPr>
                      <p:nvPr/>
                    </p:nvSpPr>
                    <p:spPr bwMode="auto">
                      <a:xfrm>
                        <a:off x="1074" y="3190"/>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4" name="Freeform 850"/>
                      <p:cNvSpPr>
                        <a:spLocks/>
                      </p:cNvSpPr>
                      <p:nvPr/>
                    </p:nvSpPr>
                    <p:spPr bwMode="auto">
                      <a:xfrm>
                        <a:off x="1081" y="3189"/>
                        <a:ext cx="17" cy="17"/>
                      </a:xfrm>
                      <a:custGeom>
                        <a:avLst/>
                        <a:gdLst>
                          <a:gd name="T0" fmla="*/ 7 w 17"/>
                          <a:gd name="T1" fmla="*/ 0 h 17"/>
                          <a:gd name="T2" fmla="*/ 16 w 17"/>
                          <a:gd name="T3" fmla="*/ 16 h 17"/>
                          <a:gd name="T4" fmla="*/ 8 w 17"/>
                          <a:gd name="T5" fmla="*/ 16 h 17"/>
                          <a:gd name="T6" fmla="*/ 0 w 17"/>
                          <a:gd name="T7" fmla="*/ 0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6"/>
                            </a:lnTo>
                            <a:lnTo>
                              <a:pt x="8" y="16"/>
                            </a:lnTo>
                            <a:lnTo>
                              <a:pt x="0" y="0"/>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5" name="Freeform 851"/>
                      <p:cNvSpPr>
                        <a:spLocks/>
                      </p:cNvSpPr>
                      <p:nvPr/>
                    </p:nvSpPr>
                    <p:spPr bwMode="auto">
                      <a:xfrm>
                        <a:off x="1051" y="3200"/>
                        <a:ext cx="17" cy="17"/>
                      </a:xfrm>
                      <a:custGeom>
                        <a:avLst/>
                        <a:gdLst>
                          <a:gd name="T0" fmla="*/ 8 w 17"/>
                          <a:gd name="T1" fmla="*/ 0 h 17"/>
                          <a:gd name="T2" fmla="*/ 16 w 17"/>
                          <a:gd name="T3" fmla="*/ 8 h 17"/>
                          <a:gd name="T4" fmla="*/ 6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6"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6" name="Freeform 852"/>
                      <p:cNvSpPr>
                        <a:spLocks/>
                      </p:cNvSpPr>
                      <p:nvPr/>
                    </p:nvSpPr>
                    <p:spPr bwMode="auto">
                      <a:xfrm>
                        <a:off x="1044" y="3198"/>
                        <a:ext cx="17" cy="17"/>
                      </a:xfrm>
                      <a:custGeom>
                        <a:avLst/>
                        <a:gdLst>
                          <a:gd name="T0" fmla="*/ 10 w 17"/>
                          <a:gd name="T1" fmla="*/ 0 h 17"/>
                          <a:gd name="T2" fmla="*/ 16 w 17"/>
                          <a:gd name="T3" fmla="*/ 10 h 17"/>
                          <a:gd name="T4" fmla="*/ 7 w 17"/>
                          <a:gd name="T5" fmla="*/ 16 h 17"/>
                          <a:gd name="T6" fmla="*/ 0 w 17"/>
                          <a:gd name="T7" fmla="*/ 10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10"/>
                            </a:lnTo>
                            <a:lnTo>
                              <a:pt x="7" y="16"/>
                            </a:lnTo>
                            <a:lnTo>
                              <a:pt x="0" y="10"/>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7" name="Freeform 853"/>
                      <p:cNvSpPr>
                        <a:spLocks/>
                      </p:cNvSpPr>
                      <p:nvPr/>
                    </p:nvSpPr>
                    <p:spPr bwMode="auto">
                      <a:xfrm>
                        <a:off x="1054" y="3194"/>
                        <a:ext cx="17" cy="17"/>
                      </a:xfrm>
                      <a:custGeom>
                        <a:avLst/>
                        <a:gdLst>
                          <a:gd name="T0" fmla="*/ 8 w 17"/>
                          <a:gd name="T1" fmla="*/ 0 h 17"/>
                          <a:gd name="T2" fmla="*/ 16 w 17"/>
                          <a:gd name="T3" fmla="*/ 8 h 17"/>
                          <a:gd name="T4" fmla="*/ 7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7"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8" name="Freeform 854"/>
                      <p:cNvSpPr>
                        <a:spLocks/>
                      </p:cNvSpPr>
                      <p:nvPr/>
                    </p:nvSpPr>
                    <p:spPr bwMode="auto">
                      <a:xfrm>
                        <a:off x="1060" y="3190"/>
                        <a:ext cx="17" cy="17"/>
                      </a:xfrm>
                      <a:custGeom>
                        <a:avLst/>
                        <a:gdLst>
                          <a:gd name="T0" fmla="*/ 8 w 17"/>
                          <a:gd name="T1" fmla="*/ 0 h 17"/>
                          <a:gd name="T2" fmla="*/ 16 w 17"/>
                          <a:gd name="T3" fmla="*/ 9 h 17"/>
                          <a:gd name="T4" fmla="*/ 8 w 17"/>
                          <a:gd name="T5" fmla="*/ 16 h 17"/>
                          <a:gd name="T6" fmla="*/ 0 w 17"/>
                          <a:gd name="T7" fmla="*/ 9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9"/>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39" name="Freeform 855"/>
                      <p:cNvSpPr>
                        <a:spLocks/>
                      </p:cNvSpPr>
                      <p:nvPr/>
                    </p:nvSpPr>
                    <p:spPr bwMode="auto">
                      <a:xfrm>
                        <a:off x="1068" y="3188"/>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0" name="Freeform 856"/>
                      <p:cNvSpPr>
                        <a:spLocks/>
                      </p:cNvSpPr>
                      <p:nvPr/>
                    </p:nvSpPr>
                    <p:spPr bwMode="auto">
                      <a:xfrm>
                        <a:off x="1076" y="3185"/>
                        <a:ext cx="17" cy="17"/>
                      </a:xfrm>
                      <a:custGeom>
                        <a:avLst/>
                        <a:gdLst>
                          <a:gd name="T0" fmla="*/ 7 w 17"/>
                          <a:gd name="T1" fmla="*/ 0 h 17"/>
                          <a:gd name="T2" fmla="*/ 16 w 17"/>
                          <a:gd name="T3" fmla="*/ 10 h 17"/>
                          <a:gd name="T4" fmla="*/ 8 w 17"/>
                          <a:gd name="T5" fmla="*/ 16 h 17"/>
                          <a:gd name="T6" fmla="*/ 0 w 17"/>
                          <a:gd name="T7" fmla="*/ 5 h 17"/>
                          <a:gd name="T8" fmla="*/ 7 w 17"/>
                          <a:gd name="T9" fmla="*/ 0 h 17"/>
                        </a:gdLst>
                        <a:ahLst/>
                        <a:cxnLst>
                          <a:cxn ang="0">
                            <a:pos x="T0" y="T1"/>
                          </a:cxn>
                          <a:cxn ang="0">
                            <a:pos x="T2" y="T3"/>
                          </a:cxn>
                          <a:cxn ang="0">
                            <a:pos x="T4" y="T5"/>
                          </a:cxn>
                          <a:cxn ang="0">
                            <a:pos x="T6" y="T7"/>
                          </a:cxn>
                          <a:cxn ang="0">
                            <a:pos x="T8" y="T9"/>
                          </a:cxn>
                        </a:cxnLst>
                        <a:rect l="0" t="0" r="r" b="b"/>
                        <a:pathLst>
                          <a:path w="17" h="17">
                            <a:moveTo>
                              <a:pt x="7" y="0"/>
                            </a:moveTo>
                            <a:lnTo>
                              <a:pt x="16" y="10"/>
                            </a:lnTo>
                            <a:lnTo>
                              <a:pt x="8" y="16"/>
                            </a:lnTo>
                            <a:lnTo>
                              <a:pt x="0" y="5"/>
                            </a:lnTo>
                            <a:lnTo>
                              <a:pt x="7"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1" name="Freeform 857"/>
                      <p:cNvSpPr>
                        <a:spLocks/>
                      </p:cNvSpPr>
                      <p:nvPr/>
                    </p:nvSpPr>
                    <p:spPr bwMode="auto">
                      <a:xfrm>
                        <a:off x="1047" y="3190"/>
                        <a:ext cx="17" cy="17"/>
                      </a:xfrm>
                      <a:custGeom>
                        <a:avLst/>
                        <a:gdLst>
                          <a:gd name="T0" fmla="*/ 10 w 17"/>
                          <a:gd name="T1" fmla="*/ 0 h 17"/>
                          <a:gd name="T2" fmla="*/ 16 w 17"/>
                          <a:gd name="T3" fmla="*/ 9 h 17"/>
                          <a:gd name="T4" fmla="*/ 7 w 17"/>
                          <a:gd name="T5" fmla="*/ 16 h 17"/>
                          <a:gd name="T6" fmla="*/ 0 w 17"/>
                          <a:gd name="T7" fmla="*/ 9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9"/>
                            </a:lnTo>
                            <a:lnTo>
                              <a:pt x="7" y="16"/>
                            </a:lnTo>
                            <a:lnTo>
                              <a:pt x="0" y="9"/>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2" name="Freeform 858"/>
                      <p:cNvSpPr>
                        <a:spLocks/>
                      </p:cNvSpPr>
                      <p:nvPr/>
                    </p:nvSpPr>
                    <p:spPr bwMode="auto">
                      <a:xfrm>
                        <a:off x="1055" y="3188"/>
                        <a:ext cx="17" cy="17"/>
                      </a:xfrm>
                      <a:custGeom>
                        <a:avLst/>
                        <a:gdLst>
                          <a:gd name="T0" fmla="*/ 10 w 17"/>
                          <a:gd name="T1" fmla="*/ 0 h 17"/>
                          <a:gd name="T2" fmla="*/ 16 w 17"/>
                          <a:gd name="T3" fmla="*/ 8 h 17"/>
                          <a:gd name="T4" fmla="*/ 6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6" y="16"/>
                            </a:lnTo>
                            <a:lnTo>
                              <a:pt x="0" y="8"/>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3" name="Freeform 859"/>
                      <p:cNvSpPr>
                        <a:spLocks/>
                      </p:cNvSpPr>
                      <p:nvPr/>
                    </p:nvSpPr>
                    <p:spPr bwMode="auto">
                      <a:xfrm>
                        <a:off x="1063" y="3184"/>
                        <a:ext cx="17" cy="17"/>
                      </a:xfrm>
                      <a:custGeom>
                        <a:avLst/>
                        <a:gdLst>
                          <a:gd name="T0" fmla="*/ 10 w 17"/>
                          <a:gd name="T1" fmla="*/ 0 h 17"/>
                          <a:gd name="T2" fmla="*/ 16 w 17"/>
                          <a:gd name="T3" fmla="*/ 8 h 17"/>
                          <a:gd name="T4" fmla="*/ 7 w 17"/>
                          <a:gd name="T5" fmla="*/ 16 h 17"/>
                          <a:gd name="T6" fmla="*/ 0 w 17"/>
                          <a:gd name="T7" fmla="*/ 8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lnTo>
                              <a:pt x="16" y="8"/>
                            </a:lnTo>
                            <a:lnTo>
                              <a:pt x="7" y="16"/>
                            </a:lnTo>
                            <a:lnTo>
                              <a:pt x="0" y="8"/>
                            </a:lnTo>
                            <a:lnTo>
                              <a:pt x="1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4" name="Freeform 860"/>
                      <p:cNvSpPr>
                        <a:spLocks/>
                      </p:cNvSpPr>
                      <p:nvPr/>
                    </p:nvSpPr>
                    <p:spPr bwMode="auto">
                      <a:xfrm>
                        <a:off x="1069" y="3182"/>
                        <a:ext cx="17" cy="17"/>
                      </a:xfrm>
                      <a:custGeom>
                        <a:avLst/>
                        <a:gdLst>
                          <a:gd name="T0" fmla="*/ 6 w 17"/>
                          <a:gd name="T1" fmla="*/ 0 h 17"/>
                          <a:gd name="T2" fmla="*/ 16 w 17"/>
                          <a:gd name="T3" fmla="*/ 8 h 17"/>
                          <a:gd name="T4" fmla="*/ 9 w 17"/>
                          <a:gd name="T5" fmla="*/ 16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8"/>
                            </a:lnTo>
                            <a:lnTo>
                              <a:pt x="9" y="16"/>
                            </a:lnTo>
                            <a:lnTo>
                              <a:pt x="0" y="8"/>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5" name="Freeform 861"/>
                      <p:cNvSpPr>
                        <a:spLocks/>
                      </p:cNvSpPr>
                      <p:nvPr/>
                    </p:nvSpPr>
                    <p:spPr bwMode="auto">
                      <a:xfrm>
                        <a:off x="1040" y="3195"/>
                        <a:ext cx="17" cy="17"/>
                      </a:xfrm>
                      <a:custGeom>
                        <a:avLst/>
                        <a:gdLst>
                          <a:gd name="T0" fmla="*/ 9 w 17"/>
                          <a:gd name="T1" fmla="*/ 0 h 17"/>
                          <a:gd name="T2" fmla="*/ 16 w 17"/>
                          <a:gd name="T3" fmla="*/ 10 h 17"/>
                          <a:gd name="T4" fmla="*/ 6 w 17"/>
                          <a:gd name="T5" fmla="*/ 16 h 17"/>
                          <a:gd name="T6" fmla="*/ 0 w 17"/>
                          <a:gd name="T7" fmla="*/ 10 h 17"/>
                          <a:gd name="T8" fmla="*/ 9 w 17"/>
                          <a:gd name="T9" fmla="*/ 0 h 17"/>
                        </a:gdLst>
                        <a:ahLst/>
                        <a:cxnLst>
                          <a:cxn ang="0">
                            <a:pos x="T0" y="T1"/>
                          </a:cxn>
                          <a:cxn ang="0">
                            <a:pos x="T2" y="T3"/>
                          </a:cxn>
                          <a:cxn ang="0">
                            <a:pos x="T4" y="T5"/>
                          </a:cxn>
                          <a:cxn ang="0">
                            <a:pos x="T6" y="T7"/>
                          </a:cxn>
                          <a:cxn ang="0">
                            <a:pos x="T8" y="T9"/>
                          </a:cxn>
                        </a:cxnLst>
                        <a:rect l="0" t="0" r="r" b="b"/>
                        <a:pathLst>
                          <a:path w="17" h="17">
                            <a:moveTo>
                              <a:pt x="9" y="0"/>
                            </a:moveTo>
                            <a:lnTo>
                              <a:pt x="16" y="10"/>
                            </a:lnTo>
                            <a:lnTo>
                              <a:pt x="6" y="16"/>
                            </a:lnTo>
                            <a:lnTo>
                              <a:pt x="0" y="10"/>
                            </a:lnTo>
                            <a:lnTo>
                              <a:pt x="9"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6" name="Freeform 862"/>
                      <p:cNvSpPr>
                        <a:spLocks/>
                      </p:cNvSpPr>
                      <p:nvPr/>
                    </p:nvSpPr>
                    <p:spPr bwMode="auto">
                      <a:xfrm>
                        <a:off x="1041" y="3188"/>
                        <a:ext cx="17" cy="17"/>
                      </a:xfrm>
                      <a:custGeom>
                        <a:avLst/>
                        <a:gdLst>
                          <a:gd name="T0" fmla="*/ 8 w 17"/>
                          <a:gd name="T1" fmla="*/ 0 h 17"/>
                          <a:gd name="T2" fmla="*/ 16 w 17"/>
                          <a:gd name="T3" fmla="*/ 8 h 17"/>
                          <a:gd name="T4" fmla="*/ 8 w 17"/>
                          <a:gd name="T5" fmla="*/ 16 h 17"/>
                          <a:gd name="T6" fmla="*/ 0 w 17"/>
                          <a:gd name="T7" fmla="*/ 8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8"/>
                            </a:lnTo>
                            <a:lnTo>
                              <a:pt x="8" y="16"/>
                            </a:lnTo>
                            <a:lnTo>
                              <a:pt x="0"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7" name="Freeform 863"/>
                      <p:cNvSpPr>
                        <a:spLocks/>
                      </p:cNvSpPr>
                      <p:nvPr/>
                    </p:nvSpPr>
                    <p:spPr bwMode="auto">
                      <a:xfrm>
                        <a:off x="1049" y="3182"/>
                        <a:ext cx="17" cy="17"/>
                      </a:xfrm>
                      <a:custGeom>
                        <a:avLst/>
                        <a:gdLst>
                          <a:gd name="T0" fmla="*/ 8 w 17"/>
                          <a:gd name="T1" fmla="*/ 0 h 17"/>
                          <a:gd name="T2" fmla="*/ 16 w 17"/>
                          <a:gd name="T3" fmla="*/ 9 h 17"/>
                          <a:gd name="T4" fmla="*/ 7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7"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8" name="Freeform 864"/>
                      <p:cNvSpPr>
                        <a:spLocks/>
                      </p:cNvSpPr>
                      <p:nvPr/>
                    </p:nvSpPr>
                    <p:spPr bwMode="auto">
                      <a:xfrm>
                        <a:off x="1055" y="3180"/>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49" name="Freeform 865"/>
                      <p:cNvSpPr>
                        <a:spLocks/>
                      </p:cNvSpPr>
                      <p:nvPr/>
                    </p:nvSpPr>
                    <p:spPr bwMode="auto">
                      <a:xfrm>
                        <a:off x="1065" y="3179"/>
                        <a:ext cx="17" cy="17"/>
                      </a:xfrm>
                      <a:custGeom>
                        <a:avLst/>
                        <a:gdLst>
                          <a:gd name="T0" fmla="*/ 6 w 17"/>
                          <a:gd name="T1" fmla="*/ 0 h 17"/>
                          <a:gd name="T2" fmla="*/ 16 w 17"/>
                          <a:gd name="T3" fmla="*/ 10 h 17"/>
                          <a:gd name="T4" fmla="*/ 9 w 17"/>
                          <a:gd name="T5" fmla="*/ 16 h 17"/>
                          <a:gd name="T6" fmla="*/ 0 w 17"/>
                          <a:gd name="T7" fmla="*/ 5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0"/>
                            </a:lnTo>
                            <a:lnTo>
                              <a:pt x="9" y="16"/>
                            </a:lnTo>
                            <a:lnTo>
                              <a:pt x="0" y="5"/>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0" name="Freeform 866"/>
                      <p:cNvSpPr>
                        <a:spLocks/>
                      </p:cNvSpPr>
                      <p:nvPr/>
                    </p:nvSpPr>
                    <p:spPr bwMode="auto">
                      <a:xfrm>
                        <a:off x="1032" y="3190"/>
                        <a:ext cx="17" cy="17"/>
                      </a:xfrm>
                      <a:custGeom>
                        <a:avLst/>
                        <a:gdLst>
                          <a:gd name="T0" fmla="*/ 8 w 17"/>
                          <a:gd name="T1" fmla="*/ 0 h 17"/>
                          <a:gd name="T2" fmla="*/ 16 w 17"/>
                          <a:gd name="T3" fmla="*/ 9 h 17"/>
                          <a:gd name="T4" fmla="*/ 8 w 17"/>
                          <a:gd name="T5" fmla="*/ 16 h 17"/>
                          <a:gd name="T6" fmla="*/ 0 w 17"/>
                          <a:gd name="T7" fmla="*/ 6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16" y="9"/>
                            </a:lnTo>
                            <a:lnTo>
                              <a:pt x="8" y="16"/>
                            </a:lnTo>
                            <a:lnTo>
                              <a:pt x="0" y="6"/>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1" name="Freeform 867"/>
                      <p:cNvSpPr>
                        <a:spLocks/>
                      </p:cNvSpPr>
                      <p:nvPr/>
                    </p:nvSpPr>
                    <p:spPr bwMode="auto">
                      <a:xfrm>
                        <a:off x="1021" y="3182"/>
                        <a:ext cx="17" cy="17"/>
                      </a:xfrm>
                      <a:custGeom>
                        <a:avLst/>
                        <a:gdLst>
                          <a:gd name="T0" fmla="*/ 6 w 17"/>
                          <a:gd name="T1" fmla="*/ 0 h 17"/>
                          <a:gd name="T2" fmla="*/ 16 w 17"/>
                          <a:gd name="T3" fmla="*/ 12 h 17"/>
                          <a:gd name="T4" fmla="*/ 9 w 17"/>
                          <a:gd name="T5" fmla="*/ 16 h 17"/>
                          <a:gd name="T6" fmla="*/ 0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6" y="12"/>
                            </a:lnTo>
                            <a:lnTo>
                              <a:pt x="9" y="16"/>
                            </a:lnTo>
                            <a:lnTo>
                              <a:pt x="0" y="6"/>
                            </a:lnTo>
                            <a:lnTo>
                              <a:pt x="6"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2" name="Freeform 868"/>
                      <p:cNvSpPr>
                        <a:spLocks/>
                      </p:cNvSpPr>
                      <p:nvPr/>
                    </p:nvSpPr>
                    <p:spPr bwMode="auto">
                      <a:xfrm>
                        <a:off x="1023" y="3176"/>
                        <a:ext cx="22" cy="17"/>
                      </a:xfrm>
                      <a:custGeom>
                        <a:avLst/>
                        <a:gdLst>
                          <a:gd name="T0" fmla="*/ 0 w 22"/>
                          <a:gd name="T1" fmla="*/ 5 h 17"/>
                          <a:gd name="T2" fmla="*/ 15 w 22"/>
                          <a:gd name="T3" fmla="*/ 16 h 17"/>
                          <a:gd name="T4" fmla="*/ 21 w 22"/>
                          <a:gd name="T5" fmla="*/ 13 h 17"/>
                          <a:gd name="T6" fmla="*/ 11 w 22"/>
                          <a:gd name="T7" fmla="*/ 5 h 17"/>
                          <a:gd name="T8" fmla="*/ 18 w 22"/>
                          <a:gd name="T9" fmla="*/ 2 h 17"/>
                          <a:gd name="T10" fmla="*/ 14 w 22"/>
                          <a:gd name="T11" fmla="*/ 0 h 17"/>
                          <a:gd name="T12" fmla="*/ 0 w 2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2" h="17">
                            <a:moveTo>
                              <a:pt x="0" y="5"/>
                            </a:moveTo>
                            <a:lnTo>
                              <a:pt x="15" y="16"/>
                            </a:lnTo>
                            <a:lnTo>
                              <a:pt x="21" y="13"/>
                            </a:lnTo>
                            <a:lnTo>
                              <a:pt x="11" y="5"/>
                            </a:lnTo>
                            <a:lnTo>
                              <a:pt x="18" y="2"/>
                            </a:lnTo>
                            <a:lnTo>
                              <a:pt x="14" y="0"/>
                            </a:lnTo>
                            <a:lnTo>
                              <a:pt x="0" y="5"/>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3" name="Freeform 869"/>
                      <p:cNvSpPr>
                        <a:spLocks/>
                      </p:cNvSpPr>
                      <p:nvPr/>
                    </p:nvSpPr>
                    <p:spPr bwMode="auto">
                      <a:xfrm>
                        <a:off x="1037" y="3177"/>
                        <a:ext cx="17" cy="17"/>
                      </a:xfrm>
                      <a:custGeom>
                        <a:avLst/>
                        <a:gdLst>
                          <a:gd name="T0" fmla="*/ 0 w 17"/>
                          <a:gd name="T1" fmla="*/ 4 h 17"/>
                          <a:gd name="T2" fmla="*/ 10 w 17"/>
                          <a:gd name="T3" fmla="*/ 16 h 17"/>
                          <a:gd name="T4" fmla="*/ 16 w 17"/>
                          <a:gd name="T5" fmla="*/ 11 h 17"/>
                          <a:gd name="T6" fmla="*/ 6 w 17"/>
                          <a:gd name="T7" fmla="*/ 0 h 17"/>
                          <a:gd name="T8" fmla="*/ 0 w 17"/>
                          <a:gd name="T9" fmla="*/ 4 h 17"/>
                        </a:gdLst>
                        <a:ahLst/>
                        <a:cxnLst>
                          <a:cxn ang="0">
                            <a:pos x="T0" y="T1"/>
                          </a:cxn>
                          <a:cxn ang="0">
                            <a:pos x="T2" y="T3"/>
                          </a:cxn>
                          <a:cxn ang="0">
                            <a:pos x="T4" y="T5"/>
                          </a:cxn>
                          <a:cxn ang="0">
                            <a:pos x="T6" y="T7"/>
                          </a:cxn>
                          <a:cxn ang="0">
                            <a:pos x="T8" y="T9"/>
                          </a:cxn>
                        </a:cxnLst>
                        <a:rect l="0" t="0" r="r" b="b"/>
                        <a:pathLst>
                          <a:path w="17" h="17">
                            <a:moveTo>
                              <a:pt x="0" y="4"/>
                            </a:moveTo>
                            <a:lnTo>
                              <a:pt x="10" y="16"/>
                            </a:lnTo>
                            <a:lnTo>
                              <a:pt x="16" y="11"/>
                            </a:lnTo>
                            <a:lnTo>
                              <a:pt x="6" y="0"/>
                            </a:lnTo>
                            <a:lnTo>
                              <a:pt x="0"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4" name="Freeform 870"/>
                      <p:cNvSpPr>
                        <a:spLocks/>
                      </p:cNvSpPr>
                      <p:nvPr/>
                    </p:nvSpPr>
                    <p:spPr bwMode="auto">
                      <a:xfrm>
                        <a:off x="1051" y="3177"/>
                        <a:ext cx="17" cy="17"/>
                      </a:xfrm>
                      <a:custGeom>
                        <a:avLst/>
                        <a:gdLst>
                          <a:gd name="T0" fmla="*/ 0 w 17"/>
                          <a:gd name="T1" fmla="*/ 9 h 17"/>
                          <a:gd name="T2" fmla="*/ 6 w 17"/>
                          <a:gd name="T3" fmla="*/ 16 h 17"/>
                          <a:gd name="T4" fmla="*/ 16 w 17"/>
                          <a:gd name="T5" fmla="*/ 6 h 17"/>
                          <a:gd name="T6" fmla="*/ 9 w 17"/>
                          <a:gd name="T7" fmla="*/ 0 h 17"/>
                          <a:gd name="T8" fmla="*/ 0 w 17"/>
                          <a:gd name="T9" fmla="*/ 9 h 17"/>
                        </a:gdLst>
                        <a:ahLst/>
                        <a:cxnLst>
                          <a:cxn ang="0">
                            <a:pos x="T0" y="T1"/>
                          </a:cxn>
                          <a:cxn ang="0">
                            <a:pos x="T2" y="T3"/>
                          </a:cxn>
                          <a:cxn ang="0">
                            <a:pos x="T4" y="T5"/>
                          </a:cxn>
                          <a:cxn ang="0">
                            <a:pos x="T6" y="T7"/>
                          </a:cxn>
                          <a:cxn ang="0">
                            <a:pos x="T8" y="T9"/>
                          </a:cxn>
                        </a:cxnLst>
                        <a:rect l="0" t="0" r="r" b="b"/>
                        <a:pathLst>
                          <a:path w="17" h="17">
                            <a:moveTo>
                              <a:pt x="0" y="9"/>
                            </a:moveTo>
                            <a:lnTo>
                              <a:pt x="6" y="16"/>
                            </a:lnTo>
                            <a:lnTo>
                              <a:pt x="16" y="6"/>
                            </a:lnTo>
                            <a:lnTo>
                              <a:pt x="9" y="0"/>
                            </a:lnTo>
                            <a:lnTo>
                              <a:pt x="0" y="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5" name="Freeform 871"/>
                      <p:cNvSpPr>
                        <a:spLocks/>
                      </p:cNvSpPr>
                      <p:nvPr/>
                    </p:nvSpPr>
                    <p:spPr bwMode="auto">
                      <a:xfrm>
                        <a:off x="1044" y="3176"/>
                        <a:ext cx="17" cy="17"/>
                      </a:xfrm>
                      <a:custGeom>
                        <a:avLst/>
                        <a:gdLst>
                          <a:gd name="T0" fmla="*/ 0 w 17"/>
                          <a:gd name="T1" fmla="*/ 10 h 17"/>
                          <a:gd name="T2" fmla="*/ 7 w 17"/>
                          <a:gd name="T3" fmla="*/ 16 h 17"/>
                          <a:gd name="T4" fmla="*/ 16 w 17"/>
                          <a:gd name="T5" fmla="*/ 10 h 17"/>
                          <a:gd name="T6" fmla="*/ 8 w 17"/>
                          <a:gd name="T7" fmla="*/ 0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7" y="16"/>
                            </a:lnTo>
                            <a:lnTo>
                              <a:pt x="16" y="10"/>
                            </a:lnTo>
                            <a:lnTo>
                              <a:pt x="8" y="0"/>
                            </a:lnTo>
                            <a:lnTo>
                              <a:pt x="0" y="1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6" name="Freeform 872"/>
                      <p:cNvSpPr>
                        <a:spLocks/>
                      </p:cNvSpPr>
                      <p:nvPr/>
                    </p:nvSpPr>
                    <p:spPr bwMode="auto">
                      <a:xfrm>
                        <a:off x="1040" y="3170"/>
                        <a:ext cx="17" cy="17"/>
                      </a:xfrm>
                      <a:custGeom>
                        <a:avLst/>
                        <a:gdLst>
                          <a:gd name="T0" fmla="*/ 0 w 17"/>
                          <a:gd name="T1" fmla="*/ 8 h 17"/>
                          <a:gd name="T2" fmla="*/ 6 w 17"/>
                          <a:gd name="T3" fmla="*/ 16 h 17"/>
                          <a:gd name="T4" fmla="*/ 16 w 17"/>
                          <a:gd name="T5" fmla="*/ 8 h 17"/>
                          <a:gd name="T6" fmla="*/ 9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9"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7" name="Freeform 873"/>
                      <p:cNvSpPr>
                        <a:spLocks/>
                      </p:cNvSpPr>
                      <p:nvPr/>
                    </p:nvSpPr>
                    <p:spPr bwMode="auto">
                      <a:xfrm>
                        <a:off x="1049" y="3170"/>
                        <a:ext cx="17" cy="1"/>
                      </a:xfrm>
                      <a:custGeom>
                        <a:avLst/>
                        <a:gdLst>
                          <a:gd name="T0" fmla="*/ 0 w 17"/>
                          <a:gd name="T1" fmla="*/ 0 h 1"/>
                          <a:gd name="T2" fmla="*/ 8 w 17"/>
                          <a:gd name="T3" fmla="*/ 0 h 1"/>
                          <a:gd name="T4" fmla="*/ 16 w 17"/>
                          <a:gd name="T5" fmla="*/ 0 h 1"/>
                          <a:gd name="T6" fmla="*/ 8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8" y="0"/>
                            </a:lnTo>
                            <a:lnTo>
                              <a:pt x="16" y="0"/>
                            </a:lnTo>
                            <a:lnTo>
                              <a:pt x="8" y="0"/>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8" name="Freeform 874"/>
                      <p:cNvSpPr>
                        <a:spLocks/>
                      </p:cNvSpPr>
                      <p:nvPr/>
                    </p:nvSpPr>
                    <p:spPr bwMode="auto">
                      <a:xfrm>
                        <a:off x="1052" y="3172"/>
                        <a:ext cx="17" cy="17"/>
                      </a:xfrm>
                      <a:custGeom>
                        <a:avLst/>
                        <a:gdLst>
                          <a:gd name="T0" fmla="*/ 0 w 17"/>
                          <a:gd name="T1" fmla="*/ 4 h 17"/>
                          <a:gd name="T2" fmla="*/ 10 w 17"/>
                          <a:gd name="T3" fmla="*/ 16 h 17"/>
                          <a:gd name="T4" fmla="*/ 16 w 17"/>
                          <a:gd name="T5" fmla="*/ 12 h 17"/>
                          <a:gd name="T6" fmla="*/ 5 w 17"/>
                          <a:gd name="T7" fmla="*/ 0 h 17"/>
                          <a:gd name="T8" fmla="*/ 0 w 17"/>
                          <a:gd name="T9" fmla="*/ 4 h 17"/>
                        </a:gdLst>
                        <a:ahLst/>
                        <a:cxnLst>
                          <a:cxn ang="0">
                            <a:pos x="T0" y="T1"/>
                          </a:cxn>
                          <a:cxn ang="0">
                            <a:pos x="T2" y="T3"/>
                          </a:cxn>
                          <a:cxn ang="0">
                            <a:pos x="T4" y="T5"/>
                          </a:cxn>
                          <a:cxn ang="0">
                            <a:pos x="T6" y="T7"/>
                          </a:cxn>
                          <a:cxn ang="0">
                            <a:pos x="T8" y="T9"/>
                          </a:cxn>
                        </a:cxnLst>
                        <a:rect l="0" t="0" r="r" b="b"/>
                        <a:pathLst>
                          <a:path w="17" h="17">
                            <a:moveTo>
                              <a:pt x="0" y="4"/>
                            </a:moveTo>
                            <a:lnTo>
                              <a:pt x="10" y="16"/>
                            </a:lnTo>
                            <a:lnTo>
                              <a:pt x="16" y="12"/>
                            </a:lnTo>
                            <a:lnTo>
                              <a:pt x="5" y="0"/>
                            </a:lnTo>
                            <a:lnTo>
                              <a:pt x="0" y="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59" name="Freeform 875"/>
                      <p:cNvSpPr>
                        <a:spLocks/>
                      </p:cNvSpPr>
                      <p:nvPr/>
                    </p:nvSpPr>
                    <p:spPr bwMode="auto">
                      <a:xfrm>
                        <a:off x="1017" y="3180"/>
                        <a:ext cx="17" cy="17"/>
                      </a:xfrm>
                      <a:custGeom>
                        <a:avLst/>
                        <a:gdLst>
                          <a:gd name="T0" fmla="*/ 0 w 17"/>
                          <a:gd name="T1" fmla="*/ 8 h 17"/>
                          <a:gd name="T2" fmla="*/ 6 w 17"/>
                          <a:gd name="T3" fmla="*/ 16 h 17"/>
                          <a:gd name="T4" fmla="*/ 16 w 17"/>
                          <a:gd name="T5" fmla="*/ 8 h 17"/>
                          <a:gd name="T6" fmla="*/ 10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6" y="16"/>
                            </a:lnTo>
                            <a:lnTo>
                              <a:pt x="16" y="8"/>
                            </a:lnTo>
                            <a:lnTo>
                              <a:pt x="10"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0" name="Freeform 876"/>
                      <p:cNvSpPr>
                        <a:spLocks/>
                      </p:cNvSpPr>
                      <p:nvPr/>
                    </p:nvSpPr>
                    <p:spPr bwMode="auto">
                      <a:xfrm>
                        <a:off x="1058" y="3176"/>
                        <a:ext cx="17" cy="17"/>
                      </a:xfrm>
                      <a:custGeom>
                        <a:avLst/>
                        <a:gdLst>
                          <a:gd name="T0" fmla="*/ 0 w 17"/>
                          <a:gd name="T1" fmla="*/ 8 h 17"/>
                          <a:gd name="T2" fmla="*/ 8 w 17"/>
                          <a:gd name="T3" fmla="*/ 16 h 17"/>
                          <a:gd name="T4" fmla="*/ 16 w 17"/>
                          <a:gd name="T5" fmla="*/ 8 h 17"/>
                          <a:gd name="T6" fmla="*/ 7 w 17"/>
                          <a:gd name="T7" fmla="*/ 0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16"/>
                            </a:lnTo>
                            <a:lnTo>
                              <a:pt x="16" y="8"/>
                            </a:lnTo>
                            <a:lnTo>
                              <a:pt x="7" y="0"/>
                            </a:lnTo>
                            <a:lnTo>
                              <a:pt x="0" y="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261" name="Group 877"/>
                  <p:cNvGrpSpPr>
                    <a:grpSpLocks/>
                  </p:cNvGrpSpPr>
                  <p:nvPr/>
                </p:nvGrpSpPr>
                <p:grpSpPr bwMode="auto">
                  <a:xfrm>
                    <a:off x="965" y="3198"/>
                    <a:ext cx="163" cy="62"/>
                    <a:chOff x="965" y="3198"/>
                    <a:chExt cx="163" cy="62"/>
                  </a:xfrm>
                </p:grpSpPr>
                <p:sp>
                  <p:nvSpPr>
                    <p:cNvPr id="913262" name="Freeform 878"/>
                    <p:cNvSpPr>
                      <a:spLocks/>
                    </p:cNvSpPr>
                    <p:nvPr/>
                  </p:nvSpPr>
                  <p:spPr bwMode="auto">
                    <a:xfrm>
                      <a:off x="1055" y="3225"/>
                      <a:ext cx="73" cy="35"/>
                    </a:xfrm>
                    <a:custGeom>
                      <a:avLst/>
                      <a:gdLst>
                        <a:gd name="T0" fmla="*/ 72 w 73"/>
                        <a:gd name="T1" fmla="*/ 0 h 35"/>
                        <a:gd name="T2" fmla="*/ 2 w 73"/>
                        <a:gd name="T3" fmla="*/ 27 h 35"/>
                        <a:gd name="T4" fmla="*/ 0 w 73"/>
                        <a:gd name="T5" fmla="*/ 29 h 35"/>
                        <a:gd name="T6" fmla="*/ 0 w 73"/>
                        <a:gd name="T7" fmla="*/ 30 h 35"/>
                        <a:gd name="T8" fmla="*/ 0 w 73"/>
                        <a:gd name="T9" fmla="*/ 32 h 35"/>
                        <a:gd name="T10" fmla="*/ 1 w 73"/>
                        <a:gd name="T11" fmla="*/ 33 h 35"/>
                        <a:gd name="T12" fmla="*/ 3 w 73"/>
                        <a:gd name="T13" fmla="*/ 34 h 35"/>
                        <a:gd name="T14" fmla="*/ 70 w 73"/>
                        <a:gd name="T15" fmla="*/ 7 h 35"/>
                        <a:gd name="T16" fmla="*/ 72 w 73"/>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5">
                          <a:moveTo>
                            <a:pt x="72" y="0"/>
                          </a:moveTo>
                          <a:lnTo>
                            <a:pt x="2" y="27"/>
                          </a:lnTo>
                          <a:lnTo>
                            <a:pt x="0" y="29"/>
                          </a:lnTo>
                          <a:lnTo>
                            <a:pt x="0" y="30"/>
                          </a:lnTo>
                          <a:lnTo>
                            <a:pt x="0" y="32"/>
                          </a:lnTo>
                          <a:lnTo>
                            <a:pt x="1" y="33"/>
                          </a:lnTo>
                          <a:lnTo>
                            <a:pt x="3" y="34"/>
                          </a:lnTo>
                          <a:lnTo>
                            <a:pt x="70" y="7"/>
                          </a:lnTo>
                          <a:lnTo>
                            <a:pt x="72"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3" name="Freeform 879"/>
                    <p:cNvSpPr>
                      <a:spLocks/>
                    </p:cNvSpPr>
                    <p:nvPr/>
                  </p:nvSpPr>
                  <p:spPr bwMode="auto">
                    <a:xfrm>
                      <a:off x="966" y="3198"/>
                      <a:ext cx="96" cy="56"/>
                    </a:xfrm>
                    <a:custGeom>
                      <a:avLst/>
                      <a:gdLst>
                        <a:gd name="T0" fmla="*/ 95 w 96"/>
                        <a:gd name="T1" fmla="*/ 53 h 56"/>
                        <a:gd name="T2" fmla="*/ 92 w 96"/>
                        <a:gd name="T3" fmla="*/ 54 h 56"/>
                        <a:gd name="T4" fmla="*/ 90 w 96"/>
                        <a:gd name="T5" fmla="*/ 55 h 56"/>
                        <a:gd name="T6" fmla="*/ 0 w 96"/>
                        <a:gd name="T7" fmla="*/ 0 h 56"/>
                        <a:gd name="T8" fmla="*/ 2 w 96"/>
                        <a:gd name="T9" fmla="*/ 0 h 56"/>
                        <a:gd name="T10" fmla="*/ 4 w 96"/>
                        <a:gd name="T11" fmla="*/ 0 h 56"/>
                        <a:gd name="T12" fmla="*/ 6 w 96"/>
                        <a:gd name="T13" fmla="*/ 0 h 56"/>
                        <a:gd name="T14" fmla="*/ 9 w 96"/>
                        <a:gd name="T15" fmla="*/ 0 h 56"/>
                        <a:gd name="T16" fmla="*/ 95 w 96"/>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6">
                          <a:moveTo>
                            <a:pt x="95" y="53"/>
                          </a:moveTo>
                          <a:lnTo>
                            <a:pt x="92" y="54"/>
                          </a:lnTo>
                          <a:lnTo>
                            <a:pt x="90" y="55"/>
                          </a:lnTo>
                          <a:lnTo>
                            <a:pt x="0" y="0"/>
                          </a:lnTo>
                          <a:lnTo>
                            <a:pt x="2" y="0"/>
                          </a:lnTo>
                          <a:lnTo>
                            <a:pt x="4" y="0"/>
                          </a:lnTo>
                          <a:lnTo>
                            <a:pt x="6" y="0"/>
                          </a:lnTo>
                          <a:lnTo>
                            <a:pt x="9" y="0"/>
                          </a:lnTo>
                          <a:lnTo>
                            <a:pt x="95" y="5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4" name="Freeform 880"/>
                    <p:cNvSpPr>
                      <a:spLocks/>
                    </p:cNvSpPr>
                    <p:nvPr/>
                  </p:nvSpPr>
                  <p:spPr bwMode="auto">
                    <a:xfrm>
                      <a:off x="965" y="3198"/>
                      <a:ext cx="92" cy="62"/>
                    </a:xfrm>
                    <a:custGeom>
                      <a:avLst/>
                      <a:gdLst>
                        <a:gd name="T0" fmla="*/ 1 w 92"/>
                        <a:gd name="T1" fmla="*/ 0 h 62"/>
                        <a:gd name="T2" fmla="*/ 90 w 92"/>
                        <a:gd name="T3" fmla="*/ 56 h 62"/>
                        <a:gd name="T4" fmla="*/ 90 w 92"/>
                        <a:gd name="T5" fmla="*/ 59 h 62"/>
                        <a:gd name="T6" fmla="*/ 91 w 92"/>
                        <a:gd name="T7" fmla="*/ 61 h 62"/>
                        <a:gd name="T8" fmla="*/ 0 w 92"/>
                        <a:gd name="T9" fmla="*/ 3 h 62"/>
                        <a:gd name="T10" fmla="*/ 0 w 92"/>
                        <a:gd name="T11" fmla="*/ 1 h 62"/>
                        <a:gd name="T12" fmla="*/ 1 w 92"/>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92" h="62">
                          <a:moveTo>
                            <a:pt x="1" y="0"/>
                          </a:moveTo>
                          <a:lnTo>
                            <a:pt x="90" y="56"/>
                          </a:lnTo>
                          <a:lnTo>
                            <a:pt x="90" y="59"/>
                          </a:lnTo>
                          <a:lnTo>
                            <a:pt x="91" y="61"/>
                          </a:lnTo>
                          <a:lnTo>
                            <a:pt x="0" y="3"/>
                          </a:lnTo>
                          <a:lnTo>
                            <a:pt x="0" y="1"/>
                          </a:lnTo>
                          <a:lnTo>
                            <a:pt x="1"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265" name="Group 881"/>
                <p:cNvGrpSpPr>
                  <a:grpSpLocks/>
                </p:cNvGrpSpPr>
                <p:nvPr/>
              </p:nvGrpSpPr>
              <p:grpSpPr bwMode="auto">
                <a:xfrm>
                  <a:off x="1062" y="3076"/>
                  <a:ext cx="124" cy="118"/>
                  <a:chOff x="1062" y="3076"/>
                  <a:chExt cx="124" cy="118"/>
                </a:xfrm>
              </p:grpSpPr>
              <p:sp>
                <p:nvSpPr>
                  <p:cNvPr id="913266" name="Freeform 882"/>
                  <p:cNvSpPr>
                    <a:spLocks/>
                  </p:cNvSpPr>
                  <p:nvPr/>
                </p:nvSpPr>
                <p:spPr bwMode="auto">
                  <a:xfrm>
                    <a:off x="1151" y="3118"/>
                    <a:ext cx="35" cy="72"/>
                  </a:xfrm>
                  <a:custGeom>
                    <a:avLst/>
                    <a:gdLst>
                      <a:gd name="T0" fmla="*/ 32 w 35"/>
                      <a:gd name="T1" fmla="*/ 0 h 72"/>
                      <a:gd name="T2" fmla="*/ 34 w 35"/>
                      <a:gd name="T3" fmla="*/ 5 h 72"/>
                      <a:gd name="T4" fmla="*/ 2 w 35"/>
                      <a:gd name="T5" fmla="*/ 71 h 72"/>
                      <a:gd name="T6" fmla="*/ 0 w 35"/>
                      <a:gd name="T7" fmla="*/ 66 h 72"/>
                      <a:gd name="T8" fmla="*/ 32 w 35"/>
                      <a:gd name="T9" fmla="*/ 0 h 72"/>
                    </a:gdLst>
                    <a:ahLst/>
                    <a:cxnLst>
                      <a:cxn ang="0">
                        <a:pos x="T0" y="T1"/>
                      </a:cxn>
                      <a:cxn ang="0">
                        <a:pos x="T2" y="T3"/>
                      </a:cxn>
                      <a:cxn ang="0">
                        <a:pos x="T4" y="T5"/>
                      </a:cxn>
                      <a:cxn ang="0">
                        <a:pos x="T6" y="T7"/>
                      </a:cxn>
                      <a:cxn ang="0">
                        <a:pos x="T8" y="T9"/>
                      </a:cxn>
                    </a:cxnLst>
                    <a:rect l="0" t="0" r="r" b="b"/>
                    <a:pathLst>
                      <a:path w="35" h="72">
                        <a:moveTo>
                          <a:pt x="32" y="0"/>
                        </a:moveTo>
                        <a:lnTo>
                          <a:pt x="34" y="5"/>
                        </a:lnTo>
                        <a:lnTo>
                          <a:pt x="2" y="71"/>
                        </a:lnTo>
                        <a:lnTo>
                          <a:pt x="0" y="66"/>
                        </a:lnTo>
                        <a:lnTo>
                          <a:pt x="32"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7" name="Freeform 883"/>
                  <p:cNvSpPr>
                    <a:spLocks/>
                  </p:cNvSpPr>
                  <p:nvPr/>
                </p:nvSpPr>
                <p:spPr bwMode="auto">
                  <a:xfrm>
                    <a:off x="1062" y="3076"/>
                    <a:ext cx="124" cy="110"/>
                  </a:xfrm>
                  <a:custGeom>
                    <a:avLst/>
                    <a:gdLst>
                      <a:gd name="T0" fmla="*/ 34 w 124"/>
                      <a:gd name="T1" fmla="*/ 0 h 110"/>
                      <a:gd name="T2" fmla="*/ 123 w 124"/>
                      <a:gd name="T3" fmla="*/ 43 h 110"/>
                      <a:gd name="T4" fmla="*/ 89 w 124"/>
                      <a:gd name="T5" fmla="*/ 109 h 110"/>
                      <a:gd name="T6" fmla="*/ 0 w 124"/>
                      <a:gd name="T7" fmla="*/ 65 h 110"/>
                      <a:gd name="T8" fmla="*/ 34 w 124"/>
                      <a:gd name="T9" fmla="*/ 0 h 110"/>
                    </a:gdLst>
                    <a:ahLst/>
                    <a:cxnLst>
                      <a:cxn ang="0">
                        <a:pos x="T0" y="T1"/>
                      </a:cxn>
                      <a:cxn ang="0">
                        <a:pos x="T2" y="T3"/>
                      </a:cxn>
                      <a:cxn ang="0">
                        <a:pos x="T4" y="T5"/>
                      </a:cxn>
                      <a:cxn ang="0">
                        <a:pos x="T6" y="T7"/>
                      </a:cxn>
                      <a:cxn ang="0">
                        <a:pos x="T8" y="T9"/>
                      </a:cxn>
                    </a:cxnLst>
                    <a:rect l="0" t="0" r="r" b="b"/>
                    <a:pathLst>
                      <a:path w="124" h="110">
                        <a:moveTo>
                          <a:pt x="34" y="0"/>
                        </a:moveTo>
                        <a:lnTo>
                          <a:pt x="123" y="43"/>
                        </a:lnTo>
                        <a:lnTo>
                          <a:pt x="89" y="109"/>
                        </a:lnTo>
                        <a:lnTo>
                          <a:pt x="0" y="65"/>
                        </a:lnTo>
                        <a:lnTo>
                          <a:pt x="34"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8" name="Freeform 884"/>
                  <p:cNvSpPr>
                    <a:spLocks/>
                  </p:cNvSpPr>
                  <p:nvPr/>
                </p:nvSpPr>
                <p:spPr bwMode="auto">
                  <a:xfrm>
                    <a:off x="1069" y="3082"/>
                    <a:ext cx="111" cy="96"/>
                  </a:xfrm>
                  <a:custGeom>
                    <a:avLst/>
                    <a:gdLst>
                      <a:gd name="T0" fmla="*/ 110 w 111"/>
                      <a:gd name="T1" fmla="*/ 40 h 96"/>
                      <a:gd name="T2" fmla="*/ 82 w 111"/>
                      <a:gd name="T3" fmla="*/ 95 h 96"/>
                      <a:gd name="T4" fmla="*/ 0 w 111"/>
                      <a:gd name="T5" fmla="*/ 55 h 96"/>
                      <a:gd name="T6" fmla="*/ 28 w 111"/>
                      <a:gd name="T7" fmla="*/ 0 h 96"/>
                      <a:gd name="T8" fmla="*/ 110 w 111"/>
                      <a:gd name="T9" fmla="*/ 40 h 96"/>
                    </a:gdLst>
                    <a:ahLst/>
                    <a:cxnLst>
                      <a:cxn ang="0">
                        <a:pos x="T0" y="T1"/>
                      </a:cxn>
                      <a:cxn ang="0">
                        <a:pos x="T2" y="T3"/>
                      </a:cxn>
                      <a:cxn ang="0">
                        <a:pos x="T4" y="T5"/>
                      </a:cxn>
                      <a:cxn ang="0">
                        <a:pos x="T6" y="T7"/>
                      </a:cxn>
                      <a:cxn ang="0">
                        <a:pos x="T8" y="T9"/>
                      </a:cxn>
                    </a:cxnLst>
                    <a:rect l="0" t="0" r="r" b="b"/>
                    <a:pathLst>
                      <a:path w="111" h="96">
                        <a:moveTo>
                          <a:pt x="110" y="40"/>
                        </a:moveTo>
                        <a:lnTo>
                          <a:pt x="82" y="95"/>
                        </a:lnTo>
                        <a:lnTo>
                          <a:pt x="0" y="55"/>
                        </a:lnTo>
                        <a:lnTo>
                          <a:pt x="28" y="0"/>
                        </a:lnTo>
                        <a:lnTo>
                          <a:pt x="110" y="4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69" name="Freeform 885"/>
                  <p:cNvSpPr>
                    <a:spLocks/>
                  </p:cNvSpPr>
                  <p:nvPr/>
                </p:nvSpPr>
                <p:spPr bwMode="auto">
                  <a:xfrm>
                    <a:off x="1074" y="3088"/>
                    <a:ext cx="102" cy="86"/>
                  </a:xfrm>
                  <a:custGeom>
                    <a:avLst/>
                    <a:gdLst>
                      <a:gd name="T0" fmla="*/ 101 w 102"/>
                      <a:gd name="T1" fmla="*/ 36 h 86"/>
                      <a:gd name="T2" fmla="*/ 76 w 102"/>
                      <a:gd name="T3" fmla="*/ 85 h 86"/>
                      <a:gd name="T4" fmla="*/ 0 w 102"/>
                      <a:gd name="T5" fmla="*/ 49 h 86"/>
                      <a:gd name="T6" fmla="*/ 25 w 102"/>
                      <a:gd name="T7" fmla="*/ 0 h 86"/>
                      <a:gd name="T8" fmla="*/ 101 w 102"/>
                      <a:gd name="T9" fmla="*/ 36 h 86"/>
                    </a:gdLst>
                    <a:ahLst/>
                    <a:cxnLst>
                      <a:cxn ang="0">
                        <a:pos x="T0" y="T1"/>
                      </a:cxn>
                      <a:cxn ang="0">
                        <a:pos x="T2" y="T3"/>
                      </a:cxn>
                      <a:cxn ang="0">
                        <a:pos x="T4" y="T5"/>
                      </a:cxn>
                      <a:cxn ang="0">
                        <a:pos x="T6" y="T7"/>
                      </a:cxn>
                      <a:cxn ang="0">
                        <a:pos x="T8" y="T9"/>
                      </a:cxn>
                    </a:cxnLst>
                    <a:rect l="0" t="0" r="r" b="b"/>
                    <a:pathLst>
                      <a:path w="102" h="86">
                        <a:moveTo>
                          <a:pt x="101" y="36"/>
                        </a:moveTo>
                        <a:lnTo>
                          <a:pt x="76" y="85"/>
                        </a:lnTo>
                        <a:lnTo>
                          <a:pt x="0" y="49"/>
                        </a:lnTo>
                        <a:lnTo>
                          <a:pt x="25" y="0"/>
                        </a:lnTo>
                        <a:lnTo>
                          <a:pt x="101" y="3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0" name="Freeform 886"/>
                  <p:cNvSpPr>
                    <a:spLocks/>
                  </p:cNvSpPr>
                  <p:nvPr/>
                </p:nvSpPr>
                <p:spPr bwMode="auto">
                  <a:xfrm>
                    <a:off x="1143" y="3177"/>
                    <a:ext cx="17" cy="17"/>
                  </a:xfrm>
                  <a:custGeom>
                    <a:avLst/>
                    <a:gdLst>
                      <a:gd name="T0" fmla="*/ 4 w 17"/>
                      <a:gd name="T1" fmla="*/ 0 h 17"/>
                      <a:gd name="T2" fmla="*/ 16 w 17"/>
                      <a:gd name="T3" fmla="*/ 6 h 17"/>
                      <a:gd name="T4" fmla="*/ 11 w 17"/>
                      <a:gd name="T5" fmla="*/ 16 h 17"/>
                      <a:gd name="T6" fmla="*/ 0 w 17"/>
                      <a:gd name="T7" fmla="*/ 9 h 17"/>
                      <a:gd name="T8" fmla="*/ 4 w 17"/>
                      <a:gd name="T9" fmla="*/ 0 h 17"/>
                    </a:gdLst>
                    <a:ahLst/>
                    <a:cxnLst>
                      <a:cxn ang="0">
                        <a:pos x="T0" y="T1"/>
                      </a:cxn>
                      <a:cxn ang="0">
                        <a:pos x="T2" y="T3"/>
                      </a:cxn>
                      <a:cxn ang="0">
                        <a:pos x="T4" y="T5"/>
                      </a:cxn>
                      <a:cxn ang="0">
                        <a:pos x="T6" y="T7"/>
                      </a:cxn>
                      <a:cxn ang="0">
                        <a:pos x="T8" y="T9"/>
                      </a:cxn>
                    </a:cxnLst>
                    <a:rect l="0" t="0" r="r" b="b"/>
                    <a:pathLst>
                      <a:path w="17" h="17">
                        <a:moveTo>
                          <a:pt x="4" y="0"/>
                        </a:moveTo>
                        <a:lnTo>
                          <a:pt x="16" y="6"/>
                        </a:lnTo>
                        <a:lnTo>
                          <a:pt x="11" y="16"/>
                        </a:lnTo>
                        <a:lnTo>
                          <a:pt x="0" y="9"/>
                        </a:lnTo>
                        <a:lnTo>
                          <a:pt x="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1" name="Freeform 887"/>
                  <p:cNvSpPr>
                    <a:spLocks/>
                  </p:cNvSpPr>
                  <p:nvPr/>
                </p:nvSpPr>
                <p:spPr bwMode="auto">
                  <a:xfrm>
                    <a:off x="1063" y="3142"/>
                    <a:ext cx="91" cy="48"/>
                  </a:xfrm>
                  <a:custGeom>
                    <a:avLst/>
                    <a:gdLst>
                      <a:gd name="T0" fmla="*/ 90 w 91"/>
                      <a:gd name="T1" fmla="*/ 47 h 48"/>
                      <a:gd name="T2" fmla="*/ 3 w 91"/>
                      <a:gd name="T3" fmla="*/ 5 h 48"/>
                      <a:gd name="T4" fmla="*/ 0 w 91"/>
                      <a:gd name="T5" fmla="*/ 0 h 48"/>
                      <a:gd name="T6" fmla="*/ 88 w 91"/>
                      <a:gd name="T7" fmla="*/ 42 h 48"/>
                      <a:gd name="T8" fmla="*/ 90 w 91"/>
                      <a:gd name="T9" fmla="*/ 47 h 48"/>
                    </a:gdLst>
                    <a:ahLst/>
                    <a:cxnLst>
                      <a:cxn ang="0">
                        <a:pos x="T0" y="T1"/>
                      </a:cxn>
                      <a:cxn ang="0">
                        <a:pos x="T2" y="T3"/>
                      </a:cxn>
                      <a:cxn ang="0">
                        <a:pos x="T4" y="T5"/>
                      </a:cxn>
                      <a:cxn ang="0">
                        <a:pos x="T6" y="T7"/>
                      </a:cxn>
                      <a:cxn ang="0">
                        <a:pos x="T8" y="T9"/>
                      </a:cxn>
                    </a:cxnLst>
                    <a:rect l="0" t="0" r="r" b="b"/>
                    <a:pathLst>
                      <a:path w="91" h="48">
                        <a:moveTo>
                          <a:pt x="90" y="47"/>
                        </a:moveTo>
                        <a:lnTo>
                          <a:pt x="3" y="5"/>
                        </a:lnTo>
                        <a:lnTo>
                          <a:pt x="0" y="0"/>
                        </a:lnTo>
                        <a:lnTo>
                          <a:pt x="88" y="42"/>
                        </a:lnTo>
                        <a:lnTo>
                          <a:pt x="90" y="47"/>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2" name="Freeform 888"/>
                  <p:cNvSpPr>
                    <a:spLocks/>
                  </p:cNvSpPr>
                  <p:nvPr/>
                </p:nvSpPr>
                <p:spPr bwMode="auto">
                  <a:xfrm>
                    <a:off x="1084" y="3153"/>
                    <a:ext cx="39" cy="28"/>
                  </a:xfrm>
                  <a:custGeom>
                    <a:avLst/>
                    <a:gdLst>
                      <a:gd name="T0" fmla="*/ 0 w 39"/>
                      <a:gd name="T1" fmla="*/ 13 h 28"/>
                      <a:gd name="T2" fmla="*/ 10 w 39"/>
                      <a:gd name="T3" fmla="*/ 0 h 28"/>
                      <a:gd name="T4" fmla="*/ 38 w 39"/>
                      <a:gd name="T5" fmla="*/ 13 h 28"/>
                      <a:gd name="T6" fmla="*/ 28 w 39"/>
                      <a:gd name="T7" fmla="*/ 27 h 28"/>
                      <a:gd name="T8" fmla="*/ 0 w 39"/>
                      <a:gd name="T9" fmla="*/ 13 h 28"/>
                    </a:gdLst>
                    <a:ahLst/>
                    <a:cxnLst>
                      <a:cxn ang="0">
                        <a:pos x="T0" y="T1"/>
                      </a:cxn>
                      <a:cxn ang="0">
                        <a:pos x="T2" y="T3"/>
                      </a:cxn>
                      <a:cxn ang="0">
                        <a:pos x="T4" y="T5"/>
                      </a:cxn>
                      <a:cxn ang="0">
                        <a:pos x="T6" y="T7"/>
                      </a:cxn>
                      <a:cxn ang="0">
                        <a:pos x="T8" y="T9"/>
                      </a:cxn>
                    </a:cxnLst>
                    <a:rect l="0" t="0" r="r" b="b"/>
                    <a:pathLst>
                      <a:path w="39" h="28">
                        <a:moveTo>
                          <a:pt x="0" y="13"/>
                        </a:moveTo>
                        <a:lnTo>
                          <a:pt x="10" y="0"/>
                        </a:lnTo>
                        <a:lnTo>
                          <a:pt x="38" y="13"/>
                        </a:lnTo>
                        <a:lnTo>
                          <a:pt x="28" y="27"/>
                        </a:lnTo>
                        <a:lnTo>
                          <a:pt x="0" y="13"/>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913273" name="Freeform 889"/>
              <p:cNvSpPr>
                <a:spLocks/>
              </p:cNvSpPr>
              <p:nvPr/>
            </p:nvSpPr>
            <p:spPr bwMode="auto">
              <a:xfrm>
                <a:off x="736" y="3219"/>
                <a:ext cx="401" cy="126"/>
              </a:xfrm>
              <a:custGeom>
                <a:avLst/>
                <a:gdLst>
                  <a:gd name="T0" fmla="*/ 400 w 401"/>
                  <a:gd name="T1" fmla="*/ 96 h 126"/>
                  <a:gd name="T2" fmla="*/ 0 w 401"/>
                  <a:gd name="T3" fmla="*/ 0 h 126"/>
                  <a:gd name="T4" fmla="*/ 0 w 401"/>
                  <a:gd name="T5" fmla="*/ 29 h 126"/>
                  <a:gd name="T6" fmla="*/ 400 w 401"/>
                  <a:gd name="T7" fmla="*/ 125 h 126"/>
                  <a:gd name="T8" fmla="*/ 400 w 401"/>
                  <a:gd name="T9" fmla="*/ 96 h 126"/>
                </a:gdLst>
                <a:ahLst/>
                <a:cxnLst>
                  <a:cxn ang="0">
                    <a:pos x="T0" y="T1"/>
                  </a:cxn>
                  <a:cxn ang="0">
                    <a:pos x="T2" y="T3"/>
                  </a:cxn>
                  <a:cxn ang="0">
                    <a:pos x="T4" y="T5"/>
                  </a:cxn>
                  <a:cxn ang="0">
                    <a:pos x="T6" y="T7"/>
                  </a:cxn>
                  <a:cxn ang="0">
                    <a:pos x="T8" y="T9"/>
                  </a:cxn>
                </a:cxnLst>
                <a:rect l="0" t="0" r="r" b="b"/>
                <a:pathLst>
                  <a:path w="401" h="126">
                    <a:moveTo>
                      <a:pt x="400" y="96"/>
                    </a:moveTo>
                    <a:lnTo>
                      <a:pt x="0" y="0"/>
                    </a:lnTo>
                    <a:lnTo>
                      <a:pt x="0" y="29"/>
                    </a:lnTo>
                    <a:lnTo>
                      <a:pt x="400" y="125"/>
                    </a:lnTo>
                    <a:lnTo>
                      <a:pt x="400" y="96"/>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4" name="Freeform 890"/>
              <p:cNvSpPr>
                <a:spLocks/>
              </p:cNvSpPr>
              <p:nvPr/>
            </p:nvSpPr>
            <p:spPr bwMode="auto">
              <a:xfrm>
                <a:off x="659" y="3219"/>
                <a:ext cx="51" cy="68"/>
              </a:xfrm>
              <a:custGeom>
                <a:avLst/>
                <a:gdLst>
                  <a:gd name="T0" fmla="*/ 0 w 51"/>
                  <a:gd name="T1" fmla="*/ 34 h 68"/>
                  <a:gd name="T2" fmla="*/ 50 w 51"/>
                  <a:gd name="T3" fmla="*/ 0 h 68"/>
                  <a:gd name="T4" fmla="*/ 50 w 51"/>
                  <a:gd name="T5" fmla="*/ 33 h 68"/>
                  <a:gd name="T6" fmla="*/ 0 w 51"/>
                  <a:gd name="T7" fmla="*/ 67 h 68"/>
                  <a:gd name="T8" fmla="*/ 0 w 51"/>
                  <a:gd name="T9" fmla="*/ 34 h 68"/>
                </a:gdLst>
                <a:ahLst/>
                <a:cxnLst>
                  <a:cxn ang="0">
                    <a:pos x="T0" y="T1"/>
                  </a:cxn>
                  <a:cxn ang="0">
                    <a:pos x="T2" y="T3"/>
                  </a:cxn>
                  <a:cxn ang="0">
                    <a:pos x="T4" y="T5"/>
                  </a:cxn>
                  <a:cxn ang="0">
                    <a:pos x="T6" y="T7"/>
                  </a:cxn>
                  <a:cxn ang="0">
                    <a:pos x="T8" y="T9"/>
                  </a:cxn>
                </a:cxnLst>
                <a:rect l="0" t="0" r="r" b="b"/>
                <a:pathLst>
                  <a:path w="51" h="68">
                    <a:moveTo>
                      <a:pt x="0" y="34"/>
                    </a:moveTo>
                    <a:lnTo>
                      <a:pt x="50" y="0"/>
                    </a:lnTo>
                    <a:lnTo>
                      <a:pt x="50" y="33"/>
                    </a:lnTo>
                    <a:lnTo>
                      <a:pt x="0" y="67"/>
                    </a:lnTo>
                    <a:lnTo>
                      <a:pt x="0" y="34"/>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5" name="Freeform 891"/>
              <p:cNvSpPr>
                <a:spLocks/>
              </p:cNvSpPr>
              <p:nvPr/>
            </p:nvSpPr>
            <p:spPr bwMode="auto">
              <a:xfrm>
                <a:off x="1137" y="3211"/>
                <a:ext cx="150" cy="134"/>
              </a:xfrm>
              <a:custGeom>
                <a:avLst/>
                <a:gdLst>
                  <a:gd name="T0" fmla="*/ 0 w 150"/>
                  <a:gd name="T1" fmla="*/ 133 h 134"/>
                  <a:gd name="T2" fmla="*/ 0 w 150"/>
                  <a:gd name="T3" fmla="*/ 102 h 134"/>
                  <a:gd name="T4" fmla="*/ 149 w 150"/>
                  <a:gd name="T5" fmla="*/ 0 h 134"/>
                  <a:gd name="T6" fmla="*/ 149 w 150"/>
                  <a:gd name="T7" fmla="*/ 31 h 134"/>
                  <a:gd name="T8" fmla="*/ 0 w 150"/>
                  <a:gd name="T9" fmla="*/ 133 h 134"/>
                </a:gdLst>
                <a:ahLst/>
                <a:cxnLst>
                  <a:cxn ang="0">
                    <a:pos x="T0" y="T1"/>
                  </a:cxn>
                  <a:cxn ang="0">
                    <a:pos x="T2" y="T3"/>
                  </a:cxn>
                  <a:cxn ang="0">
                    <a:pos x="T4" y="T5"/>
                  </a:cxn>
                  <a:cxn ang="0">
                    <a:pos x="T6" y="T7"/>
                  </a:cxn>
                  <a:cxn ang="0">
                    <a:pos x="T8" y="T9"/>
                  </a:cxn>
                </a:cxnLst>
                <a:rect l="0" t="0" r="r" b="b"/>
                <a:pathLst>
                  <a:path w="150" h="134">
                    <a:moveTo>
                      <a:pt x="0" y="133"/>
                    </a:moveTo>
                    <a:lnTo>
                      <a:pt x="0" y="102"/>
                    </a:lnTo>
                    <a:lnTo>
                      <a:pt x="149" y="0"/>
                    </a:lnTo>
                    <a:lnTo>
                      <a:pt x="149" y="31"/>
                    </a:lnTo>
                    <a:lnTo>
                      <a:pt x="0" y="13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6" name="Freeform 892"/>
              <p:cNvSpPr>
                <a:spLocks/>
              </p:cNvSpPr>
              <p:nvPr/>
            </p:nvSpPr>
            <p:spPr bwMode="auto">
              <a:xfrm>
                <a:off x="897" y="3286"/>
                <a:ext cx="240" cy="165"/>
              </a:xfrm>
              <a:custGeom>
                <a:avLst/>
                <a:gdLst>
                  <a:gd name="T0" fmla="*/ 0 w 240"/>
                  <a:gd name="T1" fmla="*/ 0 h 165"/>
                  <a:gd name="T2" fmla="*/ 239 w 240"/>
                  <a:gd name="T3" fmla="*/ 56 h 165"/>
                  <a:gd name="T4" fmla="*/ 239 w 240"/>
                  <a:gd name="T5" fmla="*/ 164 h 165"/>
                  <a:gd name="T6" fmla="*/ 0 w 240"/>
                  <a:gd name="T7" fmla="*/ 109 h 165"/>
                  <a:gd name="T8" fmla="*/ 0 w 240"/>
                  <a:gd name="T9" fmla="*/ 0 h 165"/>
                </a:gdLst>
                <a:ahLst/>
                <a:cxnLst>
                  <a:cxn ang="0">
                    <a:pos x="T0" y="T1"/>
                  </a:cxn>
                  <a:cxn ang="0">
                    <a:pos x="T2" y="T3"/>
                  </a:cxn>
                  <a:cxn ang="0">
                    <a:pos x="T4" y="T5"/>
                  </a:cxn>
                  <a:cxn ang="0">
                    <a:pos x="T6" y="T7"/>
                  </a:cxn>
                  <a:cxn ang="0">
                    <a:pos x="T8" y="T9"/>
                  </a:cxn>
                </a:cxnLst>
                <a:rect l="0" t="0" r="r" b="b"/>
                <a:pathLst>
                  <a:path w="240" h="165">
                    <a:moveTo>
                      <a:pt x="0" y="0"/>
                    </a:moveTo>
                    <a:lnTo>
                      <a:pt x="239" y="56"/>
                    </a:lnTo>
                    <a:lnTo>
                      <a:pt x="239" y="164"/>
                    </a:lnTo>
                    <a:lnTo>
                      <a:pt x="0" y="109"/>
                    </a:lnTo>
                    <a:lnTo>
                      <a:pt x="0"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7" name="Freeform 893"/>
              <p:cNvSpPr>
                <a:spLocks/>
              </p:cNvSpPr>
              <p:nvPr/>
            </p:nvSpPr>
            <p:spPr bwMode="auto">
              <a:xfrm>
                <a:off x="656" y="3250"/>
                <a:ext cx="53" cy="120"/>
              </a:xfrm>
              <a:custGeom>
                <a:avLst/>
                <a:gdLst>
                  <a:gd name="T0" fmla="*/ 52 w 53"/>
                  <a:gd name="T1" fmla="*/ 0 h 120"/>
                  <a:gd name="T2" fmla="*/ 52 w 53"/>
                  <a:gd name="T3" fmla="*/ 85 h 120"/>
                  <a:gd name="T4" fmla="*/ 0 w 53"/>
                  <a:gd name="T5" fmla="*/ 119 h 120"/>
                  <a:gd name="T6" fmla="*/ 0 w 53"/>
                  <a:gd name="T7" fmla="*/ 35 h 120"/>
                  <a:gd name="T8" fmla="*/ 52 w 53"/>
                  <a:gd name="T9" fmla="*/ 0 h 120"/>
                </a:gdLst>
                <a:ahLst/>
                <a:cxnLst>
                  <a:cxn ang="0">
                    <a:pos x="T0" y="T1"/>
                  </a:cxn>
                  <a:cxn ang="0">
                    <a:pos x="T2" y="T3"/>
                  </a:cxn>
                  <a:cxn ang="0">
                    <a:pos x="T4" y="T5"/>
                  </a:cxn>
                  <a:cxn ang="0">
                    <a:pos x="T6" y="T7"/>
                  </a:cxn>
                  <a:cxn ang="0">
                    <a:pos x="T8" y="T9"/>
                  </a:cxn>
                </a:cxnLst>
                <a:rect l="0" t="0" r="r" b="b"/>
                <a:pathLst>
                  <a:path w="53" h="120">
                    <a:moveTo>
                      <a:pt x="52" y="0"/>
                    </a:moveTo>
                    <a:lnTo>
                      <a:pt x="52" y="85"/>
                    </a:lnTo>
                    <a:lnTo>
                      <a:pt x="0" y="119"/>
                    </a:lnTo>
                    <a:lnTo>
                      <a:pt x="0" y="35"/>
                    </a:lnTo>
                    <a:lnTo>
                      <a:pt x="52"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8" name="Freeform 894"/>
              <p:cNvSpPr>
                <a:spLocks/>
              </p:cNvSpPr>
              <p:nvPr/>
            </p:nvSpPr>
            <p:spPr bwMode="auto">
              <a:xfrm>
                <a:off x="509" y="3219"/>
                <a:ext cx="151" cy="67"/>
              </a:xfrm>
              <a:custGeom>
                <a:avLst/>
                <a:gdLst>
                  <a:gd name="T0" fmla="*/ 0 w 151"/>
                  <a:gd name="T1" fmla="*/ 0 h 67"/>
                  <a:gd name="T2" fmla="*/ 150 w 151"/>
                  <a:gd name="T3" fmla="*/ 33 h 67"/>
                  <a:gd name="T4" fmla="*/ 150 w 151"/>
                  <a:gd name="T5" fmla="*/ 66 h 67"/>
                  <a:gd name="T6" fmla="*/ 0 w 151"/>
                  <a:gd name="T7" fmla="*/ 31 h 67"/>
                  <a:gd name="T8" fmla="*/ 0 w 151"/>
                  <a:gd name="T9" fmla="*/ 0 h 67"/>
                </a:gdLst>
                <a:ahLst/>
                <a:cxnLst>
                  <a:cxn ang="0">
                    <a:pos x="T0" y="T1"/>
                  </a:cxn>
                  <a:cxn ang="0">
                    <a:pos x="T2" y="T3"/>
                  </a:cxn>
                  <a:cxn ang="0">
                    <a:pos x="T4" y="T5"/>
                  </a:cxn>
                  <a:cxn ang="0">
                    <a:pos x="T6" y="T7"/>
                  </a:cxn>
                  <a:cxn ang="0">
                    <a:pos x="T8" y="T9"/>
                  </a:cxn>
                </a:cxnLst>
                <a:rect l="0" t="0" r="r" b="b"/>
                <a:pathLst>
                  <a:path w="151" h="67">
                    <a:moveTo>
                      <a:pt x="0" y="0"/>
                    </a:moveTo>
                    <a:lnTo>
                      <a:pt x="150" y="33"/>
                    </a:lnTo>
                    <a:lnTo>
                      <a:pt x="150" y="66"/>
                    </a:lnTo>
                    <a:lnTo>
                      <a:pt x="0" y="31"/>
                    </a:lnTo>
                    <a:lnTo>
                      <a:pt x="0" y="0"/>
                    </a:lnTo>
                  </a:path>
                </a:pathLst>
              </a:custGeom>
              <a:solidFill>
                <a:srgbClr val="9F9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79" name="Freeform 895"/>
              <p:cNvSpPr>
                <a:spLocks/>
              </p:cNvSpPr>
              <p:nvPr/>
            </p:nvSpPr>
            <p:spPr bwMode="auto">
              <a:xfrm>
                <a:off x="509" y="3250"/>
                <a:ext cx="151" cy="120"/>
              </a:xfrm>
              <a:custGeom>
                <a:avLst/>
                <a:gdLst>
                  <a:gd name="T0" fmla="*/ 0 w 151"/>
                  <a:gd name="T1" fmla="*/ 0 h 120"/>
                  <a:gd name="T2" fmla="*/ 150 w 151"/>
                  <a:gd name="T3" fmla="*/ 36 h 120"/>
                  <a:gd name="T4" fmla="*/ 150 w 151"/>
                  <a:gd name="T5" fmla="*/ 119 h 120"/>
                  <a:gd name="T6" fmla="*/ 0 w 151"/>
                  <a:gd name="T7" fmla="*/ 84 h 120"/>
                  <a:gd name="T8" fmla="*/ 0 w 151"/>
                  <a:gd name="T9" fmla="*/ 0 h 120"/>
                </a:gdLst>
                <a:ahLst/>
                <a:cxnLst>
                  <a:cxn ang="0">
                    <a:pos x="T0" y="T1"/>
                  </a:cxn>
                  <a:cxn ang="0">
                    <a:pos x="T2" y="T3"/>
                  </a:cxn>
                  <a:cxn ang="0">
                    <a:pos x="T4" y="T5"/>
                  </a:cxn>
                  <a:cxn ang="0">
                    <a:pos x="T6" y="T7"/>
                  </a:cxn>
                  <a:cxn ang="0">
                    <a:pos x="T8" y="T9"/>
                  </a:cxn>
                </a:cxnLst>
                <a:rect l="0" t="0" r="r" b="b"/>
                <a:pathLst>
                  <a:path w="151" h="120">
                    <a:moveTo>
                      <a:pt x="0" y="0"/>
                    </a:moveTo>
                    <a:lnTo>
                      <a:pt x="150" y="36"/>
                    </a:lnTo>
                    <a:lnTo>
                      <a:pt x="150" y="119"/>
                    </a:lnTo>
                    <a:lnTo>
                      <a:pt x="0" y="84"/>
                    </a:lnTo>
                    <a:lnTo>
                      <a:pt x="0"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80" name="Freeform 896"/>
              <p:cNvSpPr>
                <a:spLocks/>
              </p:cNvSpPr>
              <p:nvPr/>
            </p:nvSpPr>
            <p:spPr bwMode="auto">
              <a:xfrm>
                <a:off x="1136" y="3240"/>
                <a:ext cx="151" cy="209"/>
              </a:xfrm>
              <a:custGeom>
                <a:avLst/>
                <a:gdLst>
                  <a:gd name="T0" fmla="*/ 150 w 151"/>
                  <a:gd name="T1" fmla="*/ 0 h 209"/>
                  <a:gd name="T2" fmla="*/ 0 w 151"/>
                  <a:gd name="T3" fmla="*/ 102 h 209"/>
                  <a:gd name="T4" fmla="*/ 0 w 151"/>
                  <a:gd name="T5" fmla="*/ 208 h 209"/>
                  <a:gd name="T6" fmla="*/ 150 w 151"/>
                  <a:gd name="T7" fmla="*/ 106 h 209"/>
                  <a:gd name="T8" fmla="*/ 150 w 151"/>
                  <a:gd name="T9" fmla="*/ 0 h 209"/>
                </a:gdLst>
                <a:ahLst/>
                <a:cxnLst>
                  <a:cxn ang="0">
                    <a:pos x="T0" y="T1"/>
                  </a:cxn>
                  <a:cxn ang="0">
                    <a:pos x="T2" y="T3"/>
                  </a:cxn>
                  <a:cxn ang="0">
                    <a:pos x="T4" y="T5"/>
                  </a:cxn>
                  <a:cxn ang="0">
                    <a:pos x="T6" y="T7"/>
                  </a:cxn>
                  <a:cxn ang="0">
                    <a:pos x="T8" y="T9"/>
                  </a:cxn>
                </a:cxnLst>
                <a:rect l="0" t="0" r="r" b="b"/>
                <a:pathLst>
                  <a:path w="151" h="209">
                    <a:moveTo>
                      <a:pt x="150" y="0"/>
                    </a:moveTo>
                    <a:lnTo>
                      <a:pt x="0" y="102"/>
                    </a:lnTo>
                    <a:lnTo>
                      <a:pt x="0" y="208"/>
                    </a:lnTo>
                    <a:lnTo>
                      <a:pt x="150" y="106"/>
                    </a:lnTo>
                    <a:lnTo>
                      <a:pt x="150" y="0"/>
                    </a:lnTo>
                  </a:path>
                </a:pathLst>
              </a:custGeom>
              <a:solidFill>
                <a:srgbClr val="5F5F5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81" name="Oval 897"/>
              <p:cNvSpPr>
                <a:spLocks noChangeArrowheads="1"/>
              </p:cNvSpPr>
              <p:nvPr/>
            </p:nvSpPr>
            <p:spPr bwMode="auto">
              <a:xfrm>
                <a:off x="765" y="3032"/>
                <a:ext cx="113" cy="13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3282" name="Group 898"/>
              <p:cNvGrpSpPr>
                <a:grpSpLocks/>
              </p:cNvGrpSpPr>
              <p:nvPr/>
            </p:nvGrpSpPr>
            <p:grpSpPr bwMode="auto">
              <a:xfrm>
                <a:off x="650" y="3161"/>
                <a:ext cx="428" cy="270"/>
                <a:chOff x="650" y="3161"/>
                <a:chExt cx="428" cy="270"/>
              </a:xfrm>
            </p:grpSpPr>
            <p:sp>
              <p:nvSpPr>
                <p:cNvPr id="913283" name="Oval 899"/>
                <p:cNvSpPr>
                  <a:spLocks noChangeArrowheads="1"/>
                </p:cNvSpPr>
                <p:nvPr/>
              </p:nvSpPr>
              <p:spPr bwMode="auto">
                <a:xfrm>
                  <a:off x="1055" y="3223"/>
                  <a:ext cx="23" cy="2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284" name="Freeform 900"/>
                <p:cNvSpPr>
                  <a:spLocks/>
                </p:cNvSpPr>
                <p:nvPr/>
              </p:nvSpPr>
              <p:spPr bwMode="auto">
                <a:xfrm>
                  <a:off x="650" y="3161"/>
                  <a:ext cx="427" cy="270"/>
                </a:xfrm>
                <a:custGeom>
                  <a:avLst/>
                  <a:gdLst>
                    <a:gd name="T0" fmla="*/ 0 w 427"/>
                    <a:gd name="T1" fmla="*/ 179 h 270"/>
                    <a:gd name="T2" fmla="*/ 53 w 427"/>
                    <a:gd name="T3" fmla="*/ 15 h 270"/>
                    <a:gd name="T4" fmla="*/ 64 w 427"/>
                    <a:gd name="T5" fmla="*/ 3 h 270"/>
                    <a:gd name="T6" fmla="*/ 80 w 427"/>
                    <a:gd name="T7" fmla="*/ 0 h 270"/>
                    <a:gd name="T8" fmla="*/ 128 w 427"/>
                    <a:gd name="T9" fmla="*/ 4 h 270"/>
                    <a:gd name="T10" fmla="*/ 194 w 427"/>
                    <a:gd name="T11" fmla="*/ 21 h 270"/>
                    <a:gd name="T12" fmla="*/ 257 w 427"/>
                    <a:gd name="T13" fmla="*/ 40 h 270"/>
                    <a:gd name="T14" fmla="*/ 273 w 427"/>
                    <a:gd name="T15" fmla="*/ 52 h 270"/>
                    <a:gd name="T16" fmla="*/ 330 w 427"/>
                    <a:gd name="T17" fmla="*/ 141 h 270"/>
                    <a:gd name="T18" fmla="*/ 400 w 427"/>
                    <a:gd name="T19" fmla="*/ 74 h 270"/>
                    <a:gd name="T20" fmla="*/ 426 w 427"/>
                    <a:gd name="T21" fmla="*/ 93 h 270"/>
                    <a:gd name="T22" fmla="*/ 341 w 427"/>
                    <a:gd name="T23" fmla="*/ 209 h 270"/>
                    <a:gd name="T24" fmla="*/ 329 w 427"/>
                    <a:gd name="T25" fmla="*/ 220 h 270"/>
                    <a:gd name="T26" fmla="*/ 311 w 427"/>
                    <a:gd name="T27" fmla="*/ 214 h 270"/>
                    <a:gd name="T28" fmla="*/ 264 w 427"/>
                    <a:gd name="T29" fmla="*/ 149 h 270"/>
                    <a:gd name="T30" fmla="*/ 271 w 427"/>
                    <a:gd name="T31" fmla="*/ 269 h 270"/>
                    <a:gd name="T32" fmla="*/ 0 w 427"/>
                    <a:gd name="T33"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270">
                      <a:moveTo>
                        <a:pt x="0" y="179"/>
                      </a:moveTo>
                      <a:lnTo>
                        <a:pt x="53" y="15"/>
                      </a:lnTo>
                      <a:lnTo>
                        <a:pt x="64" y="3"/>
                      </a:lnTo>
                      <a:lnTo>
                        <a:pt x="80" y="0"/>
                      </a:lnTo>
                      <a:lnTo>
                        <a:pt x="128" y="4"/>
                      </a:lnTo>
                      <a:lnTo>
                        <a:pt x="194" y="21"/>
                      </a:lnTo>
                      <a:lnTo>
                        <a:pt x="257" y="40"/>
                      </a:lnTo>
                      <a:lnTo>
                        <a:pt x="273" y="52"/>
                      </a:lnTo>
                      <a:lnTo>
                        <a:pt x="330" y="141"/>
                      </a:lnTo>
                      <a:lnTo>
                        <a:pt x="400" y="74"/>
                      </a:lnTo>
                      <a:lnTo>
                        <a:pt x="426" y="93"/>
                      </a:lnTo>
                      <a:lnTo>
                        <a:pt x="341" y="209"/>
                      </a:lnTo>
                      <a:lnTo>
                        <a:pt x="329" y="220"/>
                      </a:lnTo>
                      <a:lnTo>
                        <a:pt x="311" y="214"/>
                      </a:lnTo>
                      <a:lnTo>
                        <a:pt x="264" y="149"/>
                      </a:lnTo>
                      <a:lnTo>
                        <a:pt x="271" y="269"/>
                      </a:lnTo>
                      <a:lnTo>
                        <a:pt x="0" y="179"/>
                      </a:lnTo>
                    </a:path>
                  </a:pathLst>
                </a:custGeom>
                <a:solidFill>
                  <a:srgbClr val="0080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285" name="Freeform 901"/>
              <p:cNvSpPr>
                <a:spLocks/>
              </p:cNvSpPr>
              <p:nvPr/>
            </p:nvSpPr>
            <p:spPr bwMode="auto">
              <a:xfrm>
                <a:off x="650" y="3140"/>
                <a:ext cx="315" cy="72"/>
              </a:xfrm>
              <a:custGeom>
                <a:avLst/>
                <a:gdLst>
                  <a:gd name="T0" fmla="*/ 0 w 315"/>
                  <a:gd name="T1" fmla="*/ 15 h 72"/>
                  <a:gd name="T2" fmla="*/ 287 w 315"/>
                  <a:gd name="T3" fmla="*/ 71 h 72"/>
                  <a:gd name="T4" fmla="*/ 314 w 315"/>
                  <a:gd name="T5" fmla="*/ 56 h 72"/>
                  <a:gd name="T6" fmla="*/ 30 w 315"/>
                  <a:gd name="T7" fmla="*/ 0 h 72"/>
                  <a:gd name="T8" fmla="*/ 0 w 315"/>
                  <a:gd name="T9" fmla="*/ 15 h 72"/>
                </a:gdLst>
                <a:ahLst/>
                <a:cxnLst>
                  <a:cxn ang="0">
                    <a:pos x="T0" y="T1"/>
                  </a:cxn>
                  <a:cxn ang="0">
                    <a:pos x="T2" y="T3"/>
                  </a:cxn>
                  <a:cxn ang="0">
                    <a:pos x="T4" y="T5"/>
                  </a:cxn>
                  <a:cxn ang="0">
                    <a:pos x="T6" y="T7"/>
                  </a:cxn>
                  <a:cxn ang="0">
                    <a:pos x="T8" y="T9"/>
                  </a:cxn>
                </a:cxnLst>
                <a:rect l="0" t="0" r="r" b="b"/>
                <a:pathLst>
                  <a:path w="315" h="72">
                    <a:moveTo>
                      <a:pt x="0" y="15"/>
                    </a:moveTo>
                    <a:lnTo>
                      <a:pt x="287" y="71"/>
                    </a:lnTo>
                    <a:lnTo>
                      <a:pt x="314" y="56"/>
                    </a:lnTo>
                    <a:lnTo>
                      <a:pt x="30" y="0"/>
                    </a:lnTo>
                    <a:lnTo>
                      <a:pt x="0" y="15"/>
                    </a:lnTo>
                  </a:path>
                </a:pathLst>
              </a:custGeom>
              <a:solidFill>
                <a:srgbClr val="3F7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86" name="Freeform 902"/>
              <p:cNvSpPr>
                <a:spLocks/>
              </p:cNvSpPr>
              <p:nvPr/>
            </p:nvSpPr>
            <p:spPr bwMode="auto">
              <a:xfrm>
                <a:off x="650" y="3153"/>
                <a:ext cx="288" cy="348"/>
              </a:xfrm>
              <a:custGeom>
                <a:avLst/>
                <a:gdLst>
                  <a:gd name="T0" fmla="*/ 0 w 288"/>
                  <a:gd name="T1" fmla="*/ 0 h 348"/>
                  <a:gd name="T2" fmla="*/ 287 w 288"/>
                  <a:gd name="T3" fmla="*/ 57 h 348"/>
                  <a:gd name="T4" fmla="*/ 287 w 288"/>
                  <a:gd name="T5" fmla="*/ 347 h 348"/>
                  <a:gd name="T6" fmla="*/ 0 w 288"/>
                  <a:gd name="T7" fmla="*/ 279 h 348"/>
                  <a:gd name="T8" fmla="*/ 0 w 288"/>
                  <a:gd name="T9" fmla="*/ 0 h 348"/>
                </a:gdLst>
                <a:ahLst/>
                <a:cxnLst>
                  <a:cxn ang="0">
                    <a:pos x="T0" y="T1"/>
                  </a:cxn>
                  <a:cxn ang="0">
                    <a:pos x="T2" y="T3"/>
                  </a:cxn>
                  <a:cxn ang="0">
                    <a:pos x="T4" y="T5"/>
                  </a:cxn>
                  <a:cxn ang="0">
                    <a:pos x="T6" y="T7"/>
                  </a:cxn>
                  <a:cxn ang="0">
                    <a:pos x="T8" y="T9"/>
                  </a:cxn>
                </a:cxnLst>
                <a:rect l="0" t="0" r="r" b="b"/>
                <a:pathLst>
                  <a:path w="288" h="348">
                    <a:moveTo>
                      <a:pt x="0" y="0"/>
                    </a:moveTo>
                    <a:lnTo>
                      <a:pt x="287" y="57"/>
                    </a:lnTo>
                    <a:lnTo>
                      <a:pt x="287" y="347"/>
                    </a:lnTo>
                    <a:lnTo>
                      <a:pt x="0" y="279"/>
                    </a:lnTo>
                    <a:lnTo>
                      <a:pt x="0" y="0"/>
                    </a:lnTo>
                  </a:path>
                </a:pathLst>
              </a:custGeom>
              <a:solidFill>
                <a:srgbClr val="001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287" name="Group 903"/>
            <p:cNvGrpSpPr>
              <a:grpSpLocks/>
            </p:cNvGrpSpPr>
            <p:nvPr/>
          </p:nvGrpSpPr>
          <p:grpSpPr bwMode="auto">
            <a:xfrm>
              <a:off x="901700" y="3373438"/>
              <a:ext cx="1065213" cy="758825"/>
              <a:chOff x="922" y="2399"/>
              <a:chExt cx="674" cy="515"/>
            </a:xfrm>
          </p:grpSpPr>
          <p:grpSp>
            <p:nvGrpSpPr>
              <p:cNvPr id="913288" name="Group 904"/>
              <p:cNvGrpSpPr>
                <a:grpSpLocks/>
              </p:cNvGrpSpPr>
              <p:nvPr/>
            </p:nvGrpSpPr>
            <p:grpSpPr bwMode="auto">
              <a:xfrm>
                <a:off x="925" y="2632"/>
                <a:ext cx="671" cy="282"/>
                <a:chOff x="925" y="2632"/>
                <a:chExt cx="671" cy="282"/>
              </a:xfrm>
            </p:grpSpPr>
            <p:sp>
              <p:nvSpPr>
                <p:cNvPr id="913289" name="Freeform 905"/>
                <p:cNvSpPr>
                  <a:spLocks/>
                </p:cNvSpPr>
                <p:nvPr/>
              </p:nvSpPr>
              <p:spPr bwMode="auto">
                <a:xfrm>
                  <a:off x="925" y="2632"/>
                  <a:ext cx="671" cy="224"/>
                </a:xfrm>
                <a:custGeom>
                  <a:avLst/>
                  <a:gdLst>
                    <a:gd name="T0" fmla="*/ 0 w 671"/>
                    <a:gd name="T1" fmla="*/ 118 h 224"/>
                    <a:gd name="T2" fmla="*/ 478 w 671"/>
                    <a:gd name="T3" fmla="*/ 0 h 224"/>
                    <a:gd name="T4" fmla="*/ 670 w 671"/>
                    <a:gd name="T5" fmla="*/ 71 h 224"/>
                    <a:gd name="T6" fmla="*/ 160 w 671"/>
                    <a:gd name="T7" fmla="*/ 223 h 224"/>
                    <a:gd name="T8" fmla="*/ 0 w 671"/>
                    <a:gd name="T9" fmla="*/ 118 h 224"/>
                  </a:gdLst>
                  <a:ahLst/>
                  <a:cxnLst>
                    <a:cxn ang="0">
                      <a:pos x="T0" y="T1"/>
                    </a:cxn>
                    <a:cxn ang="0">
                      <a:pos x="T2" y="T3"/>
                    </a:cxn>
                    <a:cxn ang="0">
                      <a:pos x="T4" y="T5"/>
                    </a:cxn>
                    <a:cxn ang="0">
                      <a:pos x="T6" y="T7"/>
                    </a:cxn>
                    <a:cxn ang="0">
                      <a:pos x="T8" y="T9"/>
                    </a:cxn>
                  </a:cxnLst>
                  <a:rect l="0" t="0" r="r" b="b"/>
                  <a:pathLst>
                    <a:path w="671" h="224">
                      <a:moveTo>
                        <a:pt x="0" y="118"/>
                      </a:moveTo>
                      <a:lnTo>
                        <a:pt x="478" y="0"/>
                      </a:lnTo>
                      <a:lnTo>
                        <a:pt x="670" y="71"/>
                      </a:lnTo>
                      <a:lnTo>
                        <a:pt x="160" y="223"/>
                      </a:lnTo>
                      <a:lnTo>
                        <a:pt x="0" y="118"/>
                      </a:lnTo>
                    </a:path>
                  </a:pathLst>
                </a:custGeom>
                <a:solidFill>
                  <a:srgbClr val="BF7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0" name="Freeform 906"/>
                <p:cNvSpPr>
                  <a:spLocks/>
                </p:cNvSpPr>
                <p:nvPr/>
              </p:nvSpPr>
              <p:spPr bwMode="auto">
                <a:xfrm>
                  <a:off x="925" y="2750"/>
                  <a:ext cx="162" cy="164"/>
                </a:xfrm>
                <a:custGeom>
                  <a:avLst/>
                  <a:gdLst>
                    <a:gd name="T0" fmla="*/ 0 w 162"/>
                    <a:gd name="T1" fmla="*/ 0 h 164"/>
                    <a:gd name="T2" fmla="*/ 161 w 162"/>
                    <a:gd name="T3" fmla="*/ 105 h 164"/>
                    <a:gd name="T4" fmla="*/ 161 w 162"/>
                    <a:gd name="T5" fmla="*/ 163 h 164"/>
                    <a:gd name="T6" fmla="*/ 0 w 162"/>
                    <a:gd name="T7" fmla="*/ 58 h 164"/>
                    <a:gd name="T8" fmla="*/ 0 w 162"/>
                    <a:gd name="T9" fmla="*/ 0 h 164"/>
                  </a:gdLst>
                  <a:ahLst/>
                  <a:cxnLst>
                    <a:cxn ang="0">
                      <a:pos x="T0" y="T1"/>
                    </a:cxn>
                    <a:cxn ang="0">
                      <a:pos x="T2" y="T3"/>
                    </a:cxn>
                    <a:cxn ang="0">
                      <a:pos x="T4" y="T5"/>
                    </a:cxn>
                    <a:cxn ang="0">
                      <a:pos x="T6" y="T7"/>
                    </a:cxn>
                    <a:cxn ang="0">
                      <a:pos x="T8" y="T9"/>
                    </a:cxn>
                  </a:cxnLst>
                  <a:rect l="0" t="0" r="r" b="b"/>
                  <a:pathLst>
                    <a:path w="162" h="164">
                      <a:moveTo>
                        <a:pt x="0" y="0"/>
                      </a:moveTo>
                      <a:lnTo>
                        <a:pt x="161" y="105"/>
                      </a:lnTo>
                      <a:lnTo>
                        <a:pt x="161" y="163"/>
                      </a:lnTo>
                      <a:lnTo>
                        <a:pt x="0" y="58"/>
                      </a:lnTo>
                      <a:lnTo>
                        <a:pt x="0" y="0"/>
                      </a:lnTo>
                    </a:path>
                  </a:pathLst>
                </a:custGeom>
                <a:solidFill>
                  <a:srgbClr val="7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1" name="Freeform 907"/>
                <p:cNvSpPr>
                  <a:spLocks/>
                </p:cNvSpPr>
                <p:nvPr/>
              </p:nvSpPr>
              <p:spPr bwMode="auto">
                <a:xfrm>
                  <a:off x="1086" y="2703"/>
                  <a:ext cx="510" cy="211"/>
                </a:xfrm>
                <a:custGeom>
                  <a:avLst/>
                  <a:gdLst>
                    <a:gd name="T0" fmla="*/ 0 w 510"/>
                    <a:gd name="T1" fmla="*/ 152 h 211"/>
                    <a:gd name="T2" fmla="*/ 0 w 510"/>
                    <a:gd name="T3" fmla="*/ 210 h 211"/>
                    <a:gd name="T4" fmla="*/ 509 w 510"/>
                    <a:gd name="T5" fmla="*/ 58 h 211"/>
                    <a:gd name="T6" fmla="*/ 509 w 510"/>
                    <a:gd name="T7" fmla="*/ 0 h 211"/>
                    <a:gd name="T8" fmla="*/ 0 w 510"/>
                    <a:gd name="T9" fmla="*/ 152 h 211"/>
                  </a:gdLst>
                  <a:ahLst/>
                  <a:cxnLst>
                    <a:cxn ang="0">
                      <a:pos x="T0" y="T1"/>
                    </a:cxn>
                    <a:cxn ang="0">
                      <a:pos x="T2" y="T3"/>
                    </a:cxn>
                    <a:cxn ang="0">
                      <a:pos x="T4" y="T5"/>
                    </a:cxn>
                    <a:cxn ang="0">
                      <a:pos x="T6" y="T7"/>
                    </a:cxn>
                    <a:cxn ang="0">
                      <a:pos x="T8" y="T9"/>
                    </a:cxn>
                  </a:cxnLst>
                  <a:rect l="0" t="0" r="r" b="b"/>
                  <a:pathLst>
                    <a:path w="510" h="211">
                      <a:moveTo>
                        <a:pt x="0" y="152"/>
                      </a:moveTo>
                      <a:lnTo>
                        <a:pt x="0" y="210"/>
                      </a:lnTo>
                      <a:lnTo>
                        <a:pt x="509" y="58"/>
                      </a:lnTo>
                      <a:lnTo>
                        <a:pt x="509" y="0"/>
                      </a:lnTo>
                      <a:lnTo>
                        <a:pt x="0" y="152"/>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292" name="Group 908"/>
              <p:cNvGrpSpPr>
                <a:grpSpLocks/>
              </p:cNvGrpSpPr>
              <p:nvPr/>
            </p:nvGrpSpPr>
            <p:grpSpPr bwMode="auto">
              <a:xfrm>
                <a:off x="1069" y="2702"/>
                <a:ext cx="223" cy="52"/>
                <a:chOff x="1069" y="2702"/>
                <a:chExt cx="223" cy="52"/>
              </a:xfrm>
            </p:grpSpPr>
            <p:sp>
              <p:nvSpPr>
                <p:cNvPr id="913293" name="Freeform 909"/>
                <p:cNvSpPr>
                  <a:spLocks/>
                </p:cNvSpPr>
                <p:nvPr/>
              </p:nvSpPr>
              <p:spPr bwMode="auto">
                <a:xfrm>
                  <a:off x="1069" y="2702"/>
                  <a:ext cx="223" cy="49"/>
                </a:xfrm>
                <a:custGeom>
                  <a:avLst/>
                  <a:gdLst>
                    <a:gd name="T0" fmla="*/ 0 w 223"/>
                    <a:gd name="T1" fmla="*/ 26 h 49"/>
                    <a:gd name="T2" fmla="*/ 164 w 223"/>
                    <a:gd name="T3" fmla="*/ 0 h 49"/>
                    <a:gd name="T4" fmla="*/ 222 w 223"/>
                    <a:gd name="T5" fmla="*/ 23 h 49"/>
                    <a:gd name="T6" fmla="*/ 59 w 223"/>
                    <a:gd name="T7" fmla="*/ 48 h 49"/>
                    <a:gd name="T8" fmla="*/ 0 w 223"/>
                    <a:gd name="T9" fmla="*/ 26 h 49"/>
                  </a:gdLst>
                  <a:ahLst/>
                  <a:cxnLst>
                    <a:cxn ang="0">
                      <a:pos x="T0" y="T1"/>
                    </a:cxn>
                    <a:cxn ang="0">
                      <a:pos x="T2" y="T3"/>
                    </a:cxn>
                    <a:cxn ang="0">
                      <a:pos x="T4" y="T5"/>
                    </a:cxn>
                    <a:cxn ang="0">
                      <a:pos x="T6" y="T7"/>
                    </a:cxn>
                    <a:cxn ang="0">
                      <a:pos x="T8" y="T9"/>
                    </a:cxn>
                  </a:cxnLst>
                  <a:rect l="0" t="0" r="r" b="b"/>
                  <a:pathLst>
                    <a:path w="223" h="49">
                      <a:moveTo>
                        <a:pt x="0" y="26"/>
                      </a:moveTo>
                      <a:lnTo>
                        <a:pt x="164" y="0"/>
                      </a:lnTo>
                      <a:lnTo>
                        <a:pt x="222" y="23"/>
                      </a:lnTo>
                      <a:lnTo>
                        <a:pt x="59" y="48"/>
                      </a:lnTo>
                      <a:lnTo>
                        <a:pt x="0" y="26"/>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4" name="Freeform 910"/>
                <p:cNvSpPr>
                  <a:spLocks/>
                </p:cNvSpPr>
                <p:nvPr/>
              </p:nvSpPr>
              <p:spPr bwMode="auto">
                <a:xfrm>
                  <a:off x="1069" y="2728"/>
                  <a:ext cx="58" cy="26"/>
                </a:xfrm>
                <a:custGeom>
                  <a:avLst/>
                  <a:gdLst>
                    <a:gd name="T0" fmla="*/ 0 w 58"/>
                    <a:gd name="T1" fmla="*/ 0 h 26"/>
                    <a:gd name="T2" fmla="*/ 57 w 58"/>
                    <a:gd name="T3" fmla="*/ 20 h 26"/>
                    <a:gd name="T4" fmla="*/ 57 w 58"/>
                    <a:gd name="T5" fmla="*/ 25 h 26"/>
                    <a:gd name="T6" fmla="*/ 0 w 58"/>
                    <a:gd name="T7" fmla="*/ 8 h 26"/>
                    <a:gd name="T8" fmla="*/ 0 w 58"/>
                    <a:gd name="T9" fmla="*/ 0 h 26"/>
                  </a:gdLst>
                  <a:ahLst/>
                  <a:cxnLst>
                    <a:cxn ang="0">
                      <a:pos x="T0" y="T1"/>
                    </a:cxn>
                    <a:cxn ang="0">
                      <a:pos x="T2" y="T3"/>
                    </a:cxn>
                    <a:cxn ang="0">
                      <a:pos x="T4" y="T5"/>
                    </a:cxn>
                    <a:cxn ang="0">
                      <a:pos x="T6" y="T7"/>
                    </a:cxn>
                    <a:cxn ang="0">
                      <a:pos x="T8" y="T9"/>
                    </a:cxn>
                  </a:cxnLst>
                  <a:rect l="0" t="0" r="r" b="b"/>
                  <a:pathLst>
                    <a:path w="58" h="26">
                      <a:moveTo>
                        <a:pt x="0" y="0"/>
                      </a:moveTo>
                      <a:lnTo>
                        <a:pt x="57" y="20"/>
                      </a:lnTo>
                      <a:lnTo>
                        <a:pt x="57" y="25"/>
                      </a:lnTo>
                      <a:lnTo>
                        <a:pt x="0" y="8"/>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5" name="Freeform 911"/>
                <p:cNvSpPr>
                  <a:spLocks/>
                </p:cNvSpPr>
                <p:nvPr/>
              </p:nvSpPr>
              <p:spPr bwMode="auto">
                <a:xfrm>
                  <a:off x="1126" y="2725"/>
                  <a:ext cx="166" cy="29"/>
                </a:xfrm>
                <a:custGeom>
                  <a:avLst/>
                  <a:gdLst>
                    <a:gd name="T0" fmla="*/ 0 w 166"/>
                    <a:gd name="T1" fmla="*/ 23 h 29"/>
                    <a:gd name="T2" fmla="*/ 0 w 166"/>
                    <a:gd name="T3" fmla="*/ 28 h 29"/>
                    <a:gd name="T4" fmla="*/ 165 w 166"/>
                    <a:gd name="T5" fmla="*/ 5 h 29"/>
                    <a:gd name="T6" fmla="*/ 165 w 166"/>
                    <a:gd name="T7" fmla="*/ 0 h 29"/>
                    <a:gd name="T8" fmla="*/ 0 w 166"/>
                    <a:gd name="T9" fmla="*/ 23 h 29"/>
                  </a:gdLst>
                  <a:ahLst/>
                  <a:cxnLst>
                    <a:cxn ang="0">
                      <a:pos x="T0" y="T1"/>
                    </a:cxn>
                    <a:cxn ang="0">
                      <a:pos x="T2" y="T3"/>
                    </a:cxn>
                    <a:cxn ang="0">
                      <a:pos x="T4" y="T5"/>
                    </a:cxn>
                    <a:cxn ang="0">
                      <a:pos x="T6" y="T7"/>
                    </a:cxn>
                    <a:cxn ang="0">
                      <a:pos x="T8" y="T9"/>
                    </a:cxn>
                  </a:cxnLst>
                  <a:rect l="0" t="0" r="r" b="b"/>
                  <a:pathLst>
                    <a:path w="166" h="29">
                      <a:moveTo>
                        <a:pt x="0" y="23"/>
                      </a:moveTo>
                      <a:lnTo>
                        <a:pt x="0" y="28"/>
                      </a:lnTo>
                      <a:lnTo>
                        <a:pt x="165" y="5"/>
                      </a:lnTo>
                      <a:lnTo>
                        <a:pt x="165" y="0"/>
                      </a:lnTo>
                      <a:lnTo>
                        <a:pt x="0" y="2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296" name="Group 912"/>
                <p:cNvGrpSpPr>
                  <a:grpSpLocks/>
                </p:cNvGrpSpPr>
                <p:nvPr/>
              </p:nvGrpSpPr>
              <p:grpSpPr bwMode="auto">
                <a:xfrm>
                  <a:off x="1103" y="2704"/>
                  <a:ext cx="170" cy="36"/>
                  <a:chOff x="1103" y="2704"/>
                  <a:chExt cx="170" cy="36"/>
                </a:xfrm>
              </p:grpSpPr>
              <p:sp>
                <p:nvSpPr>
                  <p:cNvPr id="913297" name="Freeform 913"/>
                  <p:cNvSpPr>
                    <a:spLocks/>
                  </p:cNvSpPr>
                  <p:nvPr/>
                </p:nvSpPr>
                <p:spPr bwMode="auto">
                  <a:xfrm>
                    <a:off x="1103" y="2721"/>
                    <a:ext cx="118" cy="19"/>
                  </a:xfrm>
                  <a:custGeom>
                    <a:avLst/>
                    <a:gdLst>
                      <a:gd name="T0" fmla="*/ 21 w 118"/>
                      <a:gd name="T1" fmla="*/ 18 h 19"/>
                      <a:gd name="T2" fmla="*/ 117 w 118"/>
                      <a:gd name="T3" fmla="*/ 6 h 19"/>
                      <a:gd name="T4" fmla="*/ 95 w 118"/>
                      <a:gd name="T5" fmla="*/ 0 h 19"/>
                      <a:gd name="T6" fmla="*/ 0 w 118"/>
                      <a:gd name="T7" fmla="*/ 11 h 19"/>
                      <a:gd name="T8" fmla="*/ 21 w 118"/>
                      <a:gd name="T9" fmla="*/ 18 h 19"/>
                    </a:gdLst>
                    <a:ahLst/>
                    <a:cxnLst>
                      <a:cxn ang="0">
                        <a:pos x="T0" y="T1"/>
                      </a:cxn>
                      <a:cxn ang="0">
                        <a:pos x="T2" y="T3"/>
                      </a:cxn>
                      <a:cxn ang="0">
                        <a:pos x="T4" y="T5"/>
                      </a:cxn>
                      <a:cxn ang="0">
                        <a:pos x="T6" y="T7"/>
                      </a:cxn>
                      <a:cxn ang="0">
                        <a:pos x="T8" y="T9"/>
                      </a:cxn>
                    </a:cxnLst>
                    <a:rect l="0" t="0" r="r" b="b"/>
                    <a:pathLst>
                      <a:path w="118" h="19">
                        <a:moveTo>
                          <a:pt x="21" y="18"/>
                        </a:moveTo>
                        <a:lnTo>
                          <a:pt x="117" y="6"/>
                        </a:lnTo>
                        <a:lnTo>
                          <a:pt x="95" y="0"/>
                        </a:lnTo>
                        <a:lnTo>
                          <a:pt x="0" y="11"/>
                        </a:lnTo>
                        <a:lnTo>
                          <a:pt x="21" y="1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8" name="Freeform 914"/>
                  <p:cNvSpPr>
                    <a:spLocks/>
                  </p:cNvSpPr>
                  <p:nvPr/>
                </p:nvSpPr>
                <p:spPr bwMode="auto">
                  <a:xfrm>
                    <a:off x="1106" y="2711"/>
                    <a:ext cx="104" cy="17"/>
                  </a:xfrm>
                  <a:custGeom>
                    <a:avLst/>
                    <a:gdLst>
                      <a:gd name="T0" fmla="*/ 8 w 104"/>
                      <a:gd name="T1" fmla="*/ 16 h 17"/>
                      <a:gd name="T2" fmla="*/ 103 w 104"/>
                      <a:gd name="T3" fmla="*/ 2 h 17"/>
                      <a:gd name="T4" fmla="*/ 95 w 104"/>
                      <a:gd name="T5" fmla="*/ 0 h 17"/>
                      <a:gd name="T6" fmla="*/ 0 w 104"/>
                      <a:gd name="T7" fmla="*/ 13 h 17"/>
                      <a:gd name="T8" fmla="*/ 8 w 104"/>
                      <a:gd name="T9" fmla="*/ 16 h 17"/>
                    </a:gdLst>
                    <a:ahLst/>
                    <a:cxnLst>
                      <a:cxn ang="0">
                        <a:pos x="T0" y="T1"/>
                      </a:cxn>
                      <a:cxn ang="0">
                        <a:pos x="T2" y="T3"/>
                      </a:cxn>
                      <a:cxn ang="0">
                        <a:pos x="T4" y="T5"/>
                      </a:cxn>
                      <a:cxn ang="0">
                        <a:pos x="T6" y="T7"/>
                      </a:cxn>
                      <a:cxn ang="0">
                        <a:pos x="T8" y="T9"/>
                      </a:cxn>
                    </a:cxnLst>
                    <a:rect l="0" t="0" r="r" b="b"/>
                    <a:pathLst>
                      <a:path w="104" h="17">
                        <a:moveTo>
                          <a:pt x="8" y="16"/>
                        </a:moveTo>
                        <a:lnTo>
                          <a:pt x="103" y="2"/>
                        </a:lnTo>
                        <a:lnTo>
                          <a:pt x="95" y="0"/>
                        </a:lnTo>
                        <a:lnTo>
                          <a:pt x="0" y="13"/>
                        </a:lnTo>
                        <a:lnTo>
                          <a:pt x="8"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299" name="Freeform 915"/>
                  <p:cNvSpPr>
                    <a:spLocks/>
                  </p:cNvSpPr>
                  <p:nvPr/>
                </p:nvSpPr>
                <p:spPr bwMode="auto">
                  <a:xfrm>
                    <a:off x="1214" y="2715"/>
                    <a:ext cx="59" cy="17"/>
                  </a:xfrm>
                  <a:custGeom>
                    <a:avLst/>
                    <a:gdLst>
                      <a:gd name="T0" fmla="*/ 21 w 59"/>
                      <a:gd name="T1" fmla="*/ 16 h 17"/>
                      <a:gd name="T2" fmla="*/ 58 w 59"/>
                      <a:gd name="T3" fmla="*/ 10 h 17"/>
                      <a:gd name="T4" fmla="*/ 37 w 59"/>
                      <a:gd name="T5" fmla="*/ 0 h 17"/>
                      <a:gd name="T6" fmla="*/ 0 w 59"/>
                      <a:gd name="T7" fmla="*/ 6 h 17"/>
                      <a:gd name="T8" fmla="*/ 21 w 59"/>
                      <a:gd name="T9" fmla="*/ 16 h 17"/>
                    </a:gdLst>
                    <a:ahLst/>
                    <a:cxnLst>
                      <a:cxn ang="0">
                        <a:pos x="T0" y="T1"/>
                      </a:cxn>
                      <a:cxn ang="0">
                        <a:pos x="T2" y="T3"/>
                      </a:cxn>
                      <a:cxn ang="0">
                        <a:pos x="T4" y="T5"/>
                      </a:cxn>
                      <a:cxn ang="0">
                        <a:pos x="T6" y="T7"/>
                      </a:cxn>
                      <a:cxn ang="0">
                        <a:pos x="T8" y="T9"/>
                      </a:cxn>
                    </a:cxnLst>
                    <a:rect l="0" t="0" r="r" b="b"/>
                    <a:pathLst>
                      <a:path w="59" h="17">
                        <a:moveTo>
                          <a:pt x="21" y="16"/>
                        </a:moveTo>
                        <a:lnTo>
                          <a:pt x="58" y="10"/>
                        </a:lnTo>
                        <a:lnTo>
                          <a:pt x="37" y="0"/>
                        </a:lnTo>
                        <a:lnTo>
                          <a:pt x="0" y="6"/>
                        </a:lnTo>
                        <a:lnTo>
                          <a:pt x="21"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00" name="Freeform 916"/>
                  <p:cNvSpPr>
                    <a:spLocks/>
                  </p:cNvSpPr>
                  <p:nvPr/>
                </p:nvSpPr>
                <p:spPr bwMode="auto">
                  <a:xfrm>
                    <a:off x="1210" y="2704"/>
                    <a:ext cx="27" cy="17"/>
                  </a:xfrm>
                  <a:custGeom>
                    <a:avLst/>
                    <a:gdLst>
                      <a:gd name="T0" fmla="*/ 7 w 27"/>
                      <a:gd name="T1" fmla="*/ 16 h 17"/>
                      <a:gd name="T2" fmla="*/ 26 w 27"/>
                      <a:gd name="T3" fmla="*/ 8 h 17"/>
                      <a:gd name="T4" fmla="*/ 19 w 27"/>
                      <a:gd name="T5" fmla="*/ 0 h 17"/>
                      <a:gd name="T6" fmla="*/ 0 w 27"/>
                      <a:gd name="T7" fmla="*/ 8 h 17"/>
                      <a:gd name="T8" fmla="*/ 7 w 27"/>
                      <a:gd name="T9" fmla="*/ 16 h 17"/>
                    </a:gdLst>
                    <a:ahLst/>
                    <a:cxnLst>
                      <a:cxn ang="0">
                        <a:pos x="T0" y="T1"/>
                      </a:cxn>
                      <a:cxn ang="0">
                        <a:pos x="T2" y="T3"/>
                      </a:cxn>
                      <a:cxn ang="0">
                        <a:pos x="T4" y="T5"/>
                      </a:cxn>
                      <a:cxn ang="0">
                        <a:pos x="T6" y="T7"/>
                      </a:cxn>
                      <a:cxn ang="0">
                        <a:pos x="T8" y="T9"/>
                      </a:cxn>
                    </a:cxnLst>
                    <a:rect l="0" t="0" r="r" b="b"/>
                    <a:pathLst>
                      <a:path w="27" h="17">
                        <a:moveTo>
                          <a:pt x="7" y="16"/>
                        </a:moveTo>
                        <a:lnTo>
                          <a:pt x="26" y="8"/>
                        </a:lnTo>
                        <a:lnTo>
                          <a:pt x="19" y="0"/>
                        </a:lnTo>
                        <a:lnTo>
                          <a:pt x="0" y="8"/>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01" name="Freeform 917"/>
                  <p:cNvSpPr>
                    <a:spLocks/>
                  </p:cNvSpPr>
                  <p:nvPr/>
                </p:nvSpPr>
                <p:spPr bwMode="auto">
                  <a:xfrm>
                    <a:off x="1218" y="2711"/>
                    <a:ext cx="27" cy="17"/>
                  </a:xfrm>
                  <a:custGeom>
                    <a:avLst/>
                    <a:gdLst>
                      <a:gd name="T0" fmla="*/ 7 w 27"/>
                      <a:gd name="T1" fmla="*/ 16 h 17"/>
                      <a:gd name="T2" fmla="*/ 26 w 27"/>
                      <a:gd name="T3" fmla="*/ 5 h 17"/>
                      <a:gd name="T4" fmla="*/ 20 w 27"/>
                      <a:gd name="T5" fmla="*/ 0 h 17"/>
                      <a:gd name="T6" fmla="*/ 0 w 27"/>
                      <a:gd name="T7" fmla="*/ 10 h 17"/>
                      <a:gd name="T8" fmla="*/ 7 w 27"/>
                      <a:gd name="T9" fmla="*/ 16 h 17"/>
                    </a:gdLst>
                    <a:ahLst/>
                    <a:cxnLst>
                      <a:cxn ang="0">
                        <a:pos x="T0" y="T1"/>
                      </a:cxn>
                      <a:cxn ang="0">
                        <a:pos x="T2" y="T3"/>
                      </a:cxn>
                      <a:cxn ang="0">
                        <a:pos x="T4" y="T5"/>
                      </a:cxn>
                      <a:cxn ang="0">
                        <a:pos x="T6" y="T7"/>
                      </a:cxn>
                      <a:cxn ang="0">
                        <a:pos x="T8" y="T9"/>
                      </a:cxn>
                    </a:cxnLst>
                    <a:rect l="0" t="0" r="r" b="b"/>
                    <a:pathLst>
                      <a:path w="27" h="17">
                        <a:moveTo>
                          <a:pt x="7" y="16"/>
                        </a:moveTo>
                        <a:lnTo>
                          <a:pt x="26" y="5"/>
                        </a:lnTo>
                        <a:lnTo>
                          <a:pt x="20" y="0"/>
                        </a:lnTo>
                        <a:lnTo>
                          <a:pt x="0" y="10"/>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302" name="Group 918"/>
              <p:cNvGrpSpPr>
                <a:grpSpLocks/>
              </p:cNvGrpSpPr>
              <p:nvPr/>
            </p:nvGrpSpPr>
            <p:grpSpPr bwMode="auto">
              <a:xfrm>
                <a:off x="1234" y="2651"/>
                <a:ext cx="219" cy="124"/>
                <a:chOff x="1234" y="2651"/>
                <a:chExt cx="219" cy="124"/>
              </a:xfrm>
            </p:grpSpPr>
            <p:grpSp>
              <p:nvGrpSpPr>
                <p:cNvPr id="913303" name="Group 919"/>
                <p:cNvGrpSpPr>
                  <a:grpSpLocks/>
                </p:cNvGrpSpPr>
                <p:nvPr/>
              </p:nvGrpSpPr>
              <p:grpSpPr bwMode="auto">
                <a:xfrm>
                  <a:off x="1234" y="2658"/>
                  <a:ext cx="219" cy="117"/>
                  <a:chOff x="1234" y="2658"/>
                  <a:chExt cx="219" cy="117"/>
                </a:xfrm>
              </p:grpSpPr>
              <p:grpSp>
                <p:nvGrpSpPr>
                  <p:cNvPr id="913304" name="Group 920"/>
                  <p:cNvGrpSpPr>
                    <a:grpSpLocks/>
                  </p:cNvGrpSpPr>
                  <p:nvPr/>
                </p:nvGrpSpPr>
                <p:grpSpPr bwMode="auto">
                  <a:xfrm>
                    <a:off x="1234" y="2658"/>
                    <a:ext cx="219" cy="117"/>
                    <a:chOff x="1234" y="2658"/>
                    <a:chExt cx="219" cy="117"/>
                  </a:xfrm>
                </p:grpSpPr>
                <p:grpSp>
                  <p:nvGrpSpPr>
                    <p:cNvPr id="913305" name="Group 921"/>
                    <p:cNvGrpSpPr>
                      <a:grpSpLocks/>
                    </p:cNvGrpSpPr>
                    <p:nvPr/>
                  </p:nvGrpSpPr>
                  <p:grpSpPr bwMode="auto">
                    <a:xfrm>
                      <a:off x="1234" y="2675"/>
                      <a:ext cx="165" cy="100"/>
                      <a:chOff x="1234" y="2675"/>
                      <a:chExt cx="165" cy="100"/>
                    </a:xfrm>
                  </p:grpSpPr>
                  <p:sp>
                    <p:nvSpPr>
                      <p:cNvPr id="913306" name="Freeform 922"/>
                      <p:cNvSpPr>
                        <a:spLocks/>
                      </p:cNvSpPr>
                      <p:nvPr/>
                    </p:nvSpPr>
                    <p:spPr bwMode="auto">
                      <a:xfrm>
                        <a:off x="1234" y="2675"/>
                        <a:ext cx="165" cy="100"/>
                      </a:xfrm>
                      <a:custGeom>
                        <a:avLst/>
                        <a:gdLst>
                          <a:gd name="T0" fmla="*/ 0 w 165"/>
                          <a:gd name="T1" fmla="*/ 27 h 100"/>
                          <a:gd name="T2" fmla="*/ 11 w 165"/>
                          <a:gd name="T3" fmla="*/ 32 h 100"/>
                          <a:gd name="T4" fmla="*/ 11 w 165"/>
                          <a:gd name="T5" fmla="*/ 21 h 100"/>
                          <a:gd name="T6" fmla="*/ 18 w 165"/>
                          <a:gd name="T7" fmla="*/ 9 h 100"/>
                          <a:gd name="T8" fmla="*/ 89 w 165"/>
                          <a:gd name="T9" fmla="*/ 0 h 100"/>
                          <a:gd name="T10" fmla="*/ 164 w 165"/>
                          <a:gd name="T11" fmla="*/ 35 h 100"/>
                          <a:gd name="T12" fmla="*/ 164 w 165"/>
                          <a:gd name="T13" fmla="*/ 77 h 100"/>
                          <a:gd name="T14" fmla="*/ 93 w 165"/>
                          <a:gd name="T15" fmla="*/ 99 h 100"/>
                          <a:gd name="T16" fmla="*/ 20 w 165"/>
                          <a:gd name="T17" fmla="*/ 49 h 100"/>
                          <a:gd name="T18" fmla="*/ 20 w 165"/>
                          <a:gd name="T19" fmla="*/ 58 h 100"/>
                          <a:gd name="T20" fmla="*/ 13 w 165"/>
                          <a:gd name="T21" fmla="*/ 53 h 100"/>
                          <a:gd name="T22" fmla="*/ 13 w 165"/>
                          <a:gd name="T23" fmla="*/ 44 h 100"/>
                          <a:gd name="T24" fmla="*/ 0 w 165"/>
                          <a:gd name="T25" fmla="*/ 36 h 100"/>
                          <a:gd name="T26" fmla="*/ 0 w 165"/>
                          <a:gd name="T27"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00">
                            <a:moveTo>
                              <a:pt x="0" y="27"/>
                            </a:moveTo>
                            <a:lnTo>
                              <a:pt x="11" y="32"/>
                            </a:lnTo>
                            <a:lnTo>
                              <a:pt x="11" y="21"/>
                            </a:lnTo>
                            <a:lnTo>
                              <a:pt x="18" y="9"/>
                            </a:lnTo>
                            <a:lnTo>
                              <a:pt x="89" y="0"/>
                            </a:lnTo>
                            <a:lnTo>
                              <a:pt x="164" y="35"/>
                            </a:lnTo>
                            <a:lnTo>
                              <a:pt x="164" y="77"/>
                            </a:lnTo>
                            <a:lnTo>
                              <a:pt x="93" y="99"/>
                            </a:lnTo>
                            <a:lnTo>
                              <a:pt x="20" y="49"/>
                            </a:lnTo>
                            <a:lnTo>
                              <a:pt x="20" y="58"/>
                            </a:lnTo>
                            <a:lnTo>
                              <a:pt x="13" y="53"/>
                            </a:lnTo>
                            <a:lnTo>
                              <a:pt x="13" y="44"/>
                            </a:lnTo>
                            <a:lnTo>
                              <a:pt x="0" y="36"/>
                            </a:lnTo>
                            <a:lnTo>
                              <a:pt x="0" y="27"/>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07" name="Freeform 923"/>
                      <p:cNvSpPr>
                        <a:spLocks/>
                      </p:cNvSpPr>
                      <p:nvPr/>
                    </p:nvSpPr>
                    <p:spPr bwMode="auto">
                      <a:xfrm>
                        <a:off x="1234" y="2696"/>
                        <a:ext cx="17" cy="17"/>
                      </a:xfrm>
                      <a:custGeom>
                        <a:avLst/>
                        <a:gdLst>
                          <a:gd name="T0" fmla="*/ 0 w 17"/>
                          <a:gd name="T1" fmla="*/ 8 h 17"/>
                          <a:gd name="T2" fmla="*/ 16 w 17"/>
                          <a:gd name="T3" fmla="*/ 16 h 17"/>
                          <a:gd name="T4" fmla="*/ 16 w 17"/>
                          <a:gd name="T5" fmla="*/ 0 h 17"/>
                          <a:gd name="T6" fmla="*/ 0 w 17"/>
                          <a:gd name="T7" fmla="*/ 8 h 17"/>
                        </a:gdLst>
                        <a:ahLst/>
                        <a:cxnLst>
                          <a:cxn ang="0">
                            <a:pos x="T0" y="T1"/>
                          </a:cxn>
                          <a:cxn ang="0">
                            <a:pos x="T2" y="T3"/>
                          </a:cxn>
                          <a:cxn ang="0">
                            <a:pos x="T4" y="T5"/>
                          </a:cxn>
                          <a:cxn ang="0">
                            <a:pos x="T6" y="T7"/>
                          </a:cxn>
                        </a:cxnLst>
                        <a:rect l="0" t="0" r="r" b="b"/>
                        <a:pathLst>
                          <a:path w="17" h="17">
                            <a:moveTo>
                              <a:pt x="0" y="8"/>
                            </a:moveTo>
                            <a:lnTo>
                              <a:pt x="16" y="16"/>
                            </a:lnTo>
                            <a:lnTo>
                              <a:pt x="16" y="0"/>
                            </a:lnTo>
                            <a:lnTo>
                              <a:pt x="0" y="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08" name="Freeform 924"/>
                      <p:cNvSpPr>
                        <a:spLocks/>
                      </p:cNvSpPr>
                      <p:nvPr/>
                    </p:nvSpPr>
                    <p:spPr bwMode="auto">
                      <a:xfrm>
                        <a:off x="1255" y="2723"/>
                        <a:ext cx="17" cy="17"/>
                      </a:xfrm>
                      <a:custGeom>
                        <a:avLst/>
                        <a:gdLst>
                          <a:gd name="T0" fmla="*/ 0 w 17"/>
                          <a:gd name="T1" fmla="*/ 16 h 17"/>
                          <a:gd name="T2" fmla="*/ 0 w 17"/>
                          <a:gd name="T3" fmla="*/ 0 h 17"/>
                          <a:gd name="T4" fmla="*/ 16 w 17"/>
                          <a:gd name="T5" fmla="*/ 9 h 17"/>
                          <a:gd name="T6" fmla="*/ 0 w 17"/>
                          <a:gd name="T7" fmla="*/ 16 h 17"/>
                        </a:gdLst>
                        <a:ahLst/>
                        <a:cxnLst>
                          <a:cxn ang="0">
                            <a:pos x="T0" y="T1"/>
                          </a:cxn>
                          <a:cxn ang="0">
                            <a:pos x="T2" y="T3"/>
                          </a:cxn>
                          <a:cxn ang="0">
                            <a:pos x="T4" y="T5"/>
                          </a:cxn>
                          <a:cxn ang="0">
                            <a:pos x="T6" y="T7"/>
                          </a:cxn>
                        </a:cxnLst>
                        <a:rect l="0" t="0" r="r" b="b"/>
                        <a:pathLst>
                          <a:path w="17" h="17">
                            <a:moveTo>
                              <a:pt x="0" y="16"/>
                            </a:moveTo>
                            <a:lnTo>
                              <a:pt x="0" y="0"/>
                            </a:lnTo>
                            <a:lnTo>
                              <a:pt x="16" y="9"/>
                            </a:lnTo>
                            <a:lnTo>
                              <a:pt x="0" y="1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309" name="Freeform 925"/>
                    <p:cNvSpPr>
                      <a:spLocks/>
                    </p:cNvSpPr>
                    <p:nvPr/>
                  </p:nvSpPr>
                  <p:spPr bwMode="auto">
                    <a:xfrm>
                      <a:off x="1398" y="2681"/>
                      <a:ext cx="55" cy="72"/>
                    </a:xfrm>
                    <a:custGeom>
                      <a:avLst/>
                      <a:gdLst>
                        <a:gd name="T0" fmla="*/ 0 w 55"/>
                        <a:gd name="T1" fmla="*/ 29 h 72"/>
                        <a:gd name="T2" fmla="*/ 0 w 55"/>
                        <a:gd name="T3" fmla="*/ 71 h 72"/>
                        <a:gd name="T4" fmla="*/ 54 w 55"/>
                        <a:gd name="T5" fmla="*/ 42 h 72"/>
                        <a:gd name="T6" fmla="*/ 54 w 55"/>
                        <a:gd name="T7" fmla="*/ 0 h 72"/>
                        <a:gd name="T8" fmla="*/ 0 w 55"/>
                        <a:gd name="T9" fmla="*/ 29 h 72"/>
                      </a:gdLst>
                      <a:ahLst/>
                      <a:cxnLst>
                        <a:cxn ang="0">
                          <a:pos x="T0" y="T1"/>
                        </a:cxn>
                        <a:cxn ang="0">
                          <a:pos x="T2" y="T3"/>
                        </a:cxn>
                        <a:cxn ang="0">
                          <a:pos x="T4" y="T5"/>
                        </a:cxn>
                        <a:cxn ang="0">
                          <a:pos x="T6" y="T7"/>
                        </a:cxn>
                        <a:cxn ang="0">
                          <a:pos x="T8" y="T9"/>
                        </a:cxn>
                      </a:cxnLst>
                      <a:rect l="0" t="0" r="r" b="b"/>
                      <a:pathLst>
                        <a:path w="55" h="72">
                          <a:moveTo>
                            <a:pt x="0" y="29"/>
                          </a:moveTo>
                          <a:lnTo>
                            <a:pt x="0" y="71"/>
                          </a:lnTo>
                          <a:lnTo>
                            <a:pt x="54" y="42"/>
                          </a:lnTo>
                          <a:lnTo>
                            <a:pt x="54" y="0"/>
                          </a:lnTo>
                          <a:lnTo>
                            <a:pt x="0" y="29"/>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10" name="Freeform 926"/>
                    <p:cNvSpPr>
                      <a:spLocks/>
                    </p:cNvSpPr>
                    <p:nvPr/>
                  </p:nvSpPr>
                  <p:spPr bwMode="auto">
                    <a:xfrm>
                      <a:off x="1325" y="2658"/>
                      <a:ext cx="128" cy="54"/>
                    </a:xfrm>
                    <a:custGeom>
                      <a:avLst/>
                      <a:gdLst>
                        <a:gd name="T0" fmla="*/ 0 w 128"/>
                        <a:gd name="T1" fmla="*/ 18 h 54"/>
                        <a:gd name="T2" fmla="*/ 74 w 128"/>
                        <a:gd name="T3" fmla="*/ 53 h 54"/>
                        <a:gd name="T4" fmla="*/ 127 w 128"/>
                        <a:gd name="T5" fmla="*/ 23 h 54"/>
                        <a:gd name="T6" fmla="*/ 66 w 128"/>
                        <a:gd name="T7" fmla="*/ 0 h 54"/>
                        <a:gd name="T8" fmla="*/ 0 w 128"/>
                        <a:gd name="T9" fmla="*/ 18 h 54"/>
                      </a:gdLst>
                      <a:ahLst/>
                      <a:cxnLst>
                        <a:cxn ang="0">
                          <a:pos x="T0" y="T1"/>
                        </a:cxn>
                        <a:cxn ang="0">
                          <a:pos x="T2" y="T3"/>
                        </a:cxn>
                        <a:cxn ang="0">
                          <a:pos x="T4" y="T5"/>
                        </a:cxn>
                        <a:cxn ang="0">
                          <a:pos x="T6" y="T7"/>
                        </a:cxn>
                        <a:cxn ang="0">
                          <a:pos x="T8" y="T9"/>
                        </a:cxn>
                      </a:cxnLst>
                      <a:rect l="0" t="0" r="r" b="b"/>
                      <a:pathLst>
                        <a:path w="128" h="54">
                          <a:moveTo>
                            <a:pt x="0" y="18"/>
                          </a:moveTo>
                          <a:lnTo>
                            <a:pt x="74" y="53"/>
                          </a:lnTo>
                          <a:lnTo>
                            <a:pt x="127" y="23"/>
                          </a:lnTo>
                          <a:lnTo>
                            <a:pt x="66" y="0"/>
                          </a:lnTo>
                          <a:lnTo>
                            <a:pt x="0" y="1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311" name="Freeform 927"/>
                  <p:cNvSpPr>
                    <a:spLocks/>
                  </p:cNvSpPr>
                  <p:nvPr/>
                </p:nvSpPr>
                <p:spPr bwMode="auto">
                  <a:xfrm>
                    <a:off x="1254" y="2658"/>
                    <a:ext cx="136" cy="27"/>
                  </a:xfrm>
                  <a:custGeom>
                    <a:avLst/>
                    <a:gdLst>
                      <a:gd name="T0" fmla="*/ 0 w 136"/>
                      <a:gd name="T1" fmla="*/ 26 h 27"/>
                      <a:gd name="T2" fmla="*/ 70 w 136"/>
                      <a:gd name="T3" fmla="*/ 17 h 27"/>
                      <a:gd name="T4" fmla="*/ 135 w 136"/>
                      <a:gd name="T5" fmla="*/ 0 h 27"/>
                      <a:gd name="T6" fmla="*/ 57 w 136"/>
                      <a:gd name="T7" fmla="*/ 12 h 27"/>
                      <a:gd name="T8" fmla="*/ 0 w 136"/>
                      <a:gd name="T9" fmla="*/ 26 h 27"/>
                    </a:gdLst>
                    <a:ahLst/>
                    <a:cxnLst>
                      <a:cxn ang="0">
                        <a:pos x="T0" y="T1"/>
                      </a:cxn>
                      <a:cxn ang="0">
                        <a:pos x="T2" y="T3"/>
                      </a:cxn>
                      <a:cxn ang="0">
                        <a:pos x="T4" y="T5"/>
                      </a:cxn>
                      <a:cxn ang="0">
                        <a:pos x="T6" y="T7"/>
                      </a:cxn>
                      <a:cxn ang="0">
                        <a:pos x="T8" y="T9"/>
                      </a:cxn>
                    </a:cxnLst>
                    <a:rect l="0" t="0" r="r" b="b"/>
                    <a:pathLst>
                      <a:path w="136" h="27">
                        <a:moveTo>
                          <a:pt x="0" y="26"/>
                        </a:moveTo>
                        <a:lnTo>
                          <a:pt x="70" y="17"/>
                        </a:lnTo>
                        <a:lnTo>
                          <a:pt x="135" y="0"/>
                        </a:lnTo>
                        <a:lnTo>
                          <a:pt x="57" y="12"/>
                        </a:lnTo>
                        <a:lnTo>
                          <a:pt x="0" y="2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312" name="Group 928"/>
                <p:cNvGrpSpPr>
                  <a:grpSpLocks/>
                </p:cNvGrpSpPr>
                <p:nvPr/>
              </p:nvGrpSpPr>
              <p:grpSpPr bwMode="auto">
                <a:xfrm>
                  <a:off x="1360" y="2652"/>
                  <a:ext cx="82" cy="31"/>
                  <a:chOff x="1360" y="2652"/>
                  <a:chExt cx="82" cy="31"/>
                </a:xfrm>
              </p:grpSpPr>
              <p:sp>
                <p:nvSpPr>
                  <p:cNvPr id="913313" name="Freeform 929"/>
                  <p:cNvSpPr>
                    <a:spLocks/>
                  </p:cNvSpPr>
                  <p:nvPr/>
                </p:nvSpPr>
                <p:spPr bwMode="auto">
                  <a:xfrm>
                    <a:off x="1360" y="2666"/>
                    <a:ext cx="36" cy="17"/>
                  </a:xfrm>
                  <a:custGeom>
                    <a:avLst/>
                    <a:gdLst>
                      <a:gd name="T0" fmla="*/ 0 w 36"/>
                      <a:gd name="T1" fmla="*/ 13 h 17"/>
                      <a:gd name="T2" fmla="*/ 1 w 36"/>
                      <a:gd name="T3" fmla="*/ 16 h 17"/>
                      <a:gd name="T4" fmla="*/ 35 w 36"/>
                      <a:gd name="T5" fmla="*/ 4 h 17"/>
                      <a:gd name="T6" fmla="*/ 33 w 36"/>
                      <a:gd name="T7" fmla="*/ 0 h 17"/>
                      <a:gd name="T8" fmla="*/ 0 w 36"/>
                      <a:gd name="T9" fmla="*/ 13 h 17"/>
                    </a:gdLst>
                    <a:ahLst/>
                    <a:cxnLst>
                      <a:cxn ang="0">
                        <a:pos x="T0" y="T1"/>
                      </a:cxn>
                      <a:cxn ang="0">
                        <a:pos x="T2" y="T3"/>
                      </a:cxn>
                      <a:cxn ang="0">
                        <a:pos x="T4" y="T5"/>
                      </a:cxn>
                      <a:cxn ang="0">
                        <a:pos x="T6" y="T7"/>
                      </a:cxn>
                      <a:cxn ang="0">
                        <a:pos x="T8" y="T9"/>
                      </a:cxn>
                    </a:cxnLst>
                    <a:rect l="0" t="0" r="r" b="b"/>
                    <a:pathLst>
                      <a:path w="36" h="17">
                        <a:moveTo>
                          <a:pt x="0" y="13"/>
                        </a:moveTo>
                        <a:lnTo>
                          <a:pt x="1" y="16"/>
                        </a:lnTo>
                        <a:lnTo>
                          <a:pt x="35" y="4"/>
                        </a:lnTo>
                        <a:lnTo>
                          <a:pt x="33" y="0"/>
                        </a:lnTo>
                        <a:lnTo>
                          <a:pt x="0" y="13"/>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14" name="Freeform 930"/>
                  <p:cNvSpPr>
                    <a:spLocks/>
                  </p:cNvSpPr>
                  <p:nvPr/>
                </p:nvSpPr>
                <p:spPr bwMode="auto">
                  <a:xfrm>
                    <a:off x="1362" y="2658"/>
                    <a:ext cx="31" cy="17"/>
                  </a:xfrm>
                  <a:custGeom>
                    <a:avLst/>
                    <a:gdLst>
                      <a:gd name="T0" fmla="*/ 0 w 31"/>
                      <a:gd name="T1" fmla="*/ 16 h 17"/>
                      <a:gd name="T2" fmla="*/ 1 w 31"/>
                      <a:gd name="T3" fmla="*/ 13 h 17"/>
                      <a:gd name="T4" fmla="*/ 2 w 31"/>
                      <a:gd name="T5" fmla="*/ 11 h 17"/>
                      <a:gd name="T6" fmla="*/ 3 w 31"/>
                      <a:gd name="T7" fmla="*/ 8 h 17"/>
                      <a:gd name="T8" fmla="*/ 6 w 31"/>
                      <a:gd name="T9" fmla="*/ 4 h 17"/>
                      <a:gd name="T10" fmla="*/ 8 w 31"/>
                      <a:gd name="T11" fmla="*/ 3 h 17"/>
                      <a:gd name="T12" fmla="*/ 11 w 31"/>
                      <a:gd name="T13" fmla="*/ 1 h 17"/>
                      <a:gd name="T14" fmla="*/ 14 w 31"/>
                      <a:gd name="T15" fmla="*/ 1 h 17"/>
                      <a:gd name="T16" fmla="*/ 18 w 31"/>
                      <a:gd name="T17" fmla="*/ 0 h 17"/>
                      <a:gd name="T18" fmla="*/ 30 w 31"/>
                      <a:gd name="T19" fmla="*/ 1 h 17"/>
                      <a:gd name="T20" fmla="*/ 28 w 31"/>
                      <a:gd name="T21" fmla="*/ 3 h 17"/>
                      <a:gd name="T22" fmla="*/ 27 w 31"/>
                      <a:gd name="T23" fmla="*/ 4 h 17"/>
                      <a:gd name="T24" fmla="*/ 26 w 31"/>
                      <a:gd name="T25" fmla="*/ 7 h 17"/>
                      <a:gd name="T26" fmla="*/ 0 w 31"/>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7">
                        <a:moveTo>
                          <a:pt x="0" y="16"/>
                        </a:moveTo>
                        <a:lnTo>
                          <a:pt x="1" y="13"/>
                        </a:lnTo>
                        <a:lnTo>
                          <a:pt x="2" y="11"/>
                        </a:lnTo>
                        <a:lnTo>
                          <a:pt x="3" y="8"/>
                        </a:lnTo>
                        <a:lnTo>
                          <a:pt x="6" y="4"/>
                        </a:lnTo>
                        <a:lnTo>
                          <a:pt x="8" y="3"/>
                        </a:lnTo>
                        <a:lnTo>
                          <a:pt x="11" y="1"/>
                        </a:lnTo>
                        <a:lnTo>
                          <a:pt x="14" y="1"/>
                        </a:lnTo>
                        <a:lnTo>
                          <a:pt x="18" y="0"/>
                        </a:lnTo>
                        <a:lnTo>
                          <a:pt x="30" y="1"/>
                        </a:lnTo>
                        <a:lnTo>
                          <a:pt x="28" y="3"/>
                        </a:lnTo>
                        <a:lnTo>
                          <a:pt x="27" y="4"/>
                        </a:lnTo>
                        <a:lnTo>
                          <a:pt x="26" y="7"/>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15" name="Freeform 931"/>
                  <p:cNvSpPr>
                    <a:spLocks/>
                  </p:cNvSpPr>
                  <p:nvPr/>
                </p:nvSpPr>
                <p:spPr bwMode="auto">
                  <a:xfrm>
                    <a:off x="1383" y="2652"/>
                    <a:ext cx="59" cy="24"/>
                  </a:xfrm>
                  <a:custGeom>
                    <a:avLst/>
                    <a:gdLst>
                      <a:gd name="T0" fmla="*/ 0 w 59"/>
                      <a:gd name="T1" fmla="*/ 6 h 24"/>
                      <a:gd name="T2" fmla="*/ 8 w 59"/>
                      <a:gd name="T3" fmla="*/ 6 h 24"/>
                      <a:gd name="T4" fmla="*/ 11 w 59"/>
                      <a:gd name="T5" fmla="*/ 7 h 24"/>
                      <a:gd name="T6" fmla="*/ 14 w 59"/>
                      <a:gd name="T7" fmla="*/ 8 h 24"/>
                      <a:gd name="T8" fmla="*/ 18 w 59"/>
                      <a:gd name="T9" fmla="*/ 9 h 24"/>
                      <a:gd name="T10" fmla="*/ 21 w 59"/>
                      <a:gd name="T11" fmla="*/ 11 h 24"/>
                      <a:gd name="T12" fmla="*/ 24 w 59"/>
                      <a:gd name="T13" fmla="*/ 13 h 24"/>
                      <a:gd name="T14" fmla="*/ 27 w 59"/>
                      <a:gd name="T15" fmla="*/ 17 h 24"/>
                      <a:gd name="T16" fmla="*/ 29 w 59"/>
                      <a:gd name="T17" fmla="*/ 20 h 24"/>
                      <a:gd name="T18" fmla="*/ 31 w 59"/>
                      <a:gd name="T19" fmla="*/ 23 h 24"/>
                      <a:gd name="T20" fmla="*/ 58 w 59"/>
                      <a:gd name="T21" fmla="*/ 11 h 24"/>
                      <a:gd name="T22" fmla="*/ 56 w 59"/>
                      <a:gd name="T23" fmla="*/ 9 h 24"/>
                      <a:gd name="T24" fmla="*/ 54 w 59"/>
                      <a:gd name="T25" fmla="*/ 6 h 24"/>
                      <a:gd name="T26" fmla="*/ 51 w 59"/>
                      <a:gd name="T27" fmla="*/ 5 h 24"/>
                      <a:gd name="T28" fmla="*/ 48 w 59"/>
                      <a:gd name="T29" fmla="*/ 3 h 24"/>
                      <a:gd name="T30" fmla="*/ 46 w 59"/>
                      <a:gd name="T31" fmla="*/ 1 h 24"/>
                      <a:gd name="T32" fmla="*/ 43 w 59"/>
                      <a:gd name="T33" fmla="*/ 0 h 24"/>
                      <a:gd name="T34" fmla="*/ 32 w 59"/>
                      <a:gd name="T35" fmla="*/ 1 h 24"/>
                      <a:gd name="T36" fmla="*/ 22 w 59"/>
                      <a:gd name="T37" fmla="*/ 3 h 24"/>
                      <a:gd name="T38" fmla="*/ 0 w 59"/>
                      <a:gd name="T3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24">
                        <a:moveTo>
                          <a:pt x="0" y="6"/>
                        </a:moveTo>
                        <a:lnTo>
                          <a:pt x="8" y="6"/>
                        </a:lnTo>
                        <a:lnTo>
                          <a:pt x="11" y="7"/>
                        </a:lnTo>
                        <a:lnTo>
                          <a:pt x="14" y="8"/>
                        </a:lnTo>
                        <a:lnTo>
                          <a:pt x="18" y="9"/>
                        </a:lnTo>
                        <a:lnTo>
                          <a:pt x="21" y="11"/>
                        </a:lnTo>
                        <a:lnTo>
                          <a:pt x="24" y="13"/>
                        </a:lnTo>
                        <a:lnTo>
                          <a:pt x="27" y="17"/>
                        </a:lnTo>
                        <a:lnTo>
                          <a:pt x="29" y="20"/>
                        </a:lnTo>
                        <a:lnTo>
                          <a:pt x="31" y="23"/>
                        </a:lnTo>
                        <a:lnTo>
                          <a:pt x="58" y="11"/>
                        </a:lnTo>
                        <a:lnTo>
                          <a:pt x="56" y="9"/>
                        </a:lnTo>
                        <a:lnTo>
                          <a:pt x="54" y="6"/>
                        </a:lnTo>
                        <a:lnTo>
                          <a:pt x="51" y="5"/>
                        </a:lnTo>
                        <a:lnTo>
                          <a:pt x="48" y="3"/>
                        </a:lnTo>
                        <a:lnTo>
                          <a:pt x="46" y="1"/>
                        </a:lnTo>
                        <a:lnTo>
                          <a:pt x="43" y="0"/>
                        </a:lnTo>
                        <a:lnTo>
                          <a:pt x="32" y="1"/>
                        </a:lnTo>
                        <a:lnTo>
                          <a:pt x="22" y="3"/>
                        </a:lnTo>
                        <a:lnTo>
                          <a:pt x="0" y="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316" name="Group 932"/>
                <p:cNvGrpSpPr>
                  <a:grpSpLocks/>
                </p:cNvGrpSpPr>
                <p:nvPr/>
              </p:nvGrpSpPr>
              <p:grpSpPr bwMode="auto">
                <a:xfrm>
                  <a:off x="1323" y="2651"/>
                  <a:ext cx="51" cy="28"/>
                  <a:chOff x="1323" y="2651"/>
                  <a:chExt cx="51" cy="28"/>
                </a:xfrm>
              </p:grpSpPr>
              <p:grpSp>
                <p:nvGrpSpPr>
                  <p:cNvPr id="913317" name="Group 933"/>
                  <p:cNvGrpSpPr>
                    <a:grpSpLocks/>
                  </p:cNvGrpSpPr>
                  <p:nvPr/>
                </p:nvGrpSpPr>
                <p:grpSpPr bwMode="auto">
                  <a:xfrm>
                    <a:off x="1366" y="2651"/>
                    <a:ext cx="6" cy="19"/>
                    <a:chOff x="1366" y="2651"/>
                    <a:chExt cx="6" cy="19"/>
                  </a:xfrm>
                </p:grpSpPr>
                <p:sp>
                  <p:nvSpPr>
                    <p:cNvPr id="913318" name="Freeform 934"/>
                    <p:cNvSpPr>
                      <a:spLocks/>
                    </p:cNvSpPr>
                    <p:nvPr/>
                  </p:nvSpPr>
                  <p:spPr bwMode="auto">
                    <a:xfrm>
                      <a:off x="1371" y="2653"/>
                      <a:ext cx="1" cy="17"/>
                    </a:xfrm>
                    <a:custGeom>
                      <a:avLst/>
                      <a:gdLst>
                        <a:gd name="T0" fmla="*/ 0 w 1"/>
                        <a:gd name="T1" fmla="*/ 10 h 17"/>
                        <a:gd name="T2" fmla="*/ 0 w 1"/>
                        <a:gd name="T3" fmla="*/ 0 h 17"/>
                        <a:gd name="T4" fmla="*/ 0 w 1"/>
                        <a:gd name="T5" fmla="*/ 0 h 17"/>
                        <a:gd name="T6" fmla="*/ 0 w 1"/>
                        <a:gd name="T7" fmla="*/ 16 h 17"/>
                        <a:gd name="T8" fmla="*/ 0 w 1"/>
                        <a:gd name="T9" fmla="*/ 10 h 17"/>
                      </a:gdLst>
                      <a:ahLst/>
                      <a:cxnLst>
                        <a:cxn ang="0">
                          <a:pos x="T0" y="T1"/>
                        </a:cxn>
                        <a:cxn ang="0">
                          <a:pos x="T2" y="T3"/>
                        </a:cxn>
                        <a:cxn ang="0">
                          <a:pos x="T4" y="T5"/>
                        </a:cxn>
                        <a:cxn ang="0">
                          <a:pos x="T6" y="T7"/>
                        </a:cxn>
                        <a:cxn ang="0">
                          <a:pos x="T8" y="T9"/>
                        </a:cxn>
                      </a:cxnLst>
                      <a:rect l="0" t="0" r="r" b="b"/>
                      <a:pathLst>
                        <a:path w="1" h="17">
                          <a:moveTo>
                            <a:pt x="0" y="10"/>
                          </a:moveTo>
                          <a:lnTo>
                            <a:pt x="0" y="0"/>
                          </a:lnTo>
                          <a:lnTo>
                            <a:pt x="0" y="0"/>
                          </a:lnTo>
                          <a:lnTo>
                            <a:pt x="0" y="16"/>
                          </a:lnTo>
                          <a:lnTo>
                            <a:pt x="0" y="1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19" name="Oval 935"/>
                    <p:cNvSpPr>
                      <a:spLocks noChangeArrowheads="1"/>
                    </p:cNvSpPr>
                    <p:nvPr/>
                  </p:nvSpPr>
                  <p:spPr bwMode="auto">
                    <a:xfrm>
                      <a:off x="1366" y="2651"/>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20" name="Group 936"/>
                  <p:cNvGrpSpPr>
                    <a:grpSpLocks/>
                  </p:cNvGrpSpPr>
                  <p:nvPr/>
                </p:nvGrpSpPr>
                <p:grpSpPr bwMode="auto">
                  <a:xfrm>
                    <a:off x="1350" y="2655"/>
                    <a:ext cx="24" cy="18"/>
                    <a:chOff x="1350" y="2655"/>
                    <a:chExt cx="24" cy="18"/>
                  </a:xfrm>
                </p:grpSpPr>
                <p:sp>
                  <p:nvSpPr>
                    <p:cNvPr id="913321" name="Freeform 937"/>
                    <p:cNvSpPr>
                      <a:spLocks/>
                    </p:cNvSpPr>
                    <p:nvPr/>
                  </p:nvSpPr>
                  <p:spPr bwMode="auto">
                    <a:xfrm>
                      <a:off x="1357" y="2656"/>
                      <a:ext cx="17" cy="17"/>
                    </a:xfrm>
                    <a:custGeom>
                      <a:avLst/>
                      <a:gdLst>
                        <a:gd name="T0" fmla="*/ 0 w 17"/>
                        <a:gd name="T1" fmla="*/ 8 h 17"/>
                        <a:gd name="T2" fmla="*/ 8 w 17"/>
                        <a:gd name="T3" fmla="*/ 0 h 17"/>
                        <a:gd name="T4" fmla="*/ 16 w 17"/>
                        <a:gd name="T5" fmla="*/ 0 h 17"/>
                        <a:gd name="T6" fmla="*/ 8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0"/>
                          </a:lnTo>
                          <a:lnTo>
                            <a:pt x="16" y="0"/>
                          </a:lnTo>
                          <a:lnTo>
                            <a:pt x="8" y="16"/>
                          </a:lnTo>
                          <a:lnTo>
                            <a:pt x="0" y="8"/>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22" name="Oval 938"/>
                    <p:cNvSpPr>
                      <a:spLocks noChangeArrowheads="1"/>
                    </p:cNvSpPr>
                    <p:nvPr/>
                  </p:nvSpPr>
                  <p:spPr bwMode="auto">
                    <a:xfrm>
                      <a:off x="1350" y="2655"/>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23" name="Group 939"/>
                  <p:cNvGrpSpPr>
                    <a:grpSpLocks/>
                  </p:cNvGrpSpPr>
                  <p:nvPr/>
                </p:nvGrpSpPr>
                <p:grpSpPr bwMode="auto">
                  <a:xfrm>
                    <a:off x="1338" y="2657"/>
                    <a:ext cx="21" cy="18"/>
                    <a:chOff x="1338" y="2657"/>
                    <a:chExt cx="21" cy="18"/>
                  </a:xfrm>
                </p:grpSpPr>
                <p:sp>
                  <p:nvSpPr>
                    <p:cNvPr id="913324" name="Freeform 940"/>
                    <p:cNvSpPr>
                      <a:spLocks/>
                    </p:cNvSpPr>
                    <p:nvPr/>
                  </p:nvSpPr>
                  <p:spPr bwMode="auto">
                    <a:xfrm>
                      <a:off x="1342" y="2658"/>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25" name="Oval 941"/>
                    <p:cNvSpPr>
                      <a:spLocks noChangeArrowheads="1"/>
                    </p:cNvSpPr>
                    <p:nvPr/>
                  </p:nvSpPr>
                  <p:spPr bwMode="auto">
                    <a:xfrm>
                      <a:off x="1338" y="2657"/>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26" name="Group 942"/>
                  <p:cNvGrpSpPr>
                    <a:grpSpLocks/>
                  </p:cNvGrpSpPr>
                  <p:nvPr/>
                </p:nvGrpSpPr>
                <p:grpSpPr bwMode="auto">
                  <a:xfrm>
                    <a:off x="1323" y="2658"/>
                    <a:ext cx="21" cy="21"/>
                    <a:chOff x="1323" y="2658"/>
                    <a:chExt cx="21" cy="21"/>
                  </a:xfrm>
                </p:grpSpPr>
                <p:sp>
                  <p:nvSpPr>
                    <p:cNvPr id="913327" name="Freeform 943"/>
                    <p:cNvSpPr>
                      <a:spLocks/>
                    </p:cNvSpPr>
                    <p:nvPr/>
                  </p:nvSpPr>
                  <p:spPr bwMode="auto">
                    <a:xfrm>
                      <a:off x="1327" y="2662"/>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28" name="Oval 944"/>
                    <p:cNvSpPr>
                      <a:spLocks noChangeArrowheads="1"/>
                    </p:cNvSpPr>
                    <p:nvPr/>
                  </p:nvSpPr>
                  <p:spPr bwMode="auto">
                    <a:xfrm>
                      <a:off x="1323" y="2658"/>
                      <a:ext cx="3" cy="2"/>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913329" name="Group 945"/>
                <p:cNvGrpSpPr>
                  <a:grpSpLocks/>
                </p:cNvGrpSpPr>
                <p:nvPr/>
              </p:nvGrpSpPr>
              <p:grpSpPr bwMode="auto">
                <a:xfrm>
                  <a:off x="1268" y="2663"/>
                  <a:ext cx="63" cy="28"/>
                  <a:chOff x="1268" y="2663"/>
                  <a:chExt cx="63" cy="28"/>
                </a:xfrm>
              </p:grpSpPr>
              <p:grpSp>
                <p:nvGrpSpPr>
                  <p:cNvPr id="913330" name="Group 946"/>
                  <p:cNvGrpSpPr>
                    <a:grpSpLocks/>
                  </p:cNvGrpSpPr>
                  <p:nvPr/>
                </p:nvGrpSpPr>
                <p:grpSpPr bwMode="auto">
                  <a:xfrm>
                    <a:off x="1309" y="2663"/>
                    <a:ext cx="22" cy="18"/>
                    <a:chOff x="1309" y="2663"/>
                    <a:chExt cx="22" cy="18"/>
                  </a:xfrm>
                </p:grpSpPr>
                <p:sp>
                  <p:nvSpPr>
                    <p:cNvPr id="913331" name="Freeform 947"/>
                    <p:cNvSpPr>
                      <a:spLocks/>
                    </p:cNvSpPr>
                    <p:nvPr/>
                  </p:nvSpPr>
                  <p:spPr bwMode="auto">
                    <a:xfrm>
                      <a:off x="1314" y="2664"/>
                      <a:ext cx="17" cy="17"/>
                    </a:xfrm>
                    <a:custGeom>
                      <a:avLst/>
                      <a:gdLst>
                        <a:gd name="T0" fmla="*/ 0 w 17"/>
                        <a:gd name="T1" fmla="*/ 10 h 17"/>
                        <a:gd name="T2" fmla="*/ 8 w 17"/>
                        <a:gd name="T3" fmla="*/ 0 h 17"/>
                        <a:gd name="T4" fmla="*/ 16 w 17"/>
                        <a:gd name="T5" fmla="*/ 0 h 17"/>
                        <a:gd name="T6" fmla="*/ 8 w 17"/>
                        <a:gd name="T7" fmla="*/ 16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8" y="0"/>
                          </a:lnTo>
                          <a:lnTo>
                            <a:pt x="16" y="0"/>
                          </a:lnTo>
                          <a:lnTo>
                            <a:pt x="8" y="16"/>
                          </a:lnTo>
                          <a:lnTo>
                            <a:pt x="0" y="1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32" name="Oval 948"/>
                    <p:cNvSpPr>
                      <a:spLocks noChangeArrowheads="1"/>
                    </p:cNvSpPr>
                    <p:nvPr/>
                  </p:nvSpPr>
                  <p:spPr bwMode="auto">
                    <a:xfrm>
                      <a:off x="1309" y="2663"/>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33" name="Group 949"/>
                  <p:cNvGrpSpPr>
                    <a:grpSpLocks/>
                  </p:cNvGrpSpPr>
                  <p:nvPr/>
                </p:nvGrpSpPr>
                <p:grpSpPr bwMode="auto">
                  <a:xfrm>
                    <a:off x="1295" y="2665"/>
                    <a:ext cx="22" cy="20"/>
                    <a:chOff x="1295" y="2665"/>
                    <a:chExt cx="22" cy="20"/>
                  </a:xfrm>
                </p:grpSpPr>
                <p:sp>
                  <p:nvSpPr>
                    <p:cNvPr id="913334" name="Freeform 950"/>
                    <p:cNvSpPr>
                      <a:spLocks/>
                    </p:cNvSpPr>
                    <p:nvPr/>
                  </p:nvSpPr>
                  <p:spPr bwMode="auto">
                    <a:xfrm>
                      <a:off x="1300" y="2668"/>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35" name="Oval 951"/>
                    <p:cNvSpPr>
                      <a:spLocks noChangeArrowheads="1"/>
                    </p:cNvSpPr>
                    <p:nvPr/>
                  </p:nvSpPr>
                  <p:spPr bwMode="auto">
                    <a:xfrm>
                      <a:off x="1295" y="2665"/>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36" name="Group 952"/>
                  <p:cNvGrpSpPr>
                    <a:grpSpLocks/>
                  </p:cNvGrpSpPr>
                  <p:nvPr/>
                </p:nvGrpSpPr>
                <p:grpSpPr bwMode="auto">
                  <a:xfrm>
                    <a:off x="1281" y="2668"/>
                    <a:ext cx="21" cy="17"/>
                    <a:chOff x="1281" y="2668"/>
                    <a:chExt cx="21" cy="17"/>
                  </a:xfrm>
                </p:grpSpPr>
                <p:sp>
                  <p:nvSpPr>
                    <p:cNvPr id="913337" name="Freeform 953"/>
                    <p:cNvSpPr>
                      <a:spLocks/>
                    </p:cNvSpPr>
                    <p:nvPr/>
                  </p:nvSpPr>
                  <p:spPr bwMode="auto">
                    <a:xfrm>
                      <a:off x="1285" y="2668"/>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38" name="Oval 954"/>
                    <p:cNvSpPr>
                      <a:spLocks noChangeArrowheads="1"/>
                    </p:cNvSpPr>
                    <p:nvPr/>
                  </p:nvSpPr>
                  <p:spPr bwMode="auto">
                    <a:xfrm>
                      <a:off x="1281" y="2668"/>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339" name="Group 955"/>
                  <p:cNvGrpSpPr>
                    <a:grpSpLocks/>
                  </p:cNvGrpSpPr>
                  <p:nvPr/>
                </p:nvGrpSpPr>
                <p:grpSpPr bwMode="auto">
                  <a:xfrm>
                    <a:off x="1268" y="2670"/>
                    <a:ext cx="21" cy="21"/>
                    <a:chOff x="1268" y="2670"/>
                    <a:chExt cx="21" cy="21"/>
                  </a:xfrm>
                </p:grpSpPr>
                <p:sp>
                  <p:nvSpPr>
                    <p:cNvPr id="913340" name="Freeform 956"/>
                    <p:cNvSpPr>
                      <a:spLocks/>
                    </p:cNvSpPr>
                    <p:nvPr/>
                  </p:nvSpPr>
                  <p:spPr bwMode="auto">
                    <a:xfrm>
                      <a:off x="1272" y="2674"/>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1" name="Oval 957"/>
                    <p:cNvSpPr>
                      <a:spLocks noChangeArrowheads="1"/>
                    </p:cNvSpPr>
                    <p:nvPr/>
                  </p:nvSpPr>
                  <p:spPr bwMode="auto">
                    <a:xfrm>
                      <a:off x="1268" y="2670"/>
                      <a:ext cx="4"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913342" name="Freeform 958"/>
              <p:cNvSpPr>
                <a:spLocks/>
              </p:cNvSpPr>
              <p:nvPr/>
            </p:nvSpPr>
            <p:spPr bwMode="auto">
              <a:xfrm>
                <a:off x="1213" y="2694"/>
                <a:ext cx="17" cy="17"/>
              </a:xfrm>
              <a:custGeom>
                <a:avLst/>
                <a:gdLst>
                  <a:gd name="T0" fmla="*/ 0 w 17"/>
                  <a:gd name="T1" fmla="*/ 8 h 17"/>
                  <a:gd name="T2" fmla="*/ 16 w 17"/>
                  <a:gd name="T3" fmla="*/ 16 h 17"/>
                  <a:gd name="T4" fmla="*/ 16 w 17"/>
                  <a:gd name="T5" fmla="*/ 0 h 17"/>
                  <a:gd name="T6" fmla="*/ 0 w 17"/>
                  <a:gd name="T7" fmla="*/ 8 h 17"/>
                </a:gdLst>
                <a:ahLst/>
                <a:cxnLst>
                  <a:cxn ang="0">
                    <a:pos x="T0" y="T1"/>
                  </a:cxn>
                  <a:cxn ang="0">
                    <a:pos x="T2" y="T3"/>
                  </a:cxn>
                  <a:cxn ang="0">
                    <a:pos x="T4" y="T5"/>
                  </a:cxn>
                  <a:cxn ang="0">
                    <a:pos x="T6" y="T7"/>
                  </a:cxn>
                </a:cxnLst>
                <a:rect l="0" t="0" r="r" b="b"/>
                <a:pathLst>
                  <a:path w="17" h="17">
                    <a:moveTo>
                      <a:pt x="0" y="8"/>
                    </a:moveTo>
                    <a:lnTo>
                      <a:pt x="16" y="16"/>
                    </a:lnTo>
                    <a:lnTo>
                      <a:pt x="16" y="0"/>
                    </a:lnTo>
                    <a:lnTo>
                      <a:pt x="0" y="8"/>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3" name="Freeform 959"/>
              <p:cNvSpPr>
                <a:spLocks/>
              </p:cNvSpPr>
              <p:nvPr/>
            </p:nvSpPr>
            <p:spPr bwMode="auto">
              <a:xfrm>
                <a:off x="1233" y="2721"/>
                <a:ext cx="17" cy="17"/>
              </a:xfrm>
              <a:custGeom>
                <a:avLst/>
                <a:gdLst>
                  <a:gd name="T0" fmla="*/ 0 w 17"/>
                  <a:gd name="T1" fmla="*/ 16 h 17"/>
                  <a:gd name="T2" fmla="*/ 0 w 17"/>
                  <a:gd name="T3" fmla="*/ 0 h 17"/>
                  <a:gd name="T4" fmla="*/ 16 w 17"/>
                  <a:gd name="T5" fmla="*/ 10 h 17"/>
                  <a:gd name="T6" fmla="*/ 0 w 17"/>
                  <a:gd name="T7" fmla="*/ 16 h 17"/>
                </a:gdLst>
                <a:ahLst/>
                <a:cxnLst>
                  <a:cxn ang="0">
                    <a:pos x="T0" y="T1"/>
                  </a:cxn>
                  <a:cxn ang="0">
                    <a:pos x="T2" y="T3"/>
                  </a:cxn>
                  <a:cxn ang="0">
                    <a:pos x="T4" y="T5"/>
                  </a:cxn>
                  <a:cxn ang="0">
                    <a:pos x="T6" y="T7"/>
                  </a:cxn>
                </a:cxnLst>
                <a:rect l="0" t="0" r="r" b="b"/>
                <a:pathLst>
                  <a:path w="17" h="17">
                    <a:moveTo>
                      <a:pt x="0" y="16"/>
                    </a:moveTo>
                    <a:lnTo>
                      <a:pt x="0" y="0"/>
                    </a:lnTo>
                    <a:lnTo>
                      <a:pt x="16" y="10"/>
                    </a:lnTo>
                    <a:lnTo>
                      <a:pt x="0" y="16"/>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4" name="Freeform 960"/>
              <p:cNvSpPr>
                <a:spLocks/>
              </p:cNvSpPr>
              <p:nvPr/>
            </p:nvSpPr>
            <p:spPr bwMode="auto">
              <a:xfrm>
                <a:off x="1348" y="2651"/>
                <a:ext cx="17" cy="17"/>
              </a:xfrm>
              <a:custGeom>
                <a:avLst/>
                <a:gdLst>
                  <a:gd name="T0" fmla="*/ 0 w 17"/>
                  <a:gd name="T1" fmla="*/ 12 h 17"/>
                  <a:gd name="T2" fmla="*/ 16 w 17"/>
                  <a:gd name="T3" fmla="*/ 0 h 17"/>
                  <a:gd name="T4" fmla="*/ 16 w 17"/>
                  <a:gd name="T5" fmla="*/ 0 h 17"/>
                  <a:gd name="T6" fmla="*/ 0 w 17"/>
                  <a:gd name="T7" fmla="*/ 16 h 17"/>
                  <a:gd name="T8" fmla="*/ 0 w 17"/>
                  <a:gd name="T9" fmla="*/ 12 h 17"/>
                </a:gdLst>
                <a:ahLst/>
                <a:cxnLst>
                  <a:cxn ang="0">
                    <a:pos x="T0" y="T1"/>
                  </a:cxn>
                  <a:cxn ang="0">
                    <a:pos x="T2" y="T3"/>
                  </a:cxn>
                  <a:cxn ang="0">
                    <a:pos x="T4" y="T5"/>
                  </a:cxn>
                  <a:cxn ang="0">
                    <a:pos x="T6" y="T7"/>
                  </a:cxn>
                  <a:cxn ang="0">
                    <a:pos x="T8" y="T9"/>
                  </a:cxn>
                </a:cxnLst>
                <a:rect l="0" t="0" r="r" b="b"/>
                <a:pathLst>
                  <a:path w="17" h="17">
                    <a:moveTo>
                      <a:pt x="0" y="12"/>
                    </a:moveTo>
                    <a:lnTo>
                      <a:pt x="16" y="0"/>
                    </a:lnTo>
                    <a:lnTo>
                      <a:pt x="16" y="0"/>
                    </a:lnTo>
                    <a:lnTo>
                      <a:pt x="0" y="16"/>
                    </a:lnTo>
                    <a:lnTo>
                      <a:pt x="0" y="12"/>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5" name="Oval 961"/>
              <p:cNvSpPr>
                <a:spLocks noChangeArrowheads="1"/>
              </p:cNvSpPr>
              <p:nvPr/>
            </p:nvSpPr>
            <p:spPr bwMode="auto">
              <a:xfrm>
                <a:off x="1344" y="2650"/>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46" name="Freeform 962"/>
              <p:cNvSpPr>
                <a:spLocks/>
              </p:cNvSpPr>
              <p:nvPr/>
            </p:nvSpPr>
            <p:spPr bwMode="auto">
              <a:xfrm>
                <a:off x="1332" y="2655"/>
                <a:ext cx="17" cy="17"/>
              </a:xfrm>
              <a:custGeom>
                <a:avLst/>
                <a:gdLst>
                  <a:gd name="T0" fmla="*/ 0 w 17"/>
                  <a:gd name="T1" fmla="*/ 16 h 17"/>
                  <a:gd name="T2" fmla="*/ 8 w 17"/>
                  <a:gd name="T3" fmla="*/ 0 h 17"/>
                  <a:gd name="T4" fmla="*/ 16 w 17"/>
                  <a:gd name="T5" fmla="*/ 0 h 17"/>
                  <a:gd name="T6" fmla="*/ 4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4"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7" name="Oval 963"/>
              <p:cNvSpPr>
                <a:spLocks noChangeArrowheads="1"/>
              </p:cNvSpPr>
              <p:nvPr/>
            </p:nvSpPr>
            <p:spPr bwMode="auto">
              <a:xfrm>
                <a:off x="1330" y="2652"/>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48" name="Freeform 964"/>
              <p:cNvSpPr>
                <a:spLocks/>
              </p:cNvSpPr>
              <p:nvPr/>
            </p:nvSpPr>
            <p:spPr bwMode="auto">
              <a:xfrm>
                <a:off x="1320" y="2657"/>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49" name="Oval 965"/>
              <p:cNvSpPr>
                <a:spLocks noChangeArrowheads="1"/>
              </p:cNvSpPr>
              <p:nvPr/>
            </p:nvSpPr>
            <p:spPr bwMode="auto">
              <a:xfrm>
                <a:off x="1315" y="2656"/>
                <a:ext cx="5"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50" name="Freeform 966"/>
              <p:cNvSpPr>
                <a:spLocks/>
              </p:cNvSpPr>
              <p:nvPr/>
            </p:nvSpPr>
            <p:spPr bwMode="auto">
              <a:xfrm>
                <a:off x="1305" y="2661"/>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51" name="Oval 967"/>
              <p:cNvSpPr>
                <a:spLocks noChangeArrowheads="1"/>
              </p:cNvSpPr>
              <p:nvPr/>
            </p:nvSpPr>
            <p:spPr bwMode="auto">
              <a:xfrm>
                <a:off x="1302" y="2658"/>
                <a:ext cx="2"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52" name="Freeform 968"/>
              <p:cNvSpPr>
                <a:spLocks/>
              </p:cNvSpPr>
              <p:nvPr/>
            </p:nvSpPr>
            <p:spPr bwMode="auto">
              <a:xfrm>
                <a:off x="1291" y="2663"/>
                <a:ext cx="17" cy="17"/>
              </a:xfrm>
              <a:custGeom>
                <a:avLst/>
                <a:gdLst>
                  <a:gd name="T0" fmla="*/ 0 w 17"/>
                  <a:gd name="T1" fmla="*/ 8 h 17"/>
                  <a:gd name="T2" fmla="*/ 10 w 17"/>
                  <a:gd name="T3" fmla="*/ 0 h 17"/>
                  <a:gd name="T4" fmla="*/ 16 w 17"/>
                  <a:gd name="T5" fmla="*/ 0 h 17"/>
                  <a:gd name="T6" fmla="*/ 5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0" y="0"/>
                    </a:lnTo>
                    <a:lnTo>
                      <a:pt x="16" y="0"/>
                    </a:lnTo>
                    <a:lnTo>
                      <a:pt x="5" y="16"/>
                    </a:lnTo>
                    <a:lnTo>
                      <a:pt x="0" y="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53" name="Freeform 969"/>
              <p:cNvSpPr>
                <a:spLocks/>
              </p:cNvSpPr>
              <p:nvPr/>
            </p:nvSpPr>
            <p:spPr bwMode="auto">
              <a:xfrm>
                <a:off x="1278" y="2666"/>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54" name="Oval 970"/>
              <p:cNvSpPr>
                <a:spLocks noChangeArrowheads="1"/>
              </p:cNvSpPr>
              <p:nvPr/>
            </p:nvSpPr>
            <p:spPr bwMode="auto">
              <a:xfrm>
                <a:off x="1273" y="2663"/>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55" name="Freeform 971"/>
              <p:cNvSpPr>
                <a:spLocks/>
              </p:cNvSpPr>
              <p:nvPr/>
            </p:nvSpPr>
            <p:spPr bwMode="auto">
              <a:xfrm>
                <a:off x="1264" y="2668"/>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56" name="Oval 972"/>
              <p:cNvSpPr>
                <a:spLocks noChangeArrowheads="1"/>
              </p:cNvSpPr>
              <p:nvPr/>
            </p:nvSpPr>
            <p:spPr bwMode="auto">
              <a:xfrm>
                <a:off x="1259" y="2666"/>
                <a:ext cx="5"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57" name="Freeform 973"/>
              <p:cNvSpPr>
                <a:spLocks/>
              </p:cNvSpPr>
              <p:nvPr/>
            </p:nvSpPr>
            <p:spPr bwMode="auto">
              <a:xfrm>
                <a:off x="1250" y="2670"/>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58" name="Oval 974"/>
              <p:cNvSpPr>
                <a:spLocks noChangeArrowheads="1"/>
              </p:cNvSpPr>
              <p:nvPr/>
            </p:nvSpPr>
            <p:spPr bwMode="auto">
              <a:xfrm>
                <a:off x="1246" y="2669"/>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59" name="Oval 975"/>
              <p:cNvSpPr>
                <a:spLocks noChangeArrowheads="1"/>
              </p:cNvSpPr>
              <p:nvPr/>
            </p:nvSpPr>
            <p:spPr bwMode="auto">
              <a:xfrm>
                <a:off x="1354" y="2607"/>
                <a:ext cx="19" cy="1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60" name="Oval 976"/>
              <p:cNvSpPr>
                <a:spLocks noChangeArrowheads="1"/>
              </p:cNvSpPr>
              <p:nvPr/>
            </p:nvSpPr>
            <p:spPr bwMode="auto">
              <a:xfrm>
                <a:off x="1087" y="2775"/>
                <a:ext cx="21" cy="2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61" name="Oval 977"/>
              <p:cNvSpPr>
                <a:spLocks noChangeArrowheads="1"/>
              </p:cNvSpPr>
              <p:nvPr/>
            </p:nvSpPr>
            <p:spPr bwMode="auto">
              <a:xfrm>
                <a:off x="963" y="2399"/>
                <a:ext cx="108" cy="10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362" name="Freeform 978"/>
              <p:cNvSpPr>
                <a:spLocks/>
              </p:cNvSpPr>
              <p:nvPr/>
            </p:nvSpPr>
            <p:spPr bwMode="auto">
              <a:xfrm>
                <a:off x="922" y="2499"/>
                <a:ext cx="446" cy="297"/>
              </a:xfrm>
              <a:custGeom>
                <a:avLst/>
                <a:gdLst>
                  <a:gd name="T0" fmla="*/ 8 w 446"/>
                  <a:gd name="T1" fmla="*/ 45 h 297"/>
                  <a:gd name="T2" fmla="*/ 21 w 446"/>
                  <a:gd name="T3" fmla="*/ 36 h 297"/>
                  <a:gd name="T4" fmla="*/ 66 w 446"/>
                  <a:gd name="T5" fmla="*/ 17 h 297"/>
                  <a:gd name="T6" fmla="*/ 113 w 446"/>
                  <a:gd name="T7" fmla="*/ 9 h 297"/>
                  <a:gd name="T8" fmla="*/ 170 w 446"/>
                  <a:gd name="T9" fmla="*/ 1 h 297"/>
                  <a:gd name="T10" fmla="*/ 221 w 446"/>
                  <a:gd name="T11" fmla="*/ 0 h 297"/>
                  <a:gd name="T12" fmla="*/ 229 w 446"/>
                  <a:gd name="T13" fmla="*/ 1 h 297"/>
                  <a:gd name="T14" fmla="*/ 236 w 446"/>
                  <a:gd name="T15" fmla="*/ 4 h 297"/>
                  <a:gd name="T16" fmla="*/ 275 w 446"/>
                  <a:gd name="T17" fmla="*/ 34 h 297"/>
                  <a:gd name="T18" fmla="*/ 328 w 446"/>
                  <a:gd name="T19" fmla="*/ 67 h 297"/>
                  <a:gd name="T20" fmla="*/ 445 w 446"/>
                  <a:gd name="T21" fmla="*/ 104 h 297"/>
                  <a:gd name="T22" fmla="*/ 439 w 446"/>
                  <a:gd name="T23" fmla="*/ 131 h 297"/>
                  <a:gd name="T24" fmla="*/ 348 w 446"/>
                  <a:gd name="T25" fmla="*/ 121 h 297"/>
                  <a:gd name="T26" fmla="*/ 289 w 446"/>
                  <a:gd name="T27" fmla="*/ 108 h 297"/>
                  <a:gd name="T28" fmla="*/ 246 w 446"/>
                  <a:gd name="T29" fmla="*/ 90 h 297"/>
                  <a:gd name="T30" fmla="*/ 261 w 446"/>
                  <a:gd name="T31" fmla="*/ 173 h 297"/>
                  <a:gd name="T32" fmla="*/ 107 w 446"/>
                  <a:gd name="T33" fmla="*/ 207 h 297"/>
                  <a:gd name="T34" fmla="*/ 181 w 446"/>
                  <a:gd name="T35" fmla="*/ 273 h 297"/>
                  <a:gd name="T36" fmla="*/ 163 w 446"/>
                  <a:gd name="T37" fmla="*/ 296 h 297"/>
                  <a:gd name="T38" fmla="*/ 45 w 446"/>
                  <a:gd name="T39" fmla="*/ 222 h 297"/>
                  <a:gd name="T40" fmla="*/ 39 w 446"/>
                  <a:gd name="T41" fmla="*/ 208 h 297"/>
                  <a:gd name="T42" fmla="*/ 15 w 446"/>
                  <a:gd name="T43" fmla="*/ 141 h 297"/>
                  <a:gd name="T44" fmla="*/ 0 w 446"/>
                  <a:gd name="T45" fmla="*/ 71 h 297"/>
                  <a:gd name="T46" fmla="*/ 1 w 446"/>
                  <a:gd name="T47" fmla="*/ 55 h 297"/>
                  <a:gd name="T48" fmla="*/ 8 w 446"/>
                  <a:gd name="T49" fmla="*/ 4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6" h="297">
                    <a:moveTo>
                      <a:pt x="8" y="45"/>
                    </a:moveTo>
                    <a:lnTo>
                      <a:pt x="21" y="36"/>
                    </a:lnTo>
                    <a:lnTo>
                      <a:pt x="66" y="17"/>
                    </a:lnTo>
                    <a:lnTo>
                      <a:pt x="113" y="9"/>
                    </a:lnTo>
                    <a:lnTo>
                      <a:pt x="170" y="1"/>
                    </a:lnTo>
                    <a:lnTo>
                      <a:pt x="221" y="0"/>
                    </a:lnTo>
                    <a:lnTo>
                      <a:pt x="229" y="1"/>
                    </a:lnTo>
                    <a:lnTo>
                      <a:pt x="236" y="4"/>
                    </a:lnTo>
                    <a:lnTo>
                      <a:pt x="275" y="34"/>
                    </a:lnTo>
                    <a:lnTo>
                      <a:pt x="328" y="67"/>
                    </a:lnTo>
                    <a:lnTo>
                      <a:pt x="445" y="104"/>
                    </a:lnTo>
                    <a:lnTo>
                      <a:pt x="439" y="131"/>
                    </a:lnTo>
                    <a:lnTo>
                      <a:pt x="348" y="121"/>
                    </a:lnTo>
                    <a:lnTo>
                      <a:pt x="289" y="108"/>
                    </a:lnTo>
                    <a:lnTo>
                      <a:pt x="246" y="90"/>
                    </a:lnTo>
                    <a:lnTo>
                      <a:pt x="261" y="173"/>
                    </a:lnTo>
                    <a:lnTo>
                      <a:pt x="107" y="207"/>
                    </a:lnTo>
                    <a:lnTo>
                      <a:pt x="181" y="273"/>
                    </a:lnTo>
                    <a:lnTo>
                      <a:pt x="163" y="296"/>
                    </a:lnTo>
                    <a:lnTo>
                      <a:pt x="45" y="222"/>
                    </a:lnTo>
                    <a:lnTo>
                      <a:pt x="39" y="208"/>
                    </a:lnTo>
                    <a:lnTo>
                      <a:pt x="15" y="141"/>
                    </a:lnTo>
                    <a:lnTo>
                      <a:pt x="0" y="71"/>
                    </a:lnTo>
                    <a:lnTo>
                      <a:pt x="1" y="55"/>
                    </a:lnTo>
                    <a:lnTo>
                      <a:pt x="8" y="45"/>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63" name="Freeform 979"/>
              <p:cNvSpPr>
                <a:spLocks/>
              </p:cNvSpPr>
              <p:nvPr/>
            </p:nvSpPr>
            <p:spPr bwMode="auto">
              <a:xfrm>
                <a:off x="974" y="2501"/>
                <a:ext cx="149" cy="161"/>
              </a:xfrm>
              <a:custGeom>
                <a:avLst/>
                <a:gdLst>
                  <a:gd name="T0" fmla="*/ 14 w 149"/>
                  <a:gd name="T1" fmla="*/ 16 h 161"/>
                  <a:gd name="T2" fmla="*/ 0 w 149"/>
                  <a:gd name="T3" fmla="*/ 68 h 161"/>
                  <a:gd name="T4" fmla="*/ 12 w 149"/>
                  <a:gd name="T5" fmla="*/ 75 h 161"/>
                  <a:gd name="T6" fmla="*/ 28 w 149"/>
                  <a:gd name="T7" fmla="*/ 88 h 161"/>
                  <a:gd name="T8" fmla="*/ 111 w 149"/>
                  <a:gd name="T9" fmla="*/ 160 h 161"/>
                  <a:gd name="T10" fmla="*/ 143 w 149"/>
                  <a:gd name="T11" fmla="*/ 64 h 161"/>
                  <a:gd name="T12" fmla="*/ 143 w 149"/>
                  <a:gd name="T13" fmla="*/ 54 h 161"/>
                  <a:gd name="T14" fmla="*/ 148 w 149"/>
                  <a:gd name="T15" fmla="*/ 37 h 161"/>
                  <a:gd name="T16" fmla="*/ 113 w 149"/>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61">
                    <a:moveTo>
                      <a:pt x="14" y="16"/>
                    </a:moveTo>
                    <a:lnTo>
                      <a:pt x="0" y="68"/>
                    </a:lnTo>
                    <a:lnTo>
                      <a:pt x="12" y="75"/>
                    </a:lnTo>
                    <a:lnTo>
                      <a:pt x="28" y="88"/>
                    </a:lnTo>
                    <a:lnTo>
                      <a:pt x="111" y="160"/>
                    </a:lnTo>
                    <a:lnTo>
                      <a:pt x="143" y="64"/>
                    </a:lnTo>
                    <a:lnTo>
                      <a:pt x="143" y="54"/>
                    </a:lnTo>
                    <a:lnTo>
                      <a:pt x="148" y="37"/>
                    </a:lnTo>
                    <a:lnTo>
                      <a:pt x="1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64" name="Freeform 980"/>
              <p:cNvSpPr>
                <a:spLocks/>
              </p:cNvSpPr>
              <p:nvPr/>
            </p:nvSpPr>
            <p:spPr bwMode="auto">
              <a:xfrm>
                <a:off x="1006" y="2503"/>
                <a:ext cx="81" cy="159"/>
              </a:xfrm>
              <a:custGeom>
                <a:avLst/>
                <a:gdLst>
                  <a:gd name="T0" fmla="*/ 0 w 81"/>
                  <a:gd name="T1" fmla="*/ 10 h 159"/>
                  <a:gd name="T2" fmla="*/ 80 w 81"/>
                  <a:gd name="T3" fmla="*/ 158 h 159"/>
                  <a:gd name="T4" fmla="*/ 65 w 81"/>
                  <a:gd name="T5" fmla="*/ 0 h 159"/>
                  <a:gd name="T6" fmla="*/ 0 w 81"/>
                  <a:gd name="T7" fmla="*/ 10 h 159"/>
                </a:gdLst>
                <a:ahLst/>
                <a:cxnLst>
                  <a:cxn ang="0">
                    <a:pos x="T0" y="T1"/>
                  </a:cxn>
                  <a:cxn ang="0">
                    <a:pos x="T2" y="T3"/>
                  </a:cxn>
                  <a:cxn ang="0">
                    <a:pos x="T4" y="T5"/>
                  </a:cxn>
                  <a:cxn ang="0">
                    <a:pos x="T6" y="T7"/>
                  </a:cxn>
                </a:cxnLst>
                <a:rect l="0" t="0" r="r" b="b"/>
                <a:pathLst>
                  <a:path w="81" h="159">
                    <a:moveTo>
                      <a:pt x="0" y="10"/>
                    </a:moveTo>
                    <a:lnTo>
                      <a:pt x="80" y="158"/>
                    </a:lnTo>
                    <a:lnTo>
                      <a:pt x="65" y="0"/>
                    </a:lnTo>
                    <a:lnTo>
                      <a:pt x="0" y="1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65" name="Freeform 981"/>
              <p:cNvSpPr>
                <a:spLocks/>
              </p:cNvSpPr>
              <p:nvPr/>
            </p:nvSpPr>
            <p:spPr bwMode="auto">
              <a:xfrm>
                <a:off x="1002" y="2645"/>
                <a:ext cx="32" cy="61"/>
              </a:xfrm>
              <a:custGeom>
                <a:avLst/>
                <a:gdLst>
                  <a:gd name="T0" fmla="*/ 0 w 32"/>
                  <a:gd name="T1" fmla="*/ 0 h 61"/>
                  <a:gd name="T2" fmla="*/ 12 w 32"/>
                  <a:gd name="T3" fmla="*/ 34 h 61"/>
                  <a:gd name="T4" fmla="*/ 31 w 32"/>
                  <a:gd name="T5" fmla="*/ 60 h 61"/>
                </a:gdLst>
                <a:ahLst/>
                <a:cxnLst>
                  <a:cxn ang="0">
                    <a:pos x="T0" y="T1"/>
                  </a:cxn>
                  <a:cxn ang="0">
                    <a:pos x="T2" y="T3"/>
                  </a:cxn>
                  <a:cxn ang="0">
                    <a:pos x="T4" y="T5"/>
                  </a:cxn>
                </a:cxnLst>
                <a:rect l="0" t="0" r="r" b="b"/>
                <a:pathLst>
                  <a:path w="32" h="61">
                    <a:moveTo>
                      <a:pt x="0" y="0"/>
                    </a:moveTo>
                    <a:lnTo>
                      <a:pt x="12" y="34"/>
                    </a:lnTo>
                    <a:lnTo>
                      <a:pt x="31" y="6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366" name="Group 982"/>
              <p:cNvGrpSpPr>
                <a:grpSpLocks/>
              </p:cNvGrpSpPr>
              <p:nvPr/>
            </p:nvGrpSpPr>
            <p:grpSpPr bwMode="auto">
              <a:xfrm>
                <a:off x="1143" y="2605"/>
                <a:ext cx="235" cy="179"/>
                <a:chOff x="1143" y="2605"/>
                <a:chExt cx="235" cy="179"/>
              </a:xfrm>
            </p:grpSpPr>
            <p:sp>
              <p:nvSpPr>
                <p:cNvPr id="913367" name="Freeform 983"/>
                <p:cNvSpPr>
                  <a:spLocks/>
                </p:cNvSpPr>
                <p:nvPr/>
              </p:nvSpPr>
              <p:spPr bwMode="auto">
                <a:xfrm>
                  <a:off x="1211" y="2630"/>
                  <a:ext cx="167" cy="154"/>
                </a:xfrm>
                <a:custGeom>
                  <a:avLst/>
                  <a:gdLst>
                    <a:gd name="T0" fmla="*/ 0 w 167"/>
                    <a:gd name="T1" fmla="*/ 153 h 154"/>
                    <a:gd name="T2" fmla="*/ 166 w 167"/>
                    <a:gd name="T3" fmla="*/ 123 h 154"/>
                    <a:gd name="T4" fmla="*/ 166 w 167"/>
                    <a:gd name="T5" fmla="*/ 0 h 154"/>
                    <a:gd name="T6" fmla="*/ 0 w 167"/>
                    <a:gd name="T7" fmla="*/ 30 h 154"/>
                    <a:gd name="T8" fmla="*/ 0 w 167"/>
                    <a:gd name="T9" fmla="*/ 153 h 154"/>
                  </a:gdLst>
                  <a:ahLst/>
                  <a:cxnLst>
                    <a:cxn ang="0">
                      <a:pos x="T0" y="T1"/>
                    </a:cxn>
                    <a:cxn ang="0">
                      <a:pos x="T2" y="T3"/>
                    </a:cxn>
                    <a:cxn ang="0">
                      <a:pos x="T4" y="T5"/>
                    </a:cxn>
                    <a:cxn ang="0">
                      <a:pos x="T6" y="T7"/>
                    </a:cxn>
                    <a:cxn ang="0">
                      <a:pos x="T8" y="T9"/>
                    </a:cxn>
                  </a:cxnLst>
                  <a:rect l="0" t="0" r="r" b="b"/>
                  <a:pathLst>
                    <a:path w="167" h="154">
                      <a:moveTo>
                        <a:pt x="0" y="153"/>
                      </a:moveTo>
                      <a:lnTo>
                        <a:pt x="166" y="123"/>
                      </a:lnTo>
                      <a:lnTo>
                        <a:pt x="166" y="0"/>
                      </a:lnTo>
                      <a:lnTo>
                        <a:pt x="0" y="30"/>
                      </a:lnTo>
                      <a:lnTo>
                        <a:pt x="0" y="15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68" name="Freeform 984"/>
                <p:cNvSpPr>
                  <a:spLocks/>
                </p:cNvSpPr>
                <p:nvPr/>
              </p:nvSpPr>
              <p:spPr bwMode="auto">
                <a:xfrm>
                  <a:off x="1143" y="2634"/>
                  <a:ext cx="69" cy="150"/>
                </a:xfrm>
                <a:custGeom>
                  <a:avLst/>
                  <a:gdLst>
                    <a:gd name="T0" fmla="*/ 68 w 69"/>
                    <a:gd name="T1" fmla="*/ 24 h 150"/>
                    <a:gd name="T2" fmla="*/ 68 w 69"/>
                    <a:gd name="T3" fmla="*/ 149 h 150"/>
                    <a:gd name="T4" fmla="*/ 0 w 69"/>
                    <a:gd name="T5" fmla="*/ 121 h 150"/>
                    <a:gd name="T6" fmla="*/ 0 w 69"/>
                    <a:gd name="T7" fmla="*/ 0 h 150"/>
                    <a:gd name="T8" fmla="*/ 68 w 69"/>
                    <a:gd name="T9" fmla="*/ 24 h 150"/>
                  </a:gdLst>
                  <a:ahLst/>
                  <a:cxnLst>
                    <a:cxn ang="0">
                      <a:pos x="T0" y="T1"/>
                    </a:cxn>
                    <a:cxn ang="0">
                      <a:pos x="T2" y="T3"/>
                    </a:cxn>
                    <a:cxn ang="0">
                      <a:pos x="T4" y="T5"/>
                    </a:cxn>
                    <a:cxn ang="0">
                      <a:pos x="T6" y="T7"/>
                    </a:cxn>
                    <a:cxn ang="0">
                      <a:pos x="T8" y="T9"/>
                    </a:cxn>
                  </a:cxnLst>
                  <a:rect l="0" t="0" r="r" b="b"/>
                  <a:pathLst>
                    <a:path w="69" h="150">
                      <a:moveTo>
                        <a:pt x="68" y="24"/>
                      </a:moveTo>
                      <a:lnTo>
                        <a:pt x="68" y="149"/>
                      </a:lnTo>
                      <a:lnTo>
                        <a:pt x="0" y="121"/>
                      </a:lnTo>
                      <a:lnTo>
                        <a:pt x="0" y="0"/>
                      </a:lnTo>
                      <a:lnTo>
                        <a:pt x="68" y="24"/>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69" name="Freeform 985"/>
                <p:cNvSpPr>
                  <a:spLocks/>
                </p:cNvSpPr>
                <p:nvPr/>
              </p:nvSpPr>
              <p:spPr bwMode="auto">
                <a:xfrm>
                  <a:off x="1143" y="2605"/>
                  <a:ext cx="235" cy="55"/>
                </a:xfrm>
                <a:custGeom>
                  <a:avLst/>
                  <a:gdLst>
                    <a:gd name="T0" fmla="*/ 0 w 235"/>
                    <a:gd name="T1" fmla="*/ 30 h 55"/>
                    <a:gd name="T2" fmla="*/ 67 w 235"/>
                    <a:gd name="T3" fmla="*/ 54 h 55"/>
                    <a:gd name="T4" fmla="*/ 234 w 235"/>
                    <a:gd name="T5" fmla="*/ 24 h 55"/>
                    <a:gd name="T6" fmla="*/ 167 w 235"/>
                    <a:gd name="T7" fmla="*/ 0 h 55"/>
                    <a:gd name="T8" fmla="*/ 0 w 235"/>
                    <a:gd name="T9" fmla="*/ 30 h 55"/>
                  </a:gdLst>
                  <a:ahLst/>
                  <a:cxnLst>
                    <a:cxn ang="0">
                      <a:pos x="T0" y="T1"/>
                    </a:cxn>
                    <a:cxn ang="0">
                      <a:pos x="T2" y="T3"/>
                    </a:cxn>
                    <a:cxn ang="0">
                      <a:pos x="T4" y="T5"/>
                    </a:cxn>
                    <a:cxn ang="0">
                      <a:pos x="T6" y="T7"/>
                    </a:cxn>
                    <a:cxn ang="0">
                      <a:pos x="T8" y="T9"/>
                    </a:cxn>
                  </a:cxnLst>
                  <a:rect l="0" t="0" r="r" b="b"/>
                  <a:pathLst>
                    <a:path w="235" h="55">
                      <a:moveTo>
                        <a:pt x="0" y="30"/>
                      </a:moveTo>
                      <a:lnTo>
                        <a:pt x="67" y="54"/>
                      </a:lnTo>
                      <a:lnTo>
                        <a:pt x="234" y="24"/>
                      </a:lnTo>
                      <a:lnTo>
                        <a:pt x="167" y="0"/>
                      </a:lnTo>
                      <a:lnTo>
                        <a:pt x="0" y="30"/>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70" name="Freeform 986"/>
                <p:cNvSpPr>
                  <a:spLocks/>
                </p:cNvSpPr>
                <p:nvPr/>
              </p:nvSpPr>
              <p:spPr bwMode="auto">
                <a:xfrm>
                  <a:off x="1219" y="2633"/>
                  <a:ext cx="146" cy="135"/>
                </a:xfrm>
                <a:custGeom>
                  <a:avLst/>
                  <a:gdLst>
                    <a:gd name="T0" fmla="*/ 0 w 146"/>
                    <a:gd name="T1" fmla="*/ 28 h 135"/>
                    <a:gd name="T2" fmla="*/ 0 w 146"/>
                    <a:gd name="T3" fmla="*/ 134 h 135"/>
                    <a:gd name="T4" fmla="*/ 145 w 146"/>
                    <a:gd name="T5" fmla="*/ 106 h 135"/>
                    <a:gd name="T6" fmla="*/ 145 w 146"/>
                    <a:gd name="T7" fmla="*/ 0 h 135"/>
                    <a:gd name="T8" fmla="*/ 0 w 146"/>
                    <a:gd name="T9" fmla="*/ 28 h 135"/>
                  </a:gdLst>
                  <a:ahLst/>
                  <a:cxnLst>
                    <a:cxn ang="0">
                      <a:pos x="T0" y="T1"/>
                    </a:cxn>
                    <a:cxn ang="0">
                      <a:pos x="T2" y="T3"/>
                    </a:cxn>
                    <a:cxn ang="0">
                      <a:pos x="T4" y="T5"/>
                    </a:cxn>
                    <a:cxn ang="0">
                      <a:pos x="T6" y="T7"/>
                    </a:cxn>
                    <a:cxn ang="0">
                      <a:pos x="T8" y="T9"/>
                    </a:cxn>
                  </a:cxnLst>
                  <a:rect l="0" t="0" r="r" b="b"/>
                  <a:pathLst>
                    <a:path w="146" h="135">
                      <a:moveTo>
                        <a:pt x="0" y="28"/>
                      </a:moveTo>
                      <a:lnTo>
                        <a:pt x="0" y="134"/>
                      </a:lnTo>
                      <a:lnTo>
                        <a:pt x="145" y="106"/>
                      </a:lnTo>
                      <a:lnTo>
                        <a:pt x="145" y="0"/>
                      </a:lnTo>
                      <a:lnTo>
                        <a:pt x="0" y="28"/>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371" name="Group 987"/>
            <p:cNvGrpSpPr>
              <a:grpSpLocks/>
            </p:cNvGrpSpPr>
            <p:nvPr/>
          </p:nvGrpSpPr>
          <p:grpSpPr bwMode="auto">
            <a:xfrm>
              <a:off x="4238625" y="754063"/>
              <a:ext cx="1065213" cy="758825"/>
              <a:chOff x="2681" y="136"/>
              <a:chExt cx="674" cy="515"/>
            </a:xfrm>
          </p:grpSpPr>
          <p:grpSp>
            <p:nvGrpSpPr>
              <p:cNvPr id="913372" name="Group 988"/>
              <p:cNvGrpSpPr>
                <a:grpSpLocks/>
              </p:cNvGrpSpPr>
              <p:nvPr/>
            </p:nvGrpSpPr>
            <p:grpSpPr bwMode="auto">
              <a:xfrm>
                <a:off x="2684" y="369"/>
                <a:ext cx="671" cy="282"/>
                <a:chOff x="2684" y="369"/>
                <a:chExt cx="671" cy="282"/>
              </a:xfrm>
            </p:grpSpPr>
            <p:sp>
              <p:nvSpPr>
                <p:cNvPr id="913373" name="Freeform 989"/>
                <p:cNvSpPr>
                  <a:spLocks/>
                </p:cNvSpPr>
                <p:nvPr/>
              </p:nvSpPr>
              <p:spPr bwMode="auto">
                <a:xfrm>
                  <a:off x="2684" y="369"/>
                  <a:ext cx="671" cy="224"/>
                </a:xfrm>
                <a:custGeom>
                  <a:avLst/>
                  <a:gdLst>
                    <a:gd name="T0" fmla="*/ 0 w 671"/>
                    <a:gd name="T1" fmla="*/ 118 h 224"/>
                    <a:gd name="T2" fmla="*/ 478 w 671"/>
                    <a:gd name="T3" fmla="*/ 0 h 224"/>
                    <a:gd name="T4" fmla="*/ 670 w 671"/>
                    <a:gd name="T5" fmla="*/ 71 h 224"/>
                    <a:gd name="T6" fmla="*/ 160 w 671"/>
                    <a:gd name="T7" fmla="*/ 223 h 224"/>
                    <a:gd name="T8" fmla="*/ 0 w 671"/>
                    <a:gd name="T9" fmla="*/ 118 h 224"/>
                  </a:gdLst>
                  <a:ahLst/>
                  <a:cxnLst>
                    <a:cxn ang="0">
                      <a:pos x="T0" y="T1"/>
                    </a:cxn>
                    <a:cxn ang="0">
                      <a:pos x="T2" y="T3"/>
                    </a:cxn>
                    <a:cxn ang="0">
                      <a:pos x="T4" y="T5"/>
                    </a:cxn>
                    <a:cxn ang="0">
                      <a:pos x="T6" y="T7"/>
                    </a:cxn>
                    <a:cxn ang="0">
                      <a:pos x="T8" y="T9"/>
                    </a:cxn>
                  </a:cxnLst>
                  <a:rect l="0" t="0" r="r" b="b"/>
                  <a:pathLst>
                    <a:path w="671" h="224">
                      <a:moveTo>
                        <a:pt x="0" y="118"/>
                      </a:moveTo>
                      <a:lnTo>
                        <a:pt x="478" y="0"/>
                      </a:lnTo>
                      <a:lnTo>
                        <a:pt x="670" y="71"/>
                      </a:lnTo>
                      <a:lnTo>
                        <a:pt x="160" y="223"/>
                      </a:lnTo>
                      <a:lnTo>
                        <a:pt x="0" y="118"/>
                      </a:lnTo>
                    </a:path>
                  </a:pathLst>
                </a:custGeom>
                <a:solidFill>
                  <a:srgbClr val="BF7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74" name="Freeform 990"/>
                <p:cNvSpPr>
                  <a:spLocks/>
                </p:cNvSpPr>
                <p:nvPr/>
              </p:nvSpPr>
              <p:spPr bwMode="auto">
                <a:xfrm>
                  <a:off x="2684" y="487"/>
                  <a:ext cx="162" cy="164"/>
                </a:xfrm>
                <a:custGeom>
                  <a:avLst/>
                  <a:gdLst>
                    <a:gd name="T0" fmla="*/ 0 w 162"/>
                    <a:gd name="T1" fmla="*/ 0 h 164"/>
                    <a:gd name="T2" fmla="*/ 161 w 162"/>
                    <a:gd name="T3" fmla="*/ 105 h 164"/>
                    <a:gd name="T4" fmla="*/ 161 w 162"/>
                    <a:gd name="T5" fmla="*/ 163 h 164"/>
                    <a:gd name="T6" fmla="*/ 0 w 162"/>
                    <a:gd name="T7" fmla="*/ 58 h 164"/>
                    <a:gd name="T8" fmla="*/ 0 w 162"/>
                    <a:gd name="T9" fmla="*/ 0 h 164"/>
                  </a:gdLst>
                  <a:ahLst/>
                  <a:cxnLst>
                    <a:cxn ang="0">
                      <a:pos x="T0" y="T1"/>
                    </a:cxn>
                    <a:cxn ang="0">
                      <a:pos x="T2" y="T3"/>
                    </a:cxn>
                    <a:cxn ang="0">
                      <a:pos x="T4" y="T5"/>
                    </a:cxn>
                    <a:cxn ang="0">
                      <a:pos x="T6" y="T7"/>
                    </a:cxn>
                    <a:cxn ang="0">
                      <a:pos x="T8" y="T9"/>
                    </a:cxn>
                  </a:cxnLst>
                  <a:rect l="0" t="0" r="r" b="b"/>
                  <a:pathLst>
                    <a:path w="162" h="164">
                      <a:moveTo>
                        <a:pt x="0" y="0"/>
                      </a:moveTo>
                      <a:lnTo>
                        <a:pt x="161" y="105"/>
                      </a:lnTo>
                      <a:lnTo>
                        <a:pt x="161" y="163"/>
                      </a:lnTo>
                      <a:lnTo>
                        <a:pt x="0" y="58"/>
                      </a:lnTo>
                      <a:lnTo>
                        <a:pt x="0" y="0"/>
                      </a:lnTo>
                    </a:path>
                  </a:pathLst>
                </a:custGeom>
                <a:solidFill>
                  <a:srgbClr val="7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75" name="Freeform 991"/>
                <p:cNvSpPr>
                  <a:spLocks/>
                </p:cNvSpPr>
                <p:nvPr/>
              </p:nvSpPr>
              <p:spPr bwMode="auto">
                <a:xfrm>
                  <a:off x="2845" y="440"/>
                  <a:ext cx="510" cy="211"/>
                </a:xfrm>
                <a:custGeom>
                  <a:avLst/>
                  <a:gdLst>
                    <a:gd name="T0" fmla="*/ 0 w 510"/>
                    <a:gd name="T1" fmla="*/ 152 h 211"/>
                    <a:gd name="T2" fmla="*/ 0 w 510"/>
                    <a:gd name="T3" fmla="*/ 210 h 211"/>
                    <a:gd name="T4" fmla="*/ 509 w 510"/>
                    <a:gd name="T5" fmla="*/ 58 h 211"/>
                    <a:gd name="T6" fmla="*/ 509 w 510"/>
                    <a:gd name="T7" fmla="*/ 0 h 211"/>
                    <a:gd name="T8" fmla="*/ 0 w 510"/>
                    <a:gd name="T9" fmla="*/ 152 h 211"/>
                  </a:gdLst>
                  <a:ahLst/>
                  <a:cxnLst>
                    <a:cxn ang="0">
                      <a:pos x="T0" y="T1"/>
                    </a:cxn>
                    <a:cxn ang="0">
                      <a:pos x="T2" y="T3"/>
                    </a:cxn>
                    <a:cxn ang="0">
                      <a:pos x="T4" y="T5"/>
                    </a:cxn>
                    <a:cxn ang="0">
                      <a:pos x="T6" y="T7"/>
                    </a:cxn>
                    <a:cxn ang="0">
                      <a:pos x="T8" y="T9"/>
                    </a:cxn>
                  </a:cxnLst>
                  <a:rect l="0" t="0" r="r" b="b"/>
                  <a:pathLst>
                    <a:path w="510" h="211">
                      <a:moveTo>
                        <a:pt x="0" y="152"/>
                      </a:moveTo>
                      <a:lnTo>
                        <a:pt x="0" y="210"/>
                      </a:lnTo>
                      <a:lnTo>
                        <a:pt x="509" y="58"/>
                      </a:lnTo>
                      <a:lnTo>
                        <a:pt x="509" y="0"/>
                      </a:lnTo>
                      <a:lnTo>
                        <a:pt x="0" y="152"/>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376" name="Group 992"/>
              <p:cNvGrpSpPr>
                <a:grpSpLocks/>
              </p:cNvGrpSpPr>
              <p:nvPr/>
            </p:nvGrpSpPr>
            <p:grpSpPr bwMode="auto">
              <a:xfrm>
                <a:off x="2828" y="439"/>
                <a:ext cx="223" cy="52"/>
                <a:chOff x="2828" y="439"/>
                <a:chExt cx="223" cy="52"/>
              </a:xfrm>
            </p:grpSpPr>
            <p:sp>
              <p:nvSpPr>
                <p:cNvPr id="913377" name="Freeform 993"/>
                <p:cNvSpPr>
                  <a:spLocks/>
                </p:cNvSpPr>
                <p:nvPr/>
              </p:nvSpPr>
              <p:spPr bwMode="auto">
                <a:xfrm>
                  <a:off x="2828" y="439"/>
                  <a:ext cx="223" cy="49"/>
                </a:xfrm>
                <a:custGeom>
                  <a:avLst/>
                  <a:gdLst>
                    <a:gd name="T0" fmla="*/ 0 w 223"/>
                    <a:gd name="T1" fmla="*/ 26 h 49"/>
                    <a:gd name="T2" fmla="*/ 164 w 223"/>
                    <a:gd name="T3" fmla="*/ 0 h 49"/>
                    <a:gd name="T4" fmla="*/ 222 w 223"/>
                    <a:gd name="T5" fmla="*/ 23 h 49"/>
                    <a:gd name="T6" fmla="*/ 59 w 223"/>
                    <a:gd name="T7" fmla="*/ 48 h 49"/>
                    <a:gd name="T8" fmla="*/ 0 w 223"/>
                    <a:gd name="T9" fmla="*/ 26 h 49"/>
                  </a:gdLst>
                  <a:ahLst/>
                  <a:cxnLst>
                    <a:cxn ang="0">
                      <a:pos x="T0" y="T1"/>
                    </a:cxn>
                    <a:cxn ang="0">
                      <a:pos x="T2" y="T3"/>
                    </a:cxn>
                    <a:cxn ang="0">
                      <a:pos x="T4" y="T5"/>
                    </a:cxn>
                    <a:cxn ang="0">
                      <a:pos x="T6" y="T7"/>
                    </a:cxn>
                    <a:cxn ang="0">
                      <a:pos x="T8" y="T9"/>
                    </a:cxn>
                  </a:cxnLst>
                  <a:rect l="0" t="0" r="r" b="b"/>
                  <a:pathLst>
                    <a:path w="223" h="49">
                      <a:moveTo>
                        <a:pt x="0" y="26"/>
                      </a:moveTo>
                      <a:lnTo>
                        <a:pt x="164" y="0"/>
                      </a:lnTo>
                      <a:lnTo>
                        <a:pt x="222" y="23"/>
                      </a:lnTo>
                      <a:lnTo>
                        <a:pt x="59" y="48"/>
                      </a:lnTo>
                      <a:lnTo>
                        <a:pt x="0" y="26"/>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78" name="Freeform 994"/>
                <p:cNvSpPr>
                  <a:spLocks/>
                </p:cNvSpPr>
                <p:nvPr/>
              </p:nvSpPr>
              <p:spPr bwMode="auto">
                <a:xfrm>
                  <a:off x="2828" y="465"/>
                  <a:ext cx="58" cy="26"/>
                </a:xfrm>
                <a:custGeom>
                  <a:avLst/>
                  <a:gdLst>
                    <a:gd name="T0" fmla="*/ 0 w 58"/>
                    <a:gd name="T1" fmla="*/ 0 h 26"/>
                    <a:gd name="T2" fmla="*/ 57 w 58"/>
                    <a:gd name="T3" fmla="*/ 20 h 26"/>
                    <a:gd name="T4" fmla="*/ 57 w 58"/>
                    <a:gd name="T5" fmla="*/ 25 h 26"/>
                    <a:gd name="T6" fmla="*/ 0 w 58"/>
                    <a:gd name="T7" fmla="*/ 8 h 26"/>
                    <a:gd name="T8" fmla="*/ 0 w 58"/>
                    <a:gd name="T9" fmla="*/ 0 h 26"/>
                  </a:gdLst>
                  <a:ahLst/>
                  <a:cxnLst>
                    <a:cxn ang="0">
                      <a:pos x="T0" y="T1"/>
                    </a:cxn>
                    <a:cxn ang="0">
                      <a:pos x="T2" y="T3"/>
                    </a:cxn>
                    <a:cxn ang="0">
                      <a:pos x="T4" y="T5"/>
                    </a:cxn>
                    <a:cxn ang="0">
                      <a:pos x="T6" y="T7"/>
                    </a:cxn>
                    <a:cxn ang="0">
                      <a:pos x="T8" y="T9"/>
                    </a:cxn>
                  </a:cxnLst>
                  <a:rect l="0" t="0" r="r" b="b"/>
                  <a:pathLst>
                    <a:path w="58" h="26">
                      <a:moveTo>
                        <a:pt x="0" y="0"/>
                      </a:moveTo>
                      <a:lnTo>
                        <a:pt x="57" y="20"/>
                      </a:lnTo>
                      <a:lnTo>
                        <a:pt x="57" y="25"/>
                      </a:lnTo>
                      <a:lnTo>
                        <a:pt x="0" y="8"/>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79" name="Freeform 995"/>
                <p:cNvSpPr>
                  <a:spLocks/>
                </p:cNvSpPr>
                <p:nvPr/>
              </p:nvSpPr>
              <p:spPr bwMode="auto">
                <a:xfrm>
                  <a:off x="2885" y="462"/>
                  <a:ext cx="166" cy="29"/>
                </a:xfrm>
                <a:custGeom>
                  <a:avLst/>
                  <a:gdLst>
                    <a:gd name="T0" fmla="*/ 0 w 166"/>
                    <a:gd name="T1" fmla="*/ 23 h 29"/>
                    <a:gd name="T2" fmla="*/ 0 w 166"/>
                    <a:gd name="T3" fmla="*/ 28 h 29"/>
                    <a:gd name="T4" fmla="*/ 165 w 166"/>
                    <a:gd name="T5" fmla="*/ 5 h 29"/>
                    <a:gd name="T6" fmla="*/ 165 w 166"/>
                    <a:gd name="T7" fmla="*/ 0 h 29"/>
                    <a:gd name="T8" fmla="*/ 0 w 166"/>
                    <a:gd name="T9" fmla="*/ 23 h 29"/>
                  </a:gdLst>
                  <a:ahLst/>
                  <a:cxnLst>
                    <a:cxn ang="0">
                      <a:pos x="T0" y="T1"/>
                    </a:cxn>
                    <a:cxn ang="0">
                      <a:pos x="T2" y="T3"/>
                    </a:cxn>
                    <a:cxn ang="0">
                      <a:pos x="T4" y="T5"/>
                    </a:cxn>
                    <a:cxn ang="0">
                      <a:pos x="T6" y="T7"/>
                    </a:cxn>
                    <a:cxn ang="0">
                      <a:pos x="T8" y="T9"/>
                    </a:cxn>
                  </a:cxnLst>
                  <a:rect l="0" t="0" r="r" b="b"/>
                  <a:pathLst>
                    <a:path w="166" h="29">
                      <a:moveTo>
                        <a:pt x="0" y="23"/>
                      </a:moveTo>
                      <a:lnTo>
                        <a:pt x="0" y="28"/>
                      </a:lnTo>
                      <a:lnTo>
                        <a:pt x="165" y="5"/>
                      </a:lnTo>
                      <a:lnTo>
                        <a:pt x="165" y="0"/>
                      </a:lnTo>
                      <a:lnTo>
                        <a:pt x="0" y="2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380" name="Group 996"/>
                <p:cNvGrpSpPr>
                  <a:grpSpLocks/>
                </p:cNvGrpSpPr>
                <p:nvPr/>
              </p:nvGrpSpPr>
              <p:grpSpPr bwMode="auto">
                <a:xfrm>
                  <a:off x="2862" y="441"/>
                  <a:ext cx="170" cy="36"/>
                  <a:chOff x="2862" y="441"/>
                  <a:chExt cx="170" cy="36"/>
                </a:xfrm>
              </p:grpSpPr>
              <p:sp>
                <p:nvSpPr>
                  <p:cNvPr id="913381" name="Freeform 997"/>
                  <p:cNvSpPr>
                    <a:spLocks/>
                  </p:cNvSpPr>
                  <p:nvPr/>
                </p:nvSpPr>
                <p:spPr bwMode="auto">
                  <a:xfrm>
                    <a:off x="2862" y="458"/>
                    <a:ext cx="118" cy="19"/>
                  </a:xfrm>
                  <a:custGeom>
                    <a:avLst/>
                    <a:gdLst>
                      <a:gd name="T0" fmla="*/ 21 w 118"/>
                      <a:gd name="T1" fmla="*/ 18 h 19"/>
                      <a:gd name="T2" fmla="*/ 117 w 118"/>
                      <a:gd name="T3" fmla="*/ 6 h 19"/>
                      <a:gd name="T4" fmla="*/ 95 w 118"/>
                      <a:gd name="T5" fmla="*/ 0 h 19"/>
                      <a:gd name="T6" fmla="*/ 0 w 118"/>
                      <a:gd name="T7" fmla="*/ 11 h 19"/>
                      <a:gd name="T8" fmla="*/ 21 w 118"/>
                      <a:gd name="T9" fmla="*/ 18 h 19"/>
                    </a:gdLst>
                    <a:ahLst/>
                    <a:cxnLst>
                      <a:cxn ang="0">
                        <a:pos x="T0" y="T1"/>
                      </a:cxn>
                      <a:cxn ang="0">
                        <a:pos x="T2" y="T3"/>
                      </a:cxn>
                      <a:cxn ang="0">
                        <a:pos x="T4" y="T5"/>
                      </a:cxn>
                      <a:cxn ang="0">
                        <a:pos x="T6" y="T7"/>
                      </a:cxn>
                      <a:cxn ang="0">
                        <a:pos x="T8" y="T9"/>
                      </a:cxn>
                    </a:cxnLst>
                    <a:rect l="0" t="0" r="r" b="b"/>
                    <a:pathLst>
                      <a:path w="118" h="19">
                        <a:moveTo>
                          <a:pt x="21" y="18"/>
                        </a:moveTo>
                        <a:lnTo>
                          <a:pt x="117" y="6"/>
                        </a:lnTo>
                        <a:lnTo>
                          <a:pt x="95" y="0"/>
                        </a:lnTo>
                        <a:lnTo>
                          <a:pt x="0" y="11"/>
                        </a:lnTo>
                        <a:lnTo>
                          <a:pt x="21" y="1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82" name="Freeform 998"/>
                  <p:cNvSpPr>
                    <a:spLocks/>
                  </p:cNvSpPr>
                  <p:nvPr/>
                </p:nvSpPr>
                <p:spPr bwMode="auto">
                  <a:xfrm>
                    <a:off x="2865" y="448"/>
                    <a:ext cx="104" cy="17"/>
                  </a:xfrm>
                  <a:custGeom>
                    <a:avLst/>
                    <a:gdLst>
                      <a:gd name="T0" fmla="*/ 8 w 104"/>
                      <a:gd name="T1" fmla="*/ 16 h 17"/>
                      <a:gd name="T2" fmla="*/ 103 w 104"/>
                      <a:gd name="T3" fmla="*/ 2 h 17"/>
                      <a:gd name="T4" fmla="*/ 95 w 104"/>
                      <a:gd name="T5" fmla="*/ 0 h 17"/>
                      <a:gd name="T6" fmla="*/ 0 w 104"/>
                      <a:gd name="T7" fmla="*/ 13 h 17"/>
                      <a:gd name="T8" fmla="*/ 8 w 104"/>
                      <a:gd name="T9" fmla="*/ 16 h 17"/>
                    </a:gdLst>
                    <a:ahLst/>
                    <a:cxnLst>
                      <a:cxn ang="0">
                        <a:pos x="T0" y="T1"/>
                      </a:cxn>
                      <a:cxn ang="0">
                        <a:pos x="T2" y="T3"/>
                      </a:cxn>
                      <a:cxn ang="0">
                        <a:pos x="T4" y="T5"/>
                      </a:cxn>
                      <a:cxn ang="0">
                        <a:pos x="T6" y="T7"/>
                      </a:cxn>
                      <a:cxn ang="0">
                        <a:pos x="T8" y="T9"/>
                      </a:cxn>
                    </a:cxnLst>
                    <a:rect l="0" t="0" r="r" b="b"/>
                    <a:pathLst>
                      <a:path w="104" h="17">
                        <a:moveTo>
                          <a:pt x="8" y="16"/>
                        </a:moveTo>
                        <a:lnTo>
                          <a:pt x="103" y="2"/>
                        </a:lnTo>
                        <a:lnTo>
                          <a:pt x="95" y="0"/>
                        </a:lnTo>
                        <a:lnTo>
                          <a:pt x="0" y="13"/>
                        </a:lnTo>
                        <a:lnTo>
                          <a:pt x="8"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83" name="Freeform 999"/>
                  <p:cNvSpPr>
                    <a:spLocks/>
                  </p:cNvSpPr>
                  <p:nvPr/>
                </p:nvSpPr>
                <p:spPr bwMode="auto">
                  <a:xfrm>
                    <a:off x="2973" y="452"/>
                    <a:ext cx="59" cy="17"/>
                  </a:xfrm>
                  <a:custGeom>
                    <a:avLst/>
                    <a:gdLst>
                      <a:gd name="T0" fmla="*/ 21 w 59"/>
                      <a:gd name="T1" fmla="*/ 16 h 17"/>
                      <a:gd name="T2" fmla="*/ 58 w 59"/>
                      <a:gd name="T3" fmla="*/ 10 h 17"/>
                      <a:gd name="T4" fmla="*/ 37 w 59"/>
                      <a:gd name="T5" fmla="*/ 0 h 17"/>
                      <a:gd name="T6" fmla="*/ 0 w 59"/>
                      <a:gd name="T7" fmla="*/ 6 h 17"/>
                      <a:gd name="T8" fmla="*/ 21 w 59"/>
                      <a:gd name="T9" fmla="*/ 16 h 17"/>
                    </a:gdLst>
                    <a:ahLst/>
                    <a:cxnLst>
                      <a:cxn ang="0">
                        <a:pos x="T0" y="T1"/>
                      </a:cxn>
                      <a:cxn ang="0">
                        <a:pos x="T2" y="T3"/>
                      </a:cxn>
                      <a:cxn ang="0">
                        <a:pos x="T4" y="T5"/>
                      </a:cxn>
                      <a:cxn ang="0">
                        <a:pos x="T6" y="T7"/>
                      </a:cxn>
                      <a:cxn ang="0">
                        <a:pos x="T8" y="T9"/>
                      </a:cxn>
                    </a:cxnLst>
                    <a:rect l="0" t="0" r="r" b="b"/>
                    <a:pathLst>
                      <a:path w="59" h="17">
                        <a:moveTo>
                          <a:pt x="21" y="16"/>
                        </a:moveTo>
                        <a:lnTo>
                          <a:pt x="58" y="10"/>
                        </a:lnTo>
                        <a:lnTo>
                          <a:pt x="37" y="0"/>
                        </a:lnTo>
                        <a:lnTo>
                          <a:pt x="0" y="6"/>
                        </a:lnTo>
                        <a:lnTo>
                          <a:pt x="21"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84" name="Freeform 1000"/>
                  <p:cNvSpPr>
                    <a:spLocks/>
                  </p:cNvSpPr>
                  <p:nvPr/>
                </p:nvSpPr>
                <p:spPr bwMode="auto">
                  <a:xfrm>
                    <a:off x="2969" y="441"/>
                    <a:ext cx="27" cy="17"/>
                  </a:xfrm>
                  <a:custGeom>
                    <a:avLst/>
                    <a:gdLst>
                      <a:gd name="T0" fmla="*/ 7 w 27"/>
                      <a:gd name="T1" fmla="*/ 16 h 17"/>
                      <a:gd name="T2" fmla="*/ 26 w 27"/>
                      <a:gd name="T3" fmla="*/ 8 h 17"/>
                      <a:gd name="T4" fmla="*/ 19 w 27"/>
                      <a:gd name="T5" fmla="*/ 0 h 17"/>
                      <a:gd name="T6" fmla="*/ 0 w 27"/>
                      <a:gd name="T7" fmla="*/ 8 h 17"/>
                      <a:gd name="T8" fmla="*/ 7 w 27"/>
                      <a:gd name="T9" fmla="*/ 16 h 17"/>
                    </a:gdLst>
                    <a:ahLst/>
                    <a:cxnLst>
                      <a:cxn ang="0">
                        <a:pos x="T0" y="T1"/>
                      </a:cxn>
                      <a:cxn ang="0">
                        <a:pos x="T2" y="T3"/>
                      </a:cxn>
                      <a:cxn ang="0">
                        <a:pos x="T4" y="T5"/>
                      </a:cxn>
                      <a:cxn ang="0">
                        <a:pos x="T6" y="T7"/>
                      </a:cxn>
                      <a:cxn ang="0">
                        <a:pos x="T8" y="T9"/>
                      </a:cxn>
                    </a:cxnLst>
                    <a:rect l="0" t="0" r="r" b="b"/>
                    <a:pathLst>
                      <a:path w="27" h="17">
                        <a:moveTo>
                          <a:pt x="7" y="16"/>
                        </a:moveTo>
                        <a:lnTo>
                          <a:pt x="26" y="8"/>
                        </a:lnTo>
                        <a:lnTo>
                          <a:pt x="19" y="0"/>
                        </a:lnTo>
                        <a:lnTo>
                          <a:pt x="0" y="8"/>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85" name="Freeform 1001"/>
                  <p:cNvSpPr>
                    <a:spLocks/>
                  </p:cNvSpPr>
                  <p:nvPr/>
                </p:nvSpPr>
                <p:spPr bwMode="auto">
                  <a:xfrm>
                    <a:off x="2977" y="448"/>
                    <a:ext cx="27" cy="17"/>
                  </a:xfrm>
                  <a:custGeom>
                    <a:avLst/>
                    <a:gdLst>
                      <a:gd name="T0" fmla="*/ 7 w 27"/>
                      <a:gd name="T1" fmla="*/ 16 h 17"/>
                      <a:gd name="T2" fmla="*/ 26 w 27"/>
                      <a:gd name="T3" fmla="*/ 5 h 17"/>
                      <a:gd name="T4" fmla="*/ 20 w 27"/>
                      <a:gd name="T5" fmla="*/ 0 h 17"/>
                      <a:gd name="T6" fmla="*/ 0 w 27"/>
                      <a:gd name="T7" fmla="*/ 10 h 17"/>
                      <a:gd name="T8" fmla="*/ 7 w 27"/>
                      <a:gd name="T9" fmla="*/ 16 h 17"/>
                    </a:gdLst>
                    <a:ahLst/>
                    <a:cxnLst>
                      <a:cxn ang="0">
                        <a:pos x="T0" y="T1"/>
                      </a:cxn>
                      <a:cxn ang="0">
                        <a:pos x="T2" y="T3"/>
                      </a:cxn>
                      <a:cxn ang="0">
                        <a:pos x="T4" y="T5"/>
                      </a:cxn>
                      <a:cxn ang="0">
                        <a:pos x="T6" y="T7"/>
                      </a:cxn>
                      <a:cxn ang="0">
                        <a:pos x="T8" y="T9"/>
                      </a:cxn>
                    </a:cxnLst>
                    <a:rect l="0" t="0" r="r" b="b"/>
                    <a:pathLst>
                      <a:path w="27" h="17">
                        <a:moveTo>
                          <a:pt x="7" y="16"/>
                        </a:moveTo>
                        <a:lnTo>
                          <a:pt x="26" y="5"/>
                        </a:lnTo>
                        <a:lnTo>
                          <a:pt x="20" y="0"/>
                        </a:lnTo>
                        <a:lnTo>
                          <a:pt x="0" y="10"/>
                        </a:lnTo>
                        <a:lnTo>
                          <a:pt x="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386" name="Group 1002"/>
              <p:cNvGrpSpPr>
                <a:grpSpLocks/>
              </p:cNvGrpSpPr>
              <p:nvPr/>
            </p:nvGrpSpPr>
            <p:grpSpPr bwMode="auto">
              <a:xfrm>
                <a:off x="2993" y="388"/>
                <a:ext cx="219" cy="124"/>
                <a:chOff x="2993" y="388"/>
                <a:chExt cx="219" cy="124"/>
              </a:xfrm>
            </p:grpSpPr>
            <p:grpSp>
              <p:nvGrpSpPr>
                <p:cNvPr id="913387" name="Group 1003"/>
                <p:cNvGrpSpPr>
                  <a:grpSpLocks/>
                </p:cNvGrpSpPr>
                <p:nvPr/>
              </p:nvGrpSpPr>
              <p:grpSpPr bwMode="auto">
                <a:xfrm>
                  <a:off x="2993" y="395"/>
                  <a:ext cx="219" cy="117"/>
                  <a:chOff x="2993" y="395"/>
                  <a:chExt cx="219" cy="117"/>
                </a:xfrm>
              </p:grpSpPr>
              <p:grpSp>
                <p:nvGrpSpPr>
                  <p:cNvPr id="913388" name="Group 1004"/>
                  <p:cNvGrpSpPr>
                    <a:grpSpLocks/>
                  </p:cNvGrpSpPr>
                  <p:nvPr/>
                </p:nvGrpSpPr>
                <p:grpSpPr bwMode="auto">
                  <a:xfrm>
                    <a:off x="2993" y="395"/>
                    <a:ext cx="219" cy="117"/>
                    <a:chOff x="2993" y="395"/>
                    <a:chExt cx="219" cy="117"/>
                  </a:xfrm>
                </p:grpSpPr>
                <p:grpSp>
                  <p:nvGrpSpPr>
                    <p:cNvPr id="913389" name="Group 1005"/>
                    <p:cNvGrpSpPr>
                      <a:grpSpLocks/>
                    </p:cNvGrpSpPr>
                    <p:nvPr/>
                  </p:nvGrpSpPr>
                  <p:grpSpPr bwMode="auto">
                    <a:xfrm>
                      <a:off x="2993" y="412"/>
                      <a:ext cx="165" cy="100"/>
                      <a:chOff x="2993" y="412"/>
                      <a:chExt cx="165" cy="100"/>
                    </a:xfrm>
                  </p:grpSpPr>
                  <p:sp>
                    <p:nvSpPr>
                      <p:cNvPr id="913390" name="Freeform 1006"/>
                      <p:cNvSpPr>
                        <a:spLocks/>
                      </p:cNvSpPr>
                      <p:nvPr/>
                    </p:nvSpPr>
                    <p:spPr bwMode="auto">
                      <a:xfrm>
                        <a:off x="2993" y="412"/>
                        <a:ext cx="165" cy="100"/>
                      </a:xfrm>
                      <a:custGeom>
                        <a:avLst/>
                        <a:gdLst>
                          <a:gd name="T0" fmla="*/ 0 w 165"/>
                          <a:gd name="T1" fmla="*/ 27 h 100"/>
                          <a:gd name="T2" fmla="*/ 11 w 165"/>
                          <a:gd name="T3" fmla="*/ 32 h 100"/>
                          <a:gd name="T4" fmla="*/ 11 w 165"/>
                          <a:gd name="T5" fmla="*/ 21 h 100"/>
                          <a:gd name="T6" fmla="*/ 18 w 165"/>
                          <a:gd name="T7" fmla="*/ 9 h 100"/>
                          <a:gd name="T8" fmla="*/ 89 w 165"/>
                          <a:gd name="T9" fmla="*/ 0 h 100"/>
                          <a:gd name="T10" fmla="*/ 164 w 165"/>
                          <a:gd name="T11" fmla="*/ 35 h 100"/>
                          <a:gd name="T12" fmla="*/ 164 w 165"/>
                          <a:gd name="T13" fmla="*/ 77 h 100"/>
                          <a:gd name="T14" fmla="*/ 93 w 165"/>
                          <a:gd name="T15" fmla="*/ 99 h 100"/>
                          <a:gd name="T16" fmla="*/ 20 w 165"/>
                          <a:gd name="T17" fmla="*/ 49 h 100"/>
                          <a:gd name="T18" fmla="*/ 20 w 165"/>
                          <a:gd name="T19" fmla="*/ 58 h 100"/>
                          <a:gd name="T20" fmla="*/ 13 w 165"/>
                          <a:gd name="T21" fmla="*/ 53 h 100"/>
                          <a:gd name="T22" fmla="*/ 13 w 165"/>
                          <a:gd name="T23" fmla="*/ 44 h 100"/>
                          <a:gd name="T24" fmla="*/ 0 w 165"/>
                          <a:gd name="T25" fmla="*/ 36 h 100"/>
                          <a:gd name="T26" fmla="*/ 0 w 165"/>
                          <a:gd name="T27"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00">
                            <a:moveTo>
                              <a:pt x="0" y="27"/>
                            </a:moveTo>
                            <a:lnTo>
                              <a:pt x="11" y="32"/>
                            </a:lnTo>
                            <a:lnTo>
                              <a:pt x="11" y="21"/>
                            </a:lnTo>
                            <a:lnTo>
                              <a:pt x="18" y="9"/>
                            </a:lnTo>
                            <a:lnTo>
                              <a:pt x="89" y="0"/>
                            </a:lnTo>
                            <a:lnTo>
                              <a:pt x="164" y="35"/>
                            </a:lnTo>
                            <a:lnTo>
                              <a:pt x="164" y="77"/>
                            </a:lnTo>
                            <a:lnTo>
                              <a:pt x="93" y="99"/>
                            </a:lnTo>
                            <a:lnTo>
                              <a:pt x="20" y="49"/>
                            </a:lnTo>
                            <a:lnTo>
                              <a:pt x="20" y="58"/>
                            </a:lnTo>
                            <a:lnTo>
                              <a:pt x="13" y="53"/>
                            </a:lnTo>
                            <a:lnTo>
                              <a:pt x="13" y="44"/>
                            </a:lnTo>
                            <a:lnTo>
                              <a:pt x="0" y="36"/>
                            </a:lnTo>
                            <a:lnTo>
                              <a:pt x="0" y="27"/>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91" name="Freeform 1007"/>
                      <p:cNvSpPr>
                        <a:spLocks/>
                      </p:cNvSpPr>
                      <p:nvPr/>
                    </p:nvSpPr>
                    <p:spPr bwMode="auto">
                      <a:xfrm>
                        <a:off x="2993" y="433"/>
                        <a:ext cx="17" cy="17"/>
                      </a:xfrm>
                      <a:custGeom>
                        <a:avLst/>
                        <a:gdLst>
                          <a:gd name="T0" fmla="*/ 0 w 17"/>
                          <a:gd name="T1" fmla="*/ 8 h 17"/>
                          <a:gd name="T2" fmla="*/ 16 w 17"/>
                          <a:gd name="T3" fmla="*/ 16 h 17"/>
                          <a:gd name="T4" fmla="*/ 16 w 17"/>
                          <a:gd name="T5" fmla="*/ 0 h 17"/>
                          <a:gd name="T6" fmla="*/ 0 w 17"/>
                          <a:gd name="T7" fmla="*/ 8 h 17"/>
                        </a:gdLst>
                        <a:ahLst/>
                        <a:cxnLst>
                          <a:cxn ang="0">
                            <a:pos x="T0" y="T1"/>
                          </a:cxn>
                          <a:cxn ang="0">
                            <a:pos x="T2" y="T3"/>
                          </a:cxn>
                          <a:cxn ang="0">
                            <a:pos x="T4" y="T5"/>
                          </a:cxn>
                          <a:cxn ang="0">
                            <a:pos x="T6" y="T7"/>
                          </a:cxn>
                        </a:cxnLst>
                        <a:rect l="0" t="0" r="r" b="b"/>
                        <a:pathLst>
                          <a:path w="17" h="17">
                            <a:moveTo>
                              <a:pt x="0" y="8"/>
                            </a:moveTo>
                            <a:lnTo>
                              <a:pt x="16" y="16"/>
                            </a:lnTo>
                            <a:lnTo>
                              <a:pt x="16" y="0"/>
                            </a:lnTo>
                            <a:lnTo>
                              <a:pt x="0" y="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92" name="Freeform 1008"/>
                      <p:cNvSpPr>
                        <a:spLocks/>
                      </p:cNvSpPr>
                      <p:nvPr/>
                    </p:nvSpPr>
                    <p:spPr bwMode="auto">
                      <a:xfrm>
                        <a:off x="3014" y="460"/>
                        <a:ext cx="17" cy="17"/>
                      </a:xfrm>
                      <a:custGeom>
                        <a:avLst/>
                        <a:gdLst>
                          <a:gd name="T0" fmla="*/ 0 w 17"/>
                          <a:gd name="T1" fmla="*/ 16 h 17"/>
                          <a:gd name="T2" fmla="*/ 0 w 17"/>
                          <a:gd name="T3" fmla="*/ 0 h 17"/>
                          <a:gd name="T4" fmla="*/ 16 w 17"/>
                          <a:gd name="T5" fmla="*/ 9 h 17"/>
                          <a:gd name="T6" fmla="*/ 0 w 17"/>
                          <a:gd name="T7" fmla="*/ 16 h 17"/>
                        </a:gdLst>
                        <a:ahLst/>
                        <a:cxnLst>
                          <a:cxn ang="0">
                            <a:pos x="T0" y="T1"/>
                          </a:cxn>
                          <a:cxn ang="0">
                            <a:pos x="T2" y="T3"/>
                          </a:cxn>
                          <a:cxn ang="0">
                            <a:pos x="T4" y="T5"/>
                          </a:cxn>
                          <a:cxn ang="0">
                            <a:pos x="T6" y="T7"/>
                          </a:cxn>
                        </a:cxnLst>
                        <a:rect l="0" t="0" r="r" b="b"/>
                        <a:pathLst>
                          <a:path w="17" h="17">
                            <a:moveTo>
                              <a:pt x="0" y="16"/>
                            </a:moveTo>
                            <a:lnTo>
                              <a:pt x="0" y="0"/>
                            </a:lnTo>
                            <a:lnTo>
                              <a:pt x="16" y="9"/>
                            </a:lnTo>
                            <a:lnTo>
                              <a:pt x="0" y="1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393" name="Freeform 1009"/>
                    <p:cNvSpPr>
                      <a:spLocks/>
                    </p:cNvSpPr>
                    <p:nvPr/>
                  </p:nvSpPr>
                  <p:spPr bwMode="auto">
                    <a:xfrm>
                      <a:off x="3157" y="418"/>
                      <a:ext cx="55" cy="72"/>
                    </a:xfrm>
                    <a:custGeom>
                      <a:avLst/>
                      <a:gdLst>
                        <a:gd name="T0" fmla="*/ 0 w 55"/>
                        <a:gd name="T1" fmla="*/ 29 h 72"/>
                        <a:gd name="T2" fmla="*/ 0 w 55"/>
                        <a:gd name="T3" fmla="*/ 71 h 72"/>
                        <a:gd name="T4" fmla="*/ 54 w 55"/>
                        <a:gd name="T5" fmla="*/ 42 h 72"/>
                        <a:gd name="T6" fmla="*/ 54 w 55"/>
                        <a:gd name="T7" fmla="*/ 0 h 72"/>
                        <a:gd name="T8" fmla="*/ 0 w 55"/>
                        <a:gd name="T9" fmla="*/ 29 h 72"/>
                      </a:gdLst>
                      <a:ahLst/>
                      <a:cxnLst>
                        <a:cxn ang="0">
                          <a:pos x="T0" y="T1"/>
                        </a:cxn>
                        <a:cxn ang="0">
                          <a:pos x="T2" y="T3"/>
                        </a:cxn>
                        <a:cxn ang="0">
                          <a:pos x="T4" y="T5"/>
                        </a:cxn>
                        <a:cxn ang="0">
                          <a:pos x="T6" y="T7"/>
                        </a:cxn>
                        <a:cxn ang="0">
                          <a:pos x="T8" y="T9"/>
                        </a:cxn>
                      </a:cxnLst>
                      <a:rect l="0" t="0" r="r" b="b"/>
                      <a:pathLst>
                        <a:path w="55" h="72">
                          <a:moveTo>
                            <a:pt x="0" y="29"/>
                          </a:moveTo>
                          <a:lnTo>
                            <a:pt x="0" y="71"/>
                          </a:lnTo>
                          <a:lnTo>
                            <a:pt x="54" y="42"/>
                          </a:lnTo>
                          <a:lnTo>
                            <a:pt x="54" y="0"/>
                          </a:lnTo>
                          <a:lnTo>
                            <a:pt x="0" y="29"/>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94" name="Freeform 1010"/>
                    <p:cNvSpPr>
                      <a:spLocks/>
                    </p:cNvSpPr>
                    <p:nvPr/>
                  </p:nvSpPr>
                  <p:spPr bwMode="auto">
                    <a:xfrm>
                      <a:off x="3084" y="395"/>
                      <a:ext cx="128" cy="54"/>
                    </a:xfrm>
                    <a:custGeom>
                      <a:avLst/>
                      <a:gdLst>
                        <a:gd name="T0" fmla="*/ 0 w 128"/>
                        <a:gd name="T1" fmla="*/ 18 h 54"/>
                        <a:gd name="T2" fmla="*/ 74 w 128"/>
                        <a:gd name="T3" fmla="*/ 53 h 54"/>
                        <a:gd name="T4" fmla="*/ 127 w 128"/>
                        <a:gd name="T5" fmla="*/ 23 h 54"/>
                        <a:gd name="T6" fmla="*/ 66 w 128"/>
                        <a:gd name="T7" fmla="*/ 0 h 54"/>
                        <a:gd name="T8" fmla="*/ 0 w 128"/>
                        <a:gd name="T9" fmla="*/ 18 h 54"/>
                      </a:gdLst>
                      <a:ahLst/>
                      <a:cxnLst>
                        <a:cxn ang="0">
                          <a:pos x="T0" y="T1"/>
                        </a:cxn>
                        <a:cxn ang="0">
                          <a:pos x="T2" y="T3"/>
                        </a:cxn>
                        <a:cxn ang="0">
                          <a:pos x="T4" y="T5"/>
                        </a:cxn>
                        <a:cxn ang="0">
                          <a:pos x="T6" y="T7"/>
                        </a:cxn>
                        <a:cxn ang="0">
                          <a:pos x="T8" y="T9"/>
                        </a:cxn>
                      </a:cxnLst>
                      <a:rect l="0" t="0" r="r" b="b"/>
                      <a:pathLst>
                        <a:path w="128" h="54">
                          <a:moveTo>
                            <a:pt x="0" y="18"/>
                          </a:moveTo>
                          <a:lnTo>
                            <a:pt x="74" y="53"/>
                          </a:lnTo>
                          <a:lnTo>
                            <a:pt x="127" y="23"/>
                          </a:lnTo>
                          <a:lnTo>
                            <a:pt x="66" y="0"/>
                          </a:lnTo>
                          <a:lnTo>
                            <a:pt x="0" y="1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395" name="Freeform 1011"/>
                  <p:cNvSpPr>
                    <a:spLocks/>
                  </p:cNvSpPr>
                  <p:nvPr/>
                </p:nvSpPr>
                <p:spPr bwMode="auto">
                  <a:xfrm>
                    <a:off x="3013" y="395"/>
                    <a:ext cx="136" cy="27"/>
                  </a:xfrm>
                  <a:custGeom>
                    <a:avLst/>
                    <a:gdLst>
                      <a:gd name="T0" fmla="*/ 0 w 136"/>
                      <a:gd name="T1" fmla="*/ 26 h 27"/>
                      <a:gd name="T2" fmla="*/ 70 w 136"/>
                      <a:gd name="T3" fmla="*/ 17 h 27"/>
                      <a:gd name="T4" fmla="*/ 135 w 136"/>
                      <a:gd name="T5" fmla="*/ 0 h 27"/>
                      <a:gd name="T6" fmla="*/ 57 w 136"/>
                      <a:gd name="T7" fmla="*/ 12 h 27"/>
                      <a:gd name="T8" fmla="*/ 0 w 136"/>
                      <a:gd name="T9" fmla="*/ 26 h 27"/>
                    </a:gdLst>
                    <a:ahLst/>
                    <a:cxnLst>
                      <a:cxn ang="0">
                        <a:pos x="T0" y="T1"/>
                      </a:cxn>
                      <a:cxn ang="0">
                        <a:pos x="T2" y="T3"/>
                      </a:cxn>
                      <a:cxn ang="0">
                        <a:pos x="T4" y="T5"/>
                      </a:cxn>
                      <a:cxn ang="0">
                        <a:pos x="T6" y="T7"/>
                      </a:cxn>
                      <a:cxn ang="0">
                        <a:pos x="T8" y="T9"/>
                      </a:cxn>
                    </a:cxnLst>
                    <a:rect l="0" t="0" r="r" b="b"/>
                    <a:pathLst>
                      <a:path w="136" h="27">
                        <a:moveTo>
                          <a:pt x="0" y="26"/>
                        </a:moveTo>
                        <a:lnTo>
                          <a:pt x="70" y="17"/>
                        </a:lnTo>
                        <a:lnTo>
                          <a:pt x="135" y="0"/>
                        </a:lnTo>
                        <a:lnTo>
                          <a:pt x="57" y="12"/>
                        </a:lnTo>
                        <a:lnTo>
                          <a:pt x="0" y="2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396" name="Group 1012"/>
                <p:cNvGrpSpPr>
                  <a:grpSpLocks/>
                </p:cNvGrpSpPr>
                <p:nvPr/>
              </p:nvGrpSpPr>
              <p:grpSpPr bwMode="auto">
                <a:xfrm>
                  <a:off x="3119" y="389"/>
                  <a:ext cx="82" cy="31"/>
                  <a:chOff x="3119" y="389"/>
                  <a:chExt cx="82" cy="31"/>
                </a:xfrm>
              </p:grpSpPr>
              <p:sp>
                <p:nvSpPr>
                  <p:cNvPr id="913397" name="Freeform 1013"/>
                  <p:cNvSpPr>
                    <a:spLocks/>
                  </p:cNvSpPr>
                  <p:nvPr/>
                </p:nvSpPr>
                <p:spPr bwMode="auto">
                  <a:xfrm>
                    <a:off x="3119" y="403"/>
                    <a:ext cx="36" cy="17"/>
                  </a:xfrm>
                  <a:custGeom>
                    <a:avLst/>
                    <a:gdLst>
                      <a:gd name="T0" fmla="*/ 0 w 36"/>
                      <a:gd name="T1" fmla="*/ 13 h 17"/>
                      <a:gd name="T2" fmla="*/ 1 w 36"/>
                      <a:gd name="T3" fmla="*/ 16 h 17"/>
                      <a:gd name="T4" fmla="*/ 35 w 36"/>
                      <a:gd name="T5" fmla="*/ 4 h 17"/>
                      <a:gd name="T6" fmla="*/ 33 w 36"/>
                      <a:gd name="T7" fmla="*/ 0 h 17"/>
                      <a:gd name="T8" fmla="*/ 0 w 36"/>
                      <a:gd name="T9" fmla="*/ 13 h 17"/>
                    </a:gdLst>
                    <a:ahLst/>
                    <a:cxnLst>
                      <a:cxn ang="0">
                        <a:pos x="T0" y="T1"/>
                      </a:cxn>
                      <a:cxn ang="0">
                        <a:pos x="T2" y="T3"/>
                      </a:cxn>
                      <a:cxn ang="0">
                        <a:pos x="T4" y="T5"/>
                      </a:cxn>
                      <a:cxn ang="0">
                        <a:pos x="T6" y="T7"/>
                      </a:cxn>
                      <a:cxn ang="0">
                        <a:pos x="T8" y="T9"/>
                      </a:cxn>
                    </a:cxnLst>
                    <a:rect l="0" t="0" r="r" b="b"/>
                    <a:pathLst>
                      <a:path w="36" h="17">
                        <a:moveTo>
                          <a:pt x="0" y="13"/>
                        </a:moveTo>
                        <a:lnTo>
                          <a:pt x="1" y="16"/>
                        </a:lnTo>
                        <a:lnTo>
                          <a:pt x="35" y="4"/>
                        </a:lnTo>
                        <a:lnTo>
                          <a:pt x="33" y="0"/>
                        </a:lnTo>
                        <a:lnTo>
                          <a:pt x="0" y="13"/>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98" name="Freeform 1014"/>
                  <p:cNvSpPr>
                    <a:spLocks/>
                  </p:cNvSpPr>
                  <p:nvPr/>
                </p:nvSpPr>
                <p:spPr bwMode="auto">
                  <a:xfrm>
                    <a:off x="3121" y="395"/>
                    <a:ext cx="31" cy="17"/>
                  </a:xfrm>
                  <a:custGeom>
                    <a:avLst/>
                    <a:gdLst>
                      <a:gd name="T0" fmla="*/ 0 w 31"/>
                      <a:gd name="T1" fmla="*/ 16 h 17"/>
                      <a:gd name="T2" fmla="*/ 1 w 31"/>
                      <a:gd name="T3" fmla="*/ 13 h 17"/>
                      <a:gd name="T4" fmla="*/ 2 w 31"/>
                      <a:gd name="T5" fmla="*/ 11 h 17"/>
                      <a:gd name="T6" fmla="*/ 3 w 31"/>
                      <a:gd name="T7" fmla="*/ 8 h 17"/>
                      <a:gd name="T8" fmla="*/ 6 w 31"/>
                      <a:gd name="T9" fmla="*/ 4 h 17"/>
                      <a:gd name="T10" fmla="*/ 8 w 31"/>
                      <a:gd name="T11" fmla="*/ 3 h 17"/>
                      <a:gd name="T12" fmla="*/ 11 w 31"/>
                      <a:gd name="T13" fmla="*/ 1 h 17"/>
                      <a:gd name="T14" fmla="*/ 14 w 31"/>
                      <a:gd name="T15" fmla="*/ 1 h 17"/>
                      <a:gd name="T16" fmla="*/ 18 w 31"/>
                      <a:gd name="T17" fmla="*/ 0 h 17"/>
                      <a:gd name="T18" fmla="*/ 30 w 31"/>
                      <a:gd name="T19" fmla="*/ 1 h 17"/>
                      <a:gd name="T20" fmla="*/ 28 w 31"/>
                      <a:gd name="T21" fmla="*/ 3 h 17"/>
                      <a:gd name="T22" fmla="*/ 27 w 31"/>
                      <a:gd name="T23" fmla="*/ 4 h 17"/>
                      <a:gd name="T24" fmla="*/ 26 w 31"/>
                      <a:gd name="T25" fmla="*/ 7 h 17"/>
                      <a:gd name="T26" fmla="*/ 0 w 31"/>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7">
                        <a:moveTo>
                          <a:pt x="0" y="16"/>
                        </a:moveTo>
                        <a:lnTo>
                          <a:pt x="1" y="13"/>
                        </a:lnTo>
                        <a:lnTo>
                          <a:pt x="2" y="11"/>
                        </a:lnTo>
                        <a:lnTo>
                          <a:pt x="3" y="8"/>
                        </a:lnTo>
                        <a:lnTo>
                          <a:pt x="6" y="4"/>
                        </a:lnTo>
                        <a:lnTo>
                          <a:pt x="8" y="3"/>
                        </a:lnTo>
                        <a:lnTo>
                          <a:pt x="11" y="1"/>
                        </a:lnTo>
                        <a:lnTo>
                          <a:pt x="14" y="1"/>
                        </a:lnTo>
                        <a:lnTo>
                          <a:pt x="18" y="0"/>
                        </a:lnTo>
                        <a:lnTo>
                          <a:pt x="30" y="1"/>
                        </a:lnTo>
                        <a:lnTo>
                          <a:pt x="28" y="3"/>
                        </a:lnTo>
                        <a:lnTo>
                          <a:pt x="27" y="4"/>
                        </a:lnTo>
                        <a:lnTo>
                          <a:pt x="26" y="7"/>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399" name="Freeform 1015"/>
                  <p:cNvSpPr>
                    <a:spLocks/>
                  </p:cNvSpPr>
                  <p:nvPr/>
                </p:nvSpPr>
                <p:spPr bwMode="auto">
                  <a:xfrm>
                    <a:off x="3142" y="389"/>
                    <a:ext cx="59" cy="24"/>
                  </a:xfrm>
                  <a:custGeom>
                    <a:avLst/>
                    <a:gdLst>
                      <a:gd name="T0" fmla="*/ 0 w 59"/>
                      <a:gd name="T1" fmla="*/ 6 h 24"/>
                      <a:gd name="T2" fmla="*/ 8 w 59"/>
                      <a:gd name="T3" fmla="*/ 6 h 24"/>
                      <a:gd name="T4" fmla="*/ 11 w 59"/>
                      <a:gd name="T5" fmla="*/ 7 h 24"/>
                      <a:gd name="T6" fmla="*/ 14 w 59"/>
                      <a:gd name="T7" fmla="*/ 8 h 24"/>
                      <a:gd name="T8" fmla="*/ 18 w 59"/>
                      <a:gd name="T9" fmla="*/ 9 h 24"/>
                      <a:gd name="T10" fmla="*/ 21 w 59"/>
                      <a:gd name="T11" fmla="*/ 11 h 24"/>
                      <a:gd name="T12" fmla="*/ 24 w 59"/>
                      <a:gd name="T13" fmla="*/ 13 h 24"/>
                      <a:gd name="T14" fmla="*/ 27 w 59"/>
                      <a:gd name="T15" fmla="*/ 17 h 24"/>
                      <a:gd name="T16" fmla="*/ 29 w 59"/>
                      <a:gd name="T17" fmla="*/ 20 h 24"/>
                      <a:gd name="T18" fmla="*/ 31 w 59"/>
                      <a:gd name="T19" fmla="*/ 23 h 24"/>
                      <a:gd name="T20" fmla="*/ 58 w 59"/>
                      <a:gd name="T21" fmla="*/ 11 h 24"/>
                      <a:gd name="T22" fmla="*/ 56 w 59"/>
                      <a:gd name="T23" fmla="*/ 9 h 24"/>
                      <a:gd name="T24" fmla="*/ 54 w 59"/>
                      <a:gd name="T25" fmla="*/ 6 h 24"/>
                      <a:gd name="T26" fmla="*/ 51 w 59"/>
                      <a:gd name="T27" fmla="*/ 5 h 24"/>
                      <a:gd name="T28" fmla="*/ 48 w 59"/>
                      <a:gd name="T29" fmla="*/ 3 h 24"/>
                      <a:gd name="T30" fmla="*/ 46 w 59"/>
                      <a:gd name="T31" fmla="*/ 1 h 24"/>
                      <a:gd name="T32" fmla="*/ 43 w 59"/>
                      <a:gd name="T33" fmla="*/ 0 h 24"/>
                      <a:gd name="T34" fmla="*/ 32 w 59"/>
                      <a:gd name="T35" fmla="*/ 1 h 24"/>
                      <a:gd name="T36" fmla="*/ 22 w 59"/>
                      <a:gd name="T37" fmla="*/ 3 h 24"/>
                      <a:gd name="T38" fmla="*/ 0 w 59"/>
                      <a:gd name="T3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24">
                        <a:moveTo>
                          <a:pt x="0" y="6"/>
                        </a:moveTo>
                        <a:lnTo>
                          <a:pt x="8" y="6"/>
                        </a:lnTo>
                        <a:lnTo>
                          <a:pt x="11" y="7"/>
                        </a:lnTo>
                        <a:lnTo>
                          <a:pt x="14" y="8"/>
                        </a:lnTo>
                        <a:lnTo>
                          <a:pt x="18" y="9"/>
                        </a:lnTo>
                        <a:lnTo>
                          <a:pt x="21" y="11"/>
                        </a:lnTo>
                        <a:lnTo>
                          <a:pt x="24" y="13"/>
                        </a:lnTo>
                        <a:lnTo>
                          <a:pt x="27" y="17"/>
                        </a:lnTo>
                        <a:lnTo>
                          <a:pt x="29" y="20"/>
                        </a:lnTo>
                        <a:lnTo>
                          <a:pt x="31" y="23"/>
                        </a:lnTo>
                        <a:lnTo>
                          <a:pt x="58" y="11"/>
                        </a:lnTo>
                        <a:lnTo>
                          <a:pt x="56" y="9"/>
                        </a:lnTo>
                        <a:lnTo>
                          <a:pt x="54" y="6"/>
                        </a:lnTo>
                        <a:lnTo>
                          <a:pt x="51" y="5"/>
                        </a:lnTo>
                        <a:lnTo>
                          <a:pt x="48" y="3"/>
                        </a:lnTo>
                        <a:lnTo>
                          <a:pt x="46" y="1"/>
                        </a:lnTo>
                        <a:lnTo>
                          <a:pt x="43" y="0"/>
                        </a:lnTo>
                        <a:lnTo>
                          <a:pt x="32" y="1"/>
                        </a:lnTo>
                        <a:lnTo>
                          <a:pt x="22" y="3"/>
                        </a:lnTo>
                        <a:lnTo>
                          <a:pt x="0" y="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400" name="Group 1016"/>
                <p:cNvGrpSpPr>
                  <a:grpSpLocks/>
                </p:cNvGrpSpPr>
                <p:nvPr/>
              </p:nvGrpSpPr>
              <p:grpSpPr bwMode="auto">
                <a:xfrm>
                  <a:off x="3082" y="388"/>
                  <a:ext cx="51" cy="28"/>
                  <a:chOff x="3082" y="388"/>
                  <a:chExt cx="51" cy="28"/>
                </a:xfrm>
              </p:grpSpPr>
              <p:grpSp>
                <p:nvGrpSpPr>
                  <p:cNvPr id="913401" name="Group 1017"/>
                  <p:cNvGrpSpPr>
                    <a:grpSpLocks/>
                  </p:cNvGrpSpPr>
                  <p:nvPr/>
                </p:nvGrpSpPr>
                <p:grpSpPr bwMode="auto">
                  <a:xfrm>
                    <a:off x="3125" y="388"/>
                    <a:ext cx="6" cy="19"/>
                    <a:chOff x="3125" y="388"/>
                    <a:chExt cx="6" cy="19"/>
                  </a:xfrm>
                </p:grpSpPr>
                <p:sp>
                  <p:nvSpPr>
                    <p:cNvPr id="913402" name="Freeform 1018"/>
                    <p:cNvSpPr>
                      <a:spLocks/>
                    </p:cNvSpPr>
                    <p:nvPr/>
                  </p:nvSpPr>
                  <p:spPr bwMode="auto">
                    <a:xfrm>
                      <a:off x="3130" y="390"/>
                      <a:ext cx="1" cy="17"/>
                    </a:xfrm>
                    <a:custGeom>
                      <a:avLst/>
                      <a:gdLst>
                        <a:gd name="T0" fmla="*/ 0 w 1"/>
                        <a:gd name="T1" fmla="*/ 10 h 17"/>
                        <a:gd name="T2" fmla="*/ 0 w 1"/>
                        <a:gd name="T3" fmla="*/ 0 h 17"/>
                        <a:gd name="T4" fmla="*/ 0 w 1"/>
                        <a:gd name="T5" fmla="*/ 0 h 17"/>
                        <a:gd name="T6" fmla="*/ 0 w 1"/>
                        <a:gd name="T7" fmla="*/ 16 h 17"/>
                        <a:gd name="T8" fmla="*/ 0 w 1"/>
                        <a:gd name="T9" fmla="*/ 10 h 17"/>
                      </a:gdLst>
                      <a:ahLst/>
                      <a:cxnLst>
                        <a:cxn ang="0">
                          <a:pos x="T0" y="T1"/>
                        </a:cxn>
                        <a:cxn ang="0">
                          <a:pos x="T2" y="T3"/>
                        </a:cxn>
                        <a:cxn ang="0">
                          <a:pos x="T4" y="T5"/>
                        </a:cxn>
                        <a:cxn ang="0">
                          <a:pos x="T6" y="T7"/>
                        </a:cxn>
                        <a:cxn ang="0">
                          <a:pos x="T8" y="T9"/>
                        </a:cxn>
                      </a:cxnLst>
                      <a:rect l="0" t="0" r="r" b="b"/>
                      <a:pathLst>
                        <a:path w="1" h="17">
                          <a:moveTo>
                            <a:pt x="0" y="10"/>
                          </a:moveTo>
                          <a:lnTo>
                            <a:pt x="0" y="0"/>
                          </a:lnTo>
                          <a:lnTo>
                            <a:pt x="0" y="0"/>
                          </a:lnTo>
                          <a:lnTo>
                            <a:pt x="0" y="16"/>
                          </a:lnTo>
                          <a:lnTo>
                            <a:pt x="0" y="1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03" name="Oval 1019"/>
                    <p:cNvSpPr>
                      <a:spLocks noChangeArrowheads="1"/>
                    </p:cNvSpPr>
                    <p:nvPr/>
                  </p:nvSpPr>
                  <p:spPr bwMode="auto">
                    <a:xfrm>
                      <a:off x="3125" y="388"/>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04" name="Group 1020"/>
                  <p:cNvGrpSpPr>
                    <a:grpSpLocks/>
                  </p:cNvGrpSpPr>
                  <p:nvPr/>
                </p:nvGrpSpPr>
                <p:grpSpPr bwMode="auto">
                  <a:xfrm>
                    <a:off x="3109" y="392"/>
                    <a:ext cx="24" cy="18"/>
                    <a:chOff x="3109" y="392"/>
                    <a:chExt cx="24" cy="18"/>
                  </a:xfrm>
                </p:grpSpPr>
                <p:sp>
                  <p:nvSpPr>
                    <p:cNvPr id="913405" name="Freeform 1021"/>
                    <p:cNvSpPr>
                      <a:spLocks/>
                    </p:cNvSpPr>
                    <p:nvPr/>
                  </p:nvSpPr>
                  <p:spPr bwMode="auto">
                    <a:xfrm>
                      <a:off x="3116" y="393"/>
                      <a:ext cx="17" cy="17"/>
                    </a:xfrm>
                    <a:custGeom>
                      <a:avLst/>
                      <a:gdLst>
                        <a:gd name="T0" fmla="*/ 0 w 17"/>
                        <a:gd name="T1" fmla="*/ 8 h 17"/>
                        <a:gd name="T2" fmla="*/ 8 w 17"/>
                        <a:gd name="T3" fmla="*/ 0 h 17"/>
                        <a:gd name="T4" fmla="*/ 16 w 17"/>
                        <a:gd name="T5" fmla="*/ 0 h 17"/>
                        <a:gd name="T6" fmla="*/ 8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8" y="0"/>
                          </a:lnTo>
                          <a:lnTo>
                            <a:pt x="16" y="0"/>
                          </a:lnTo>
                          <a:lnTo>
                            <a:pt x="8" y="16"/>
                          </a:lnTo>
                          <a:lnTo>
                            <a:pt x="0" y="8"/>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06" name="Oval 1022"/>
                    <p:cNvSpPr>
                      <a:spLocks noChangeArrowheads="1"/>
                    </p:cNvSpPr>
                    <p:nvPr/>
                  </p:nvSpPr>
                  <p:spPr bwMode="auto">
                    <a:xfrm>
                      <a:off x="3109" y="392"/>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07" name="Group 1023"/>
                  <p:cNvGrpSpPr>
                    <a:grpSpLocks/>
                  </p:cNvGrpSpPr>
                  <p:nvPr/>
                </p:nvGrpSpPr>
                <p:grpSpPr bwMode="auto">
                  <a:xfrm>
                    <a:off x="3097" y="394"/>
                    <a:ext cx="21" cy="18"/>
                    <a:chOff x="3097" y="394"/>
                    <a:chExt cx="21" cy="18"/>
                  </a:xfrm>
                </p:grpSpPr>
                <p:sp>
                  <p:nvSpPr>
                    <p:cNvPr id="913408" name="Freeform 0"/>
                    <p:cNvSpPr>
                      <a:spLocks/>
                    </p:cNvSpPr>
                    <p:nvPr/>
                  </p:nvSpPr>
                  <p:spPr bwMode="auto">
                    <a:xfrm>
                      <a:off x="3101" y="395"/>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09" name="Oval 1"/>
                    <p:cNvSpPr>
                      <a:spLocks noChangeArrowheads="1"/>
                    </p:cNvSpPr>
                    <p:nvPr/>
                  </p:nvSpPr>
                  <p:spPr bwMode="auto">
                    <a:xfrm>
                      <a:off x="3097" y="394"/>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10" name="Group 2"/>
                  <p:cNvGrpSpPr>
                    <a:grpSpLocks/>
                  </p:cNvGrpSpPr>
                  <p:nvPr/>
                </p:nvGrpSpPr>
                <p:grpSpPr bwMode="auto">
                  <a:xfrm>
                    <a:off x="3082" y="395"/>
                    <a:ext cx="21" cy="21"/>
                    <a:chOff x="3082" y="395"/>
                    <a:chExt cx="21" cy="21"/>
                  </a:xfrm>
                </p:grpSpPr>
                <p:sp>
                  <p:nvSpPr>
                    <p:cNvPr id="913411" name="Freeform 3"/>
                    <p:cNvSpPr>
                      <a:spLocks/>
                    </p:cNvSpPr>
                    <p:nvPr/>
                  </p:nvSpPr>
                  <p:spPr bwMode="auto">
                    <a:xfrm>
                      <a:off x="3086" y="399"/>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12" name="Oval 4"/>
                    <p:cNvSpPr>
                      <a:spLocks noChangeArrowheads="1"/>
                    </p:cNvSpPr>
                    <p:nvPr/>
                  </p:nvSpPr>
                  <p:spPr bwMode="auto">
                    <a:xfrm>
                      <a:off x="3082" y="395"/>
                      <a:ext cx="3" cy="2"/>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913413" name="Group 5"/>
                <p:cNvGrpSpPr>
                  <a:grpSpLocks/>
                </p:cNvGrpSpPr>
                <p:nvPr/>
              </p:nvGrpSpPr>
              <p:grpSpPr bwMode="auto">
                <a:xfrm>
                  <a:off x="3027" y="400"/>
                  <a:ext cx="63" cy="28"/>
                  <a:chOff x="3027" y="400"/>
                  <a:chExt cx="63" cy="28"/>
                </a:xfrm>
              </p:grpSpPr>
              <p:grpSp>
                <p:nvGrpSpPr>
                  <p:cNvPr id="913414" name="Group 6"/>
                  <p:cNvGrpSpPr>
                    <a:grpSpLocks/>
                  </p:cNvGrpSpPr>
                  <p:nvPr/>
                </p:nvGrpSpPr>
                <p:grpSpPr bwMode="auto">
                  <a:xfrm>
                    <a:off x="3068" y="400"/>
                    <a:ext cx="22" cy="18"/>
                    <a:chOff x="3068" y="400"/>
                    <a:chExt cx="22" cy="18"/>
                  </a:xfrm>
                </p:grpSpPr>
                <p:sp>
                  <p:nvSpPr>
                    <p:cNvPr id="913415" name="Freeform 7"/>
                    <p:cNvSpPr>
                      <a:spLocks/>
                    </p:cNvSpPr>
                    <p:nvPr/>
                  </p:nvSpPr>
                  <p:spPr bwMode="auto">
                    <a:xfrm>
                      <a:off x="3073" y="401"/>
                      <a:ext cx="17" cy="17"/>
                    </a:xfrm>
                    <a:custGeom>
                      <a:avLst/>
                      <a:gdLst>
                        <a:gd name="T0" fmla="*/ 0 w 17"/>
                        <a:gd name="T1" fmla="*/ 10 h 17"/>
                        <a:gd name="T2" fmla="*/ 8 w 17"/>
                        <a:gd name="T3" fmla="*/ 0 h 17"/>
                        <a:gd name="T4" fmla="*/ 16 w 17"/>
                        <a:gd name="T5" fmla="*/ 0 h 17"/>
                        <a:gd name="T6" fmla="*/ 8 w 17"/>
                        <a:gd name="T7" fmla="*/ 16 h 17"/>
                        <a:gd name="T8" fmla="*/ 0 w 17"/>
                        <a:gd name="T9" fmla="*/ 10 h 17"/>
                      </a:gdLst>
                      <a:ahLst/>
                      <a:cxnLst>
                        <a:cxn ang="0">
                          <a:pos x="T0" y="T1"/>
                        </a:cxn>
                        <a:cxn ang="0">
                          <a:pos x="T2" y="T3"/>
                        </a:cxn>
                        <a:cxn ang="0">
                          <a:pos x="T4" y="T5"/>
                        </a:cxn>
                        <a:cxn ang="0">
                          <a:pos x="T6" y="T7"/>
                        </a:cxn>
                        <a:cxn ang="0">
                          <a:pos x="T8" y="T9"/>
                        </a:cxn>
                      </a:cxnLst>
                      <a:rect l="0" t="0" r="r" b="b"/>
                      <a:pathLst>
                        <a:path w="17" h="17">
                          <a:moveTo>
                            <a:pt x="0" y="10"/>
                          </a:moveTo>
                          <a:lnTo>
                            <a:pt x="8" y="0"/>
                          </a:lnTo>
                          <a:lnTo>
                            <a:pt x="16" y="0"/>
                          </a:lnTo>
                          <a:lnTo>
                            <a:pt x="8" y="16"/>
                          </a:lnTo>
                          <a:lnTo>
                            <a:pt x="0" y="1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16" name="Oval 8"/>
                    <p:cNvSpPr>
                      <a:spLocks noChangeArrowheads="1"/>
                    </p:cNvSpPr>
                    <p:nvPr/>
                  </p:nvSpPr>
                  <p:spPr bwMode="auto">
                    <a:xfrm>
                      <a:off x="3068" y="400"/>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17" name="Group 9"/>
                  <p:cNvGrpSpPr>
                    <a:grpSpLocks/>
                  </p:cNvGrpSpPr>
                  <p:nvPr/>
                </p:nvGrpSpPr>
                <p:grpSpPr bwMode="auto">
                  <a:xfrm>
                    <a:off x="3054" y="402"/>
                    <a:ext cx="22" cy="20"/>
                    <a:chOff x="3054" y="402"/>
                    <a:chExt cx="22" cy="20"/>
                  </a:xfrm>
                </p:grpSpPr>
                <p:sp>
                  <p:nvSpPr>
                    <p:cNvPr id="913418" name="Freeform 10"/>
                    <p:cNvSpPr>
                      <a:spLocks/>
                    </p:cNvSpPr>
                    <p:nvPr/>
                  </p:nvSpPr>
                  <p:spPr bwMode="auto">
                    <a:xfrm>
                      <a:off x="3059" y="405"/>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19" name="Oval 11"/>
                    <p:cNvSpPr>
                      <a:spLocks noChangeArrowheads="1"/>
                    </p:cNvSpPr>
                    <p:nvPr/>
                  </p:nvSpPr>
                  <p:spPr bwMode="auto">
                    <a:xfrm>
                      <a:off x="3054" y="402"/>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20" name="Group 12"/>
                  <p:cNvGrpSpPr>
                    <a:grpSpLocks/>
                  </p:cNvGrpSpPr>
                  <p:nvPr/>
                </p:nvGrpSpPr>
                <p:grpSpPr bwMode="auto">
                  <a:xfrm>
                    <a:off x="3040" y="405"/>
                    <a:ext cx="21" cy="17"/>
                    <a:chOff x="3040" y="405"/>
                    <a:chExt cx="21" cy="17"/>
                  </a:xfrm>
                </p:grpSpPr>
                <p:sp>
                  <p:nvSpPr>
                    <p:cNvPr id="913421" name="Freeform 13"/>
                    <p:cNvSpPr>
                      <a:spLocks/>
                    </p:cNvSpPr>
                    <p:nvPr/>
                  </p:nvSpPr>
                  <p:spPr bwMode="auto">
                    <a:xfrm>
                      <a:off x="3044" y="405"/>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22" name="Oval 14"/>
                    <p:cNvSpPr>
                      <a:spLocks noChangeArrowheads="1"/>
                    </p:cNvSpPr>
                    <p:nvPr/>
                  </p:nvSpPr>
                  <p:spPr bwMode="auto">
                    <a:xfrm>
                      <a:off x="3040" y="405"/>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23" name="Group 15"/>
                  <p:cNvGrpSpPr>
                    <a:grpSpLocks/>
                  </p:cNvGrpSpPr>
                  <p:nvPr/>
                </p:nvGrpSpPr>
                <p:grpSpPr bwMode="auto">
                  <a:xfrm>
                    <a:off x="3027" y="407"/>
                    <a:ext cx="21" cy="21"/>
                    <a:chOff x="3027" y="407"/>
                    <a:chExt cx="21" cy="21"/>
                  </a:xfrm>
                </p:grpSpPr>
                <p:sp>
                  <p:nvSpPr>
                    <p:cNvPr id="913424" name="Freeform 16"/>
                    <p:cNvSpPr>
                      <a:spLocks/>
                    </p:cNvSpPr>
                    <p:nvPr/>
                  </p:nvSpPr>
                  <p:spPr bwMode="auto">
                    <a:xfrm>
                      <a:off x="3031" y="411"/>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25" name="Oval 17"/>
                    <p:cNvSpPr>
                      <a:spLocks noChangeArrowheads="1"/>
                    </p:cNvSpPr>
                    <p:nvPr/>
                  </p:nvSpPr>
                  <p:spPr bwMode="auto">
                    <a:xfrm>
                      <a:off x="3027" y="407"/>
                      <a:ext cx="4"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913426" name="Freeform 18"/>
              <p:cNvSpPr>
                <a:spLocks/>
              </p:cNvSpPr>
              <p:nvPr/>
            </p:nvSpPr>
            <p:spPr bwMode="auto">
              <a:xfrm>
                <a:off x="2972" y="431"/>
                <a:ext cx="17" cy="17"/>
              </a:xfrm>
              <a:custGeom>
                <a:avLst/>
                <a:gdLst>
                  <a:gd name="T0" fmla="*/ 0 w 17"/>
                  <a:gd name="T1" fmla="*/ 8 h 17"/>
                  <a:gd name="T2" fmla="*/ 16 w 17"/>
                  <a:gd name="T3" fmla="*/ 16 h 17"/>
                  <a:gd name="T4" fmla="*/ 16 w 17"/>
                  <a:gd name="T5" fmla="*/ 0 h 17"/>
                  <a:gd name="T6" fmla="*/ 0 w 17"/>
                  <a:gd name="T7" fmla="*/ 8 h 17"/>
                </a:gdLst>
                <a:ahLst/>
                <a:cxnLst>
                  <a:cxn ang="0">
                    <a:pos x="T0" y="T1"/>
                  </a:cxn>
                  <a:cxn ang="0">
                    <a:pos x="T2" y="T3"/>
                  </a:cxn>
                  <a:cxn ang="0">
                    <a:pos x="T4" y="T5"/>
                  </a:cxn>
                  <a:cxn ang="0">
                    <a:pos x="T6" y="T7"/>
                  </a:cxn>
                </a:cxnLst>
                <a:rect l="0" t="0" r="r" b="b"/>
                <a:pathLst>
                  <a:path w="17" h="17">
                    <a:moveTo>
                      <a:pt x="0" y="8"/>
                    </a:moveTo>
                    <a:lnTo>
                      <a:pt x="16" y="16"/>
                    </a:lnTo>
                    <a:lnTo>
                      <a:pt x="16" y="0"/>
                    </a:lnTo>
                    <a:lnTo>
                      <a:pt x="0" y="8"/>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27" name="Freeform 19"/>
              <p:cNvSpPr>
                <a:spLocks/>
              </p:cNvSpPr>
              <p:nvPr/>
            </p:nvSpPr>
            <p:spPr bwMode="auto">
              <a:xfrm>
                <a:off x="2992" y="458"/>
                <a:ext cx="17" cy="17"/>
              </a:xfrm>
              <a:custGeom>
                <a:avLst/>
                <a:gdLst>
                  <a:gd name="T0" fmla="*/ 0 w 17"/>
                  <a:gd name="T1" fmla="*/ 16 h 17"/>
                  <a:gd name="T2" fmla="*/ 0 w 17"/>
                  <a:gd name="T3" fmla="*/ 0 h 17"/>
                  <a:gd name="T4" fmla="*/ 16 w 17"/>
                  <a:gd name="T5" fmla="*/ 10 h 17"/>
                  <a:gd name="T6" fmla="*/ 0 w 17"/>
                  <a:gd name="T7" fmla="*/ 16 h 17"/>
                </a:gdLst>
                <a:ahLst/>
                <a:cxnLst>
                  <a:cxn ang="0">
                    <a:pos x="T0" y="T1"/>
                  </a:cxn>
                  <a:cxn ang="0">
                    <a:pos x="T2" y="T3"/>
                  </a:cxn>
                  <a:cxn ang="0">
                    <a:pos x="T4" y="T5"/>
                  </a:cxn>
                  <a:cxn ang="0">
                    <a:pos x="T6" y="T7"/>
                  </a:cxn>
                </a:cxnLst>
                <a:rect l="0" t="0" r="r" b="b"/>
                <a:pathLst>
                  <a:path w="17" h="17">
                    <a:moveTo>
                      <a:pt x="0" y="16"/>
                    </a:moveTo>
                    <a:lnTo>
                      <a:pt x="0" y="0"/>
                    </a:lnTo>
                    <a:lnTo>
                      <a:pt x="16" y="10"/>
                    </a:lnTo>
                    <a:lnTo>
                      <a:pt x="0" y="16"/>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28" name="Freeform 20"/>
              <p:cNvSpPr>
                <a:spLocks/>
              </p:cNvSpPr>
              <p:nvPr/>
            </p:nvSpPr>
            <p:spPr bwMode="auto">
              <a:xfrm>
                <a:off x="3107" y="388"/>
                <a:ext cx="17" cy="17"/>
              </a:xfrm>
              <a:custGeom>
                <a:avLst/>
                <a:gdLst>
                  <a:gd name="T0" fmla="*/ 0 w 17"/>
                  <a:gd name="T1" fmla="*/ 12 h 17"/>
                  <a:gd name="T2" fmla="*/ 16 w 17"/>
                  <a:gd name="T3" fmla="*/ 0 h 17"/>
                  <a:gd name="T4" fmla="*/ 16 w 17"/>
                  <a:gd name="T5" fmla="*/ 0 h 17"/>
                  <a:gd name="T6" fmla="*/ 0 w 17"/>
                  <a:gd name="T7" fmla="*/ 16 h 17"/>
                  <a:gd name="T8" fmla="*/ 0 w 17"/>
                  <a:gd name="T9" fmla="*/ 12 h 17"/>
                </a:gdLst>
                <a:ahLst/>
                <a:cxnLst>
                  <a:cxn ang="0">
                    <a:pos x="T0" y="T1"/>
                  </a:cxn>
                  <a:cxn ang="0">
                    <a:pos x="T2" y="T3"/>
                  </a:cxn>
                  <a:cxn ang="0">
                    <a:pos x="T4" y="T5"/>
                  </a:cxn>
                  <a:cxn ang="0">
                    <a:pos x="T6" y="T7"/>
                  </a:cxn>
                  <a:cxn ang="0">
                    <a:pos x="T8" y="T9"/>
                  </a:cxn>
                </a:cxnLst>
                <a:rect l="0" t="0" r="r" b="b"/>
                <a:pathLst>
                  <a:path w="17" h="17">
                    <a:moveTo>
                      <a:pt x="0" y="12"/>
                    </a:moveTo>
                    <a:lnTo>
                      <a:pt x="16" y="0"/>
                    </a:lnTo>
                    <a:lnTo>
                      <a:pt x="16" y="0"/>
                    </a:lnTo>
                    <a:lnTo>
                      <a:pt x="0" y="16"/>
                    </a:lnTo>
                    <a:lnTo>
                      <a:pt x="0" y="12"/>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29" name="Oval 21"/>
              <p:cNvSpPr>
                <a:spLocks noChangeArrowheads="1"/>
              </p:cNvSpPr>
              <p:nvPr/>
            </p:nvSpPr>
            <p:spPr bwMode="auto">
              <a:xfrm>
                <a:off x="3103" y="387"/>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30" name="Freeform 22"/>
              <p:cNvSpPr>
                <a:spLocks/>
              </p:cNvSpPr>
              <p:nvPr/>
            </p:nvSpPr>
            <p:spPr bwMode="auto">
              <a:xfrm>
                <a:off x="3091" y="392"/>
                <a:ext cx="17" cy="17"/>
              </a:xfrm>
              <a:custGeom>
                <a:avLst/>
                <a:gdLst>
                  <a:gd name="T0" fmla="*/ 0 w 17"/>
                  <a:gd name="T1" fmla="*/ 16 h 17"/>
                  <a:gd name="T2" fmla="*/ 8 w 17"/>
                  <a:gd name="T3" fmla="*/ 0 h 17"/>
                  <a:gd name="T4" fmla="*/ 16 w 17"/>
                  <a:gd name="T5" fmla="*/ 0 h 17"/>
                  <a:gd name="T6" fmla="*/ 4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4"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31" name="Oval 23"/>
              <p:cNvSpPr>
                <a:spLocks noChangeArrowheads="1"/>
              </p:cNvSpPr>
              <p:nvPr/>
            </p:nvSpPr>
            <p:spPr bwMode="auto">
              <a:xfrm>
                <a:off x="3089" y="389"/>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32" name="Freeform 24"/>
              <p:cNvSpPr>
                <a:spLocks/>
              </p:cNvSpPr>
              <p:nvPr/>
            </p:nvSpPr>
            <p:spPr bwMode="auto">
              <a:xfrm>
                <a:off x="3079" y="394"/>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33" name="Oval 25"/>
              <p:cNvSpPr>
                <a:spLocks noChangeArrowheads="1"/>
              </p:cNvSpPr>
              <p:nvPr/>
            </p:nvSpPr>
            <p:spPr bwMode="auto">
              <a:xfrm>
                <a:off x="3074" y="393"/>
                <a:ext cx="5"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34" name="Freeform 26"/>
              <p:cNvSpPr>
                <a:spLocks/>
              </p:cNvSpPr>
              <p:nvPr/>
            </p:nvSpPr>
            <p:spPr bwMode="auto">
              <a:xfrm>
                <a:off x="3064" y="398"/>
                <a:ext cx="17" cy="17"/>
              </a:xfrm>
              <a:custGeom>
                <a:avLst/>
                <a:gdLst>
                  <a:gd name="T0" fmla="*/ 0 w 17"/>
                  <a:gd name="T1" fmla="*/ 16 h 17"/>
                  <a:gd name="T2" fmla="*/ 8 w 17"/>
                  <a:gd name="T3" fmla="*/ 0 h 17"/>
                  <a:gd name="T4" fmla="*/ 16 w 17"/>
                  <a:gd name="T5" fmla="*/ 0 h 17"/>
                  <a:gd name="T6" fmla="*/ 8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8" y="0"/>
                    </a:lnTo>
                    <a:lnTo>
                      <a:pt x="16" y="0"/>
                    </a:lnTo>
                    <a:lnTo>
                      <a:pt x="8"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35" name="Oval 27"/>
              <p:cNvSpPr>
                <a:spLocks noChangeArrowheads="1"/>
              </p:cNvSpPr>
              <p:nvPr/>
            </p:nvSpPr>
            <p:spPr bwMode="auto">
              <a:xfrm>
                <a:off x="3061" y="395"/>
                <a:ext cx="2"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36" name="Freeform 28"/>
              <p:cNvSpPr>
                <a:spLocks/>
              </p:cNvSpPr>
              <p:nvPr/>
            </p:nvSpPr>
            <p:spPr bwMode="auto">
              <a:xfrm>
                <a:off x="3050" y="400"/>
                <a:ext cx="17" cy="17"/>
              </a:xfrm>
              <a:custGeom>
                <a:avLst/>
                <a:gdLst>
                  <a:gd name="T0" fmla="*/ 0 w 17"/>
                  <a:gd name="T1" fmla="*/ 8 h 17"/>
                  <a:gd name="T2" fmla="*/ 10 w 17"/>
                  <a:gd name="T3" fmla="*/ 0 h 17"/>
                  <a:gd name="T4" fmla="*/ 16 w 17"/>
                  <a:gd name="T5" fmla="*/ 0 h 17"/>
                  <a:gd name="T6" fmla="*/ 5 w 17"/>
                  <a:gd name="T7" fmla="*/ 16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lnTo>
                      <a:pt x="10" y="0"/>
                    </a:lnTo>
                    <a:lnTo>
                      <a:pt x="16" y="0"/>
                    </a:lnTo>
                    <a:lnTo>
                      <a:pt x="5" y="16"/>
                    </a:lnTo>
                    <a:lnTo>
                      <a:pt x="0" y="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37" name="Freeform 29"/>
              <p:cNvSpPr>
                <a:spLocks/>
              </p:cNvSpPr>
              <p:nvPr/>
            </p:nvSpPr>
            <p:spPr bwMode="auto">
              <a:xfrm>
                <a:off x="3037" y="403"/>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38" name="Oval 30"/>
              <p:cNvSpPr>
                <a:spLocks noChangeArrowheads="1"/>
              </p:cNvSpPr>
              <p:nvPr/>
            </p:nvSpPr>
            <p:spPr bwMode="auto">
              <a:xfrm>
                <a:off x="3032" y="400"/>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39" name="Freeform 31"/>
              <p:cNvSpPr>
                <a:spLocks/>
              </p:cNvSpPr>
              <p:nvPr/>
            </p:nvSpPr>
            <p:spPr bwMode="auto">
              <a:xfrm>
                <a:off x="3023" y="405"/>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40" name="Oval 32"/>
              <p:cNvSpPr>
                <a:spLocks noChangeArrowheads="1"/>
              </p:cNvSpPr>
              <p:nvPr/>
            </p:nvSpPr>
            <p:spPr bwMode="auto">
              <a:xfrm>
                <a:off x="3018" y="403"/>
                <a:ext cx="5"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41" name="Freeform 33"/>
              <p:cNvSpPr>
                <a:spLocks/>
              </p:cNvSpPr>
              <p:nvPr/>
            </p:nvSpPr>
            <p:spPr bwMode="auto">
              <a:xfrm>
                <a:off x="3009" y="407"/>
                <a:ext cx="17" cy="17"/>
              </a:xfrm>
              <a:custGeom>
                <a:avLst/>
                <a:gdLst>
                  <a:gd name="T0" fmla="*/ 0 w 17"/>
                  <a:gd name="T1" fmla="*/ 16 h 17"/>
                  <a:gd name="T2" fmla="*/ 16 w 17"/>
                  <a:gd name="T3" fmla="*/ 0 h 17"/>
                  <a:gd name="T4" fmla="*/ 16 w 17"/>
                  <a:gd name="T5" fmla="*/ 0 h 17"/>
                  <a:gd name="T6" fmla="*/ 0 w 17"/>
                  <a:gd name="T7" fmla="*/ 16 h 17"/>
                  <a:gd name="T8" fmla="*/ 0 w 17"/>
                  <a:gd name="T9" fmla="*/ 16 h 17"/>
                </a:gdLst>
                <a:ahLst/>
                <a:cxnLst>
                  <a:cxn ang="0">
                    <a:pos x="T0" y="T1"/>
                  </a:cxn>
                  <a:cxn ang="0">
                    <a:pos x="T2" y="T3"/>
                  </a:cxn>
                  <a:cxn ang="0">
                    <a:pos x="T4" y="T5"/>
                  </a:cxn>
                  <a:cxn ang="0">
                    <a:pos x="T6" y="T7"/>
                  </a:cxn>
                  <a:cxn ang="0">
                    <a:pos x="T8" y="T9"/>
                  </a:cxn>
                </a:cxnLst>
                <a:rect l="0" t="0" r="r" b="b"/>
                <a:pathLst>
                  <a:path w="17" h="17">
                    <a:moveTo>
                      <a:pt x="0" y="16"/>
                    </a:moveTo>
                    <a:lnTo>
                      <a:pt x="16" y="0"/>
                    </a:lnTo>
                    <a:lnTo>
                      <a:pt x="16" y="0"/>
                    </a:lnTo>
                    <a:lnTo>
                      <a:pt x="0" y="16"/>
                    </a:lnTo>
                    <a:lnTo>
                      <a:pt x="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42" name="Oval 34"/>
              <p:cNvSpPr>
                <a:spLocks noChangeArrowheads="1"/>
              </p:cNvSpPr>
              <p:nvPr/>
            </p:nvSpPr>
            <p:spPr bwMode="auto">
              <a:xfrm>
                <a:off x="3005" y="406"/>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43" name="Oval 35"/>
              <p:cNvSpPr>
                <a:spLocks noChangeArrowheads="1"/>
              </p:cNvSpPr>
              <p:nvPr/>
            </p:nvSpPr>
            <p:spPr bwMode="auto">
              <a:xfrm>
                <a:off x="3113" y="344"/>
                <a:ext cx="19" cy="1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44" name="Oval 36"/>
              <p:cNvSpPr>
                <a:spLocks noChangeArrowheads="1"/>
              </p:cNvSpPr>
              <p:nvPr/>
            </p:nvSpPr>
            <p:spPr bwMode="auto">
              <a:xfrm>
                <a:off x="2846" y="512"/>
                <a:ext cx="21" cy="2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45" name="Oval 37"/>
              <p:cNvSpPr>
                <a:spLocks noChangeArrowheads="1"/>
              </p:cNvSpPr>
              <p:nvPr/>
            </p:nvSpPr>
            <p:spPr bwMode="auto">
              <a:xfrm>
                <a:off x="2722" y="136"/>
                <a:ext cx="108" cy="10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46" name="Freeform 38"/>
              <p:cNvSpPr>
                <a:spLocks/>
              </p:cNvSpPr>
              <p:nvPr/>
            </p:nvSpPr>
            <p:spPr bwMode="auto">
              <a:xfrm>
                <a:off x="2681" y="236"/>
                <a:ext cx="446" cy="297"/>
              </a:xfrm>
              <a:custGeom>
                <a:avLst/>
                <a:gdLst>
                  <a:gd name="T0" fmla="*/ 8 w 446"/>
                  <a:gd name="T1" fmla="*/ 45 h 297"/>
                  <a:gd name="T2" fmla="*/ 21 w 446"/>
                  <a:gd name="T3" fmla="*/ 36 h 297"/>
                  <a:gd name="T4" fmla="*/ 66 w 446"/>
                  <a:gd name="T5" fmla="*/ 17 h 297"/>
                  <a:gd name="T6" fmla="*/ 113 w 446"/>
                  <a:gd name="T7" fmla="*/ 9 h 297"/>
                  <a:gd name="T8" fmla="*/ 170 w 446"/>
                  <a:gd name="T9" fmla="*/ 1 h 297"/>
                  <a:gd name="T10" fmla="*/ 221 w 446"/>
                  <a:gd name="T11" fmla="*/ 0 h 297"/>
                  <a:gd name="T12" fmla="*/ 229 w 446"/>
                  <a:gd name="T13" fmla="*/ 1 h 297"/>
                  <a:gd name="T14" fmla="*/ 236 w 446"/>
                  <a:gd name="T15" fmla="*/ 4 h 297"/>
                  <a:gd name="T16" fmla="*/ 275 w 446"/>
                  <a:gd name="T17" fmla="*/ 34 h 297"/>
                  <a:gd name="T18" fmla="*/ 328 w 446"/>
                  <a:gd name="T19" fmla="*/ 67 h 297"/>
                  <a:gd name="T20" fmla="*/ 445 w 446"/>
                  <a:gd name="T21" fmla="*/ 104 h 297"/>
                  <a:gd name="T22" fmla="*/ 439 w 446"/>
                  <a:gd name="T23" fmla="*/ 131 h 297"/>
                  <a:gd name="T24" fmla="*/ 348 w 446"/>
                  <a:gd name="T25" fmla="*/ 121 h 297"/>
                  <a:gd name="T26" fmla="*/ 289 w 446"/>
                  <a:gd name="T27" fmla="*/ 108 h 297"/>
                  <a:gd name="T28" fmla="*/ 246 w 446"/>
                  <a:gd name="T29" fmla="*/ 90 h 297"/>
                  <a:gd name="T30" fmla="*/ 261 w 446"/>
                  <a:gd name="T31" fmla="*/ 173 h 297"/>
                  <a:gd name="T32" fmla="*/ 107 w 446"/>
                  <a:gd name="T33" fmla="*/ 207 h 297"/>
                  <a:gd name="T34" fmla="*/ 181 w 446"/>
                  <a:gd name="T35" fmla="*/ 273 h 297"/>
                  <a:gd name="T36" fmla="*/ 163 w 446"/>
                  <a:gd name="T37" fmla="*/ 296 h 297"/>
                  <a:gd name="T38" fmla="*/ 45 w 446"/>
                  <a:gd name="T39" fmla="*/ 222 h 297"/>
                  <a:gd name="T40" fmla="*/ 39 w 446"/>
                  <a:gd name="T41" fmla="*/ 208 h 297"/>
                  <a:gd name="T42" fmla="*/ 15 w 446"/>
                  <a:gd name="T43" fmla="*/ 141 h 297"/>
                  <a:gd name="T44" fmla="*/ 0 w 446"/>
                  <a:gd name="T45" fmla="*/ 71 h 297"/>
                  <a:gd name="T46" fmla="*/ 1 w 446"/>
                  <a:gd name="T47" fmla="*/ 55 h 297"/>
                  <a:gd name="T48" fmla="*/ 8 w 446"/>
                  <a:gd name="T49" fmla="*/ 4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6" h="297">
                    <a:moveTo>
                      <a:pt x="8" y="45"/>
                    </a:moveTo>
                    <a:lnTo>
                      <a:pt x="21" y="36"/>
                    </a:lnTo>
                    <a:lnTo>
                      <a:pt x="66" y="17"/>
                    </a:lnTo>
                    <a:lnTo>
                      <a:pt x="113" y="9"/>
                    </a:lnTo>
                    <a:lnTo>
                      <a:pt x="170" y="1"/>
                    </a:lnTo>
                    <a:lnTo>
                      <a:pt x="221" y="0"/>
                    </a:lnTo>
                    <a:lnTo>
                      <a:pt x="229" y="1"/>
                    </a:lnTo>
                    <a:lnTo>
                      <a:pt x="236" y="4"/>
                    </a:lnTo>
                    <a:lnTo>
                      <a:pt x="275" y="34"/>
                    </a:lnTo>
                    <a:lnTo>
                      <a:pt x="328" y="67"/>
                    </a:lnTo>
                    <a:lnTo>
                      <a:pt x="445" y="104"/>
                    </a:lnTo>
                    <a:lnTo>
                      <a:pt x="439" y="131"/>
                    </a:lnTo>
                    <a:lnTo>
                      <a:pt x="348" y="121"/>
                    </a:lnTo>
                    <a:lnTo>
                      <a:pt x="289" y="108"/>
                    </a:lnTo>
                    <a:lnTo>
                      <a:pt x="246" y="90"/>
                    </a:lnTo>
                    <a:lnTo>
                      <a:pt x="261" y="173"/>
                    </a:lnTo>
                    <a:lnTo>
                      <a:pt x="107" y="207"/>
                    </a:lnTo>
                    <a:lnTo>
                      <a:pt x="181" y="273"/>
                    </a:lnTo>
                    <a:lnTo>
                      <a:pt x="163" y="296"/>
                    </a:lnTo>
                    <a:lnTo>
                      <a:pt x="45" y="222"/>
                    </a:lnTo>
                    <a:lnTo>
                      <a:pt x="39" y="208"/>
                    </a:lnTo>
                    <a:lnTo>
                      <a:pt x="15" y="141"/>
                    </a:lnTo>
                    <a:lnTo>
                      <a:pt x="0" y="71"/>
                    </a:lnTo>
                    <a:lnTo>
                      <a:pt x="1" y="55"/>
                    </a:lnTo>
                    <a:lnTo>
                      <a:pt x="8" y="45"/>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47" name="Freeform 39"/>
              <p:cNvSpPr>
                <a:spLocks/>
              </p:cNvSpPr>
              <p:nvPr/>
            </p:nvSpPr>
            <p:spPr bwMode="auto">
              <a:xfrm>
                <a:off x="2733" y="238"/>
                <a:ext cx="149" cy="161"/>
              </a:xfrm>
              <a:custGeom>
                <a:avLst/>
                <a:gdLst>
                  <a:gd name="T0" fmla="*/ 14 w 149"/>
                  <a:gd name="T1" fmla="*/ 16 h 161"/>
                  <a:gd name="T2" fmla="*/ 0 w 149"/>
                  <a:gd name="T3" fmla="*/ 68 h 161"/>
                  <a:gd name="T4" fmla="*/ 12 w 149"/>
                  <a:gd name="T5" fmla="*/ 75 h 161"/>
                  <a:gd name="T6" fmla="*/ 28 w 149"/>
                  <a:gd name="T7" fmla="*/ 88 h 161"/>
                  <a:gd name="T8" fmla="*/ 111 w 149"/>
                  <a:gd name="T9" fmla="*/ 160 h 161"/>
                  <a:gd name="T10" fmla="*/ 143 w 149"/>
                  <a:gd name="T11" fmla="*/ 64 h 161"/>
                  <a:gd name="T12" fmla="*/ 143 w 149"/>
                  <a:gd name="T13" fmla="*/ 54 h 161"/>
                  <a:gd name="T14" fmla="*/ 148 w 149"/>
                  <a:gd name="T15" fmla="*/ 37 h 161"/>
                  <a:gd name="T16" fmla="*/ 113 w 149"/>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61">
                    <a:moveTo>
                      <a:pt x="14" y="16"/>
                    </a:moveTo>
                    <a:lnTo>
                      <a:pt x="0" y="68"/>
                    </a:lnTo>
                    <a:lnTo>
                      <a:pt x="12" y="75"/>
                    </a:lnTo>
                    <a:lnTo>
                      <a:pt x="28" y="88"/>
                    </a:lnTo>
                    <a:lnTo>
                      <a:pt x="111" y="160"/>
                    </a:lnTo>
                    <a:lnTo>
                      <a:pt x="143" y="64"/>
                    </a:lnTo>
                    <a:lnTo>
                      <a:pt x="143" y="54"/>
                    </a:lnTo>
                    <a:lnTo>
                      <a:pt x="148" y="37"/>
                    </a:lnTo>
                    <a:lnTo>
                      <a:pt x="1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48" name="Freeform 40"/>
              <p:cNvSpPr>
                <a:spLocks/>
              </p:cNvSpPr>
              <p:nvPr/>
            </p:nvSpPr>
            <p:spPr bwMode="auto">
              <a:xfrm>
                <a:off x="2765" y="240"/>
                <a:ext cx="81" cy="159"/>
              </a:xfrm>
              <a:custGeom>
                <a:avLst/>
                <a:gdLst>
                  <a:gd name="T0" fmla="*/ 0 w 81"/>
                  <a:gd name="T1" fmla="*/ 10 h 159"/>
                  <a:gd name="T2" fmla="*/ 80 w 81"/>
                  <a:gd name="T3" fmla="*/ 158 h 159"/>
                  <a:gd name="T4" fmla="*/ 65 w 81"/>
                  <a:gd name="T5" fmla="*/ 0 h 159"/>
                  <a:gd name="T6" fmla="*/ 0 w 81"/>
                  <a:gd name="T7" fmla="*/ 10 h 159"/>
                </a:gdLst>
                <a:ahLst/>
                <a:cxnLst>
                  <a:cxn ang="0">
                    <a:pos x="T0" y="T1"/>
                  </a:cxn>
                  <a:cxn ang="0">
                    <a:pos x="T2" y="T3"/>
                  </a:cxn>
                  <a:cxn ang="0">
                    <a:pos x="T4" y="T5"/>
                  </a:cxn>
                  <a:cxn ang="0">
                    <a:pos x="T6" y="T7"/>
                  </a:cxn>
                </a:cxnLst>
                <a:rect l="0" t="0" r="r" b="b"/>
                <a:pathLst>
                  <a:path w="81" h="159">
                    <a:moveTo>
                      <a:pt x="0" y="10"/>
                    </a:moveTo>
                    <a:lnTo>
                      <a:pt x="80" y="158"/>
                    </a:lnTo>
                    <a:lnTo>
                      <a:pt x="65" y="0"/>
                    </a:lnTo>
                    <a:lnTo>
                      <a:pt x="0" y="1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49" name="Freeform 41"/>
              <p:cNvSpPr>
                <a:spLocks/>
              </p:cNvSpPr>
              <p:nvPr/>
            </p:nvSpPr>
            <p:spPr bwMode="auto">
              <a:xfrm>
                <a:off x="2761" y="382"/>
                <a:ext cx="32" cy="61"/>
              </a:xfrm>
              <a:custGeom>
                <a:avLst/>
                <a:gdLst>
                  <a:gd name="T0" fmla="*/ 0 w 32"/>
                  <a:gd name="T1" fmla="*/ 0 h 61"/>
                  <a:gd name="T2" fmla="*/ 12 w 32"/>
                  <a:gd name="T3" fmla="*/ 34 h 61"/>
                  <a:gd name="T4" fmla="*/ 31 w 32"/>
                  <a:gd name="T5" fmla="*/ 60 h 61"/>
                </a:gdLst>
                <a:ahLst/>
                <a:cxnLst>
                  <a:cxn ang="0">
                    <a:pos x="T0" y="T1"/>
                  </a:cxn>
                  <a:cxn ang="0">
                    <a:pos x="T2" y="T3"/>
                  </a:cxn>
                  <a:cxn ang="0">
                    <a:pos x="T4" y="T5"/>
                  </a:cxn>
                </a:cxnLst>
                <a:rect l="0" t="0" r="r" b="b"/>
                <a:pathLst>
                  <a:path w="32" h="61">
                    <a:moveTo>
                      <a:pt x="0" y="0"/>
                    </a:moveTo>
                    <a:lnTo>
                      <a:pt x="12" y="34"/>
                    </a:lnTo>
                    <a:lnTo>
                      <a:pt x="31" y="6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450" name="Group 42"/>
              <p:cNvGrpSpPr>
                <a:grpSpLocks/>
              </p:cNvGrpSpPr>
              <p:nvPr/>
            </p:nvGrpSpPr>
            <p:grpSpPr bwMode="auto">
              <a:xfrm>
                <a:off x="2902" y="342"/>
                <a:ext cx="235" cy="179"/>
                <a:chOff x="2902" y="342"/>
                <a:chExt cx="235" cy="179"/>
              </a:xfrm>
            </p:grpSpPr>
            <p:sp>
              <p:nvSpPr>
                <p:cNvPr id="913451" name="Freeform 43"/>
                <p:cNvSpPr>
                  <a:spLocks/>
                </p:cNvSpPr>
                <p:nvPr/>
              </p:nvSpPr>
              <p:spPr bwMode="auto">
                <a:xfrm>
                  <a:off x="2970" y="367"/>
                  <a:ext cx="167" cy="154"/>
                </a:xfrm>
                <a:custGeom>
                  <a:avLst/>
                  <a:gdLst>
                    <a:gd name="T0" fmla="*/ 0 w 167"/>
                    <a:gd name="T1" fmla="*/ 153 h 154"/>
                    <a:gd name="T2" fmla="*/ 166 w 167"/>
                    <a:gd name="T3" fmla="*/ 123 h 154"/>
                    <a:gd name="T4" fmla="*/ 166 w 167"/>
                    <a:gd name="T5" fmla="*/ 0 h 154"/>
                    <a:gd name="T6" fmla="*/ 0 w 167"/>
                    <a:gd name="T7" fmla="*/ 30 h 154"/>
                    <a:gd name="T8" fmla="*/ 0 w 167"/>
                    <a:gd name="T9" fmla="*/ 153 h 154"/>
                  </a:gdLst>
                  <a:ahLst/>
                  <a:cxnLst>
                    <a:cxn ang="0">
                      <a:pos x="T0" y="T1"/>
                    </a:cxn>
                    <a:cxn ang="0">
                      <a:pos x="T2" y="T3"/>
                    </a:cxn>
                    <a:cxn ang="0">
                      <a:pos x="T4" y="T5"/>
                    </a:cxn>
                    <a:cxn ang="0">
                      <a:pos x="T6" y="T7"/>
                    </a:cxn>
                    <a:cxn ang="0">
                      <a:pos x="T8" y="T9"/>
                    </a:cxn>
                  </a:cxnLst>
                  <a:rect l="0" t="0" r="r" b="b"/>
                  <a:pathLst>
                    <a:path w="167" h="154">
                      <a:moveTo>
                        <a:pt x="0" y="153"/>
                      </a:moveTo>
                      <a:lnTo>
                        <a:pt x="166" y="123"/>
                      </a:lnTo>
                      <a:lnTo>
                        <a:pt x="166" y="0"/>
                      </a:lnTo>
                      <a:lnTo>
                        <a:pt x="0" y="30"/>
                      </a:lnTo>
                      <a:lnTo>
                        <a:pt x="0" y="15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52" name="Freeform 44"/>
                <p:cNvSpPr>
                  <a:spLocks/>
                </p:cNvSpPr>
                <p:nvPr/>
              </p:nvSpPr>
              <p:spPr bwMode="auto">
                <a:xfrm>
                  <a:off x="2902" y="371"/>
                  <a:ext cx="69" cy="150"/>
                </a:xfrm>
                <a:custGeom>
                  <a:avLst/>
                  <a:gdLst>
                    <a:gd name="T0" fmla="*/ 68 w 69"/>
                    <a:gd name="T1" fmla="*/ 24 h 150"/>
                    <a:gd name="T2" fmla="*/ 68 w 69"/>
                    <a:gd name="T3" fmla="*/ 149 h 150"/>
                    <a:gd name="T4" fmla="*/ 0 w 69"/>
                    <a:gd name="T5" fmla="*/ 121 h 150"/>
                    <a:gd name="T6" fmla="*/ 0 w 69"/>
                    <a:gd name="T7" fmla="*/ 0 h 150"/>
                    <a:gd name="T8" fmla="*/ 68 w 69"/>
                    <a:gd name="T9" fmla="*/ 24 h 150"/>
                  </a:gdLst>
                  <a:ahLst/>
                  <a:cxnLst>
                    <a:cxn ang="0">
                      <a:pos x="T0" y="T1"/>
                    </a:cxn>
                    <a:cxn ang="0">
                      <a:pos x="T2" y="T3"/>
                    </a:cxn>
                    <a:cxn ang="0">
                      <a:pos x="T4" y="T5"/>
                    </a:cxn>
                    <a:cxn ang="0">
                      <a:pos x="T6" y="T7"/>
                    </a:cxn>
                    <a:cxn ang="0">
                      <a:pos x="T8" y="T9"/>
                    </a:cxn>
                  </a:cxnLst>
                  <a:rect l="0" t="0" r="r" b="b"/>
                  <a:pathLst>
                    <a:path w="69" h="150">
                      <a:moveTo>
                        <a:pt x="68" y="24"/>
                      </a:moveTo>
                      <a:lnTo>
                        <a:pt x="68" y="149"/>
                      </a:lnTo>
                      <a:lnTo>
                        <a:pt x="0" y="121"/>
                      </a:lnTo>
                      <a:lnTo>
                        <a:pt x="0" y="0"/>
                      </a:lnTo>
                      <a:lnTo>
                        <a:pt x="68" y="24"/>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53" name="Freeform 45"/>
                <p:cNvSpPr>
                  <a:spLocks/>
                </p:cNvSpPr>
                <p:nvPr/>
              </p:nvSpPr>
              <p:spPr bwMode="auto">
                <a:xfrm>
                  <a:off x="2902" y="342"/>
                  <a:ext cx="235" cy="55"/>
                </a:xfrm>
                <a:custGeom>
                  <a:avLst/>
                  <a:gdLst>
                    <a:gd name="T0" fmla="*/ 0 w 235"/>
                    <a:gd name="T1" fmla="*/ 30 h 55"/>
                    <a:gd name="T2" fmla="*/ 67 w 235"/>
                    <a:gd name="T3" fmla="*/ 54 h 55"/>
                    <a:gd name="T4" fmla="*/ 234 w 235"/>
                    <a:gd name="T5" fmla="*/ 24 h 55"/>
                    <a:gd name="T6" fmla="*/ 167 w 235"/>
                    <a:gd name="T7" fmla="*/ 0 h 55"/>
                    <a:gd name="T8" fmla="*/ 0 w 235"/>
                    <a:gd name="T9" fmla="*/ 30 h 55"/>
                  </a:gdLst>
                  <a:ahLst/>
                  <a:cxnLst>
                    <a:cxn ang="0">
                      <a:pos x="T0" y="T1"/>
                    </a:cxn>
                    <a:cxn ang="0">
                      <a:pos x="T2" y="T3"/>
                    </a:cxn>
                    <a:cxn ang="0">
                      <a:pos x="T4" y="T5"/>
                    </a:cxn>
                    <a:cxn ang="0">
                      <a:pos x="T6" y="T7"/>
                    </a:cxn>
                    <a:cxn ang="0">
                      <a:pos x="T8" y="T9"/>
                    </a:cxn>
                  </a:cxnLst>
                  <a:rect l="0" t="0" r="r" b="b"/>
                  <a:pathLst>
                    <a:path w="235" h="55">
                      <a:moveTo>
                        <a:pt x="0" y="30"/>
                      </a:moveTo>
                      <a:lnTo>
                        <a:pt x="67" y="54"/>
                      </a:lnTo>
                      <a:lnTo>
                        <a:pt x="234" y="24"/>
                      </a:lnTo>
                      <a:lnTo>
                        <a:pt x="167" y="0"/>
                      </a:lnTo>
                      <a:lnTo>
                        <a:pt x="0" y="30"/>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54" name="Freeform 46"/>
                <p:cNvSpPr>
                  <a:spLocks/>
                </p:cNvSpPr>
                <p:nvPr/>
              </p:nvSpPr>
              <p:spPr bwMode="auto">
                <a:xfrm>
                  <a:off x="2978" y="370"/>
                  <a:ext cx="146" cy="135"/>
                </a:xfrm>
                <a:custGeom>
                  <a:avLst/>
                  <a:gdLst>
                    <a:gd name="T0" fmla="*/ 0 w 146"/>
                    <a:gd name="T1" fmla="*/ 28 h 135"/>
                    <a:gd name="T2" fmla="*/ 0 w 146"/>
                    <a:gd name="T3" fmla="*/ 134 h 135"/>
                    <a:gd name="T4" fmla="*/ 145 w 146"/>
                    <a:gd name="T5" fmla="*/ 106 h 135"/>
                    <a:gd name="T6" fmla="*/ 145 w 146"/>
                    <a:gd name="T7" fmla="*/ 0 h 135"/>
                    <a:gd name="T8" fmla="*/ 0 w 146"/>
                    <a:gd name="T9" fmla="*/ 28 h 135"/>
                  </a:gdLst>
                  <a:ahLst/>
                  <a:cxnLst>
                    <a:cxn ang="0">
                      <a:pos x="T0" y="T1"/>
                    </a:cxn>
                    <a:cxn ang="0">
                      <a:pos x="T2" y="T3"/>
                    </a:cxn>
                    <a:cxn ang="0">
                      <a:pos x="T4" y="T5"/>
                    </a:cxn>
                    <a:cxn ang="0">
                      <a:pos x="T6" y="T7"/>
                    </a:cxn>
                    <a:cxn ang="0">
                      <a:pos x="T8" y="T9"/>
                    </a:cxn>
                  </a:cxnLst>
                  <a:rect l="0" t="0" r="r" b="b"/>
                  <a:pathLst>
                    <a:path w="146" h="135">
                      <a:moveTo>
                        <a:pt x="0" y="28"/>
                      </a:moveTo>
                      <a:lnTo>
                        <a:pt x="0" y="134"/>
                      </a:lnTo>
                      <a:lnTo>
                        <a:pt x="145" y="106"/>
                      </a:lnTo>
                      <a:lnTo>
                        <a:pt x="145" y="0"/>
                      </a:lnTo>
                      <a:lnTo>
                        <a:pt x="0" y="28"/>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455" name="Group 47"/>
            <p:cNvGrpSpPr>
              <a:grpSpLocks/>
            </p:cNvGrpSpPr>
            <p:nvPr/>
          </p:nvGrpSpPr>
          <p:grpSpPr bwMode="auto">
            <a:xfrm>
              <a:off x="7885113" y="5846763"/>
              <a:ext cx="1065212" cy="757237"/>
              <a:chOff x="3711" y="3104"/>
              <a:chExt cx="674" cy="515"/>
            </a:xfrm>
          </p:grpSpPr>
          <p:grpSp>
            <p:nvGrpSpPr>
              <p:cNvPr id="913456" name="Group 48"/>
              <p:cNvGrpSpPr>
                <a:grpSpLocks/>
              </p:cNvGrpSpPr>
              <p:nvPr/>
            </p:nvGrpSpPr>
            <p:grpSpPr bwMode="auto">
              <a:xfrm>
                <a:off x="3711" y="3337"/>
                <a:ext cx="671" cy="282"/>
                <a:chOff x="3711" y="3337"/>
                <a:chExt cx="671" cy="282"/>
              </a:xfrm>
            </p:grpSpPr>
            <p:sp>
              <p:nvSpPr>
                <p:cNvPr id="913457" name="Freeform 49"/>
                <p:cNvSpPr>
                  <a:spLocks/>
                </p:cNvSpPr>
                <p:nvPr/>
              </p:nvSpPr>
              <p:spPr bwMode="auto">
                <a:xfrm>
                  <a:off x="3711" y="3337"/>
                  <a:ext cx="671" cy="224"/>
                </a:xfrm>
                <a:custGeom>
                  <a:avLst/>
                  <a:gdLst>
                    <a:gd name="T0" fmla="*/ 670 w 671"/>
                    <a:gd name="T1" fmla="*/ 118 h 224"/>
                    <a:gd name="T2" fmla="*/ 192 w 671"/>
                    <a:gd name="T3" fmla="*/ 0 h 224"/>
                    <a:gd name="T4" fmla="*/ 0 w 671"/>
                    <a:gd name="T5" fmla="*/ 71 h 224"/>
                    <a:gd name="T6" fmla="*/ 510 w 671"/>
                    <a:gd name="T7" fmla="*/ 223 h 224"/>
                    <a:gd name="T8" fmla="*/ 670 w 671"/>
                    <a:gd name="T9" fmla="*/ 118 h 224"/>
                  </a:gdLst>
                  <a:ahLst/>
                  <a:cxnLst>
                    <a:cxn ang="0">
                      <a:pos x="T0" y="T1"/>
                    </a:cxn>
                    <a:cxn ang="0">
                      <a:pos x="T2" y="T3"/>
                    </a:cxn>
                    <a:cxn ang="0">
                      <a:pos x="T4" y="T5"/>
                    </a:cxn>
                    <a:cxn ang="0">
                      <a:pos x="T6" y="T7"/>
                    </a:cxn>
                    <a:cxn ang="0">
                      <a:pos x="T8" y="T9"/>
                    </a:cxn>
                  </a:cxnLst>
                  <a:rect l="0" t="0" r="r" b="b"/>
                  <a:pathLst>
                    <a:path w="671" h="224">
                      <a:moveTo>
                        <a:pt x="670" y="118"/>
                      </a:moveTo>
                      <a:lnTo>
                        <a:pt x="192" y="0"/>
                      </a:lnTo>
                      <a:lnTo>
                        <a:pt x="0" y="71"/>
                      </a:lnTo>
                      <a:lnTo>
                        <a:pt x="510" y="223"/>
                      </a:lnTo>
                      <a:lnTo>
                        <a:pt x="670" y="118"/>
                      </a:lnTo>
                    </a:path>
                  </a:pathLst>
                </a:custGeom>
                <a:solidFill>
                  <a:srgbClr val="BF7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58" name="Freeform 50"/>
                <p:cNvSpPr>
                  <a:spLocks/>
                </p:cNvSpPr>
                <p:nvPr/>
              </p:nvSpPr>
              <p:spPr bwMode="auto">
                <a:xfrm>
                  <a:off x="4220" y="3455"/>
                  <a:ext cx="162" cy="164"/>
                </a:xfrm>
                <a:custGeom>
                  <a:avLst/>
                  <a:gdLst>
                    <a:gd name="T0" fmla="*/ 161 w 162"/>
                    <a:gd name="T1" fmla="*/ 0 h 164"/>
                    <a:gd name="T2" fmla="*/ 0 w 162"/>
                    <a:gd name="T3" fmla="*/ 105 h 164"/>
                    <a:gd name="T4" fmla="*/ 0 w 162"/>
                    <a:gd name="T5" fmla="*/ 163 h 164"/>
                    <a:gd name="T6" fmla="*/ 161 w 162"/>
                    <a:gd name="T7" fmla="*/ 58 h 164"/>
                    <a:gd name="T8" fmla="*/ 161 w 162"/>
                    <a:gd name="T9" fmla="*/ 0 h 164"/>
                  </a:gdLst>
                  <a:ahLst/>
                  <a:cxnLst>
                    <a:cxn ang="0">
                      <a:pos x="T0" y="T1"/>
                    </a:cxn>
                    <a:cxn ang="0">
                      <a:pos x="T2" y="T3"/>
                    </a:cxn>
                    <a:cxn ang="0">
                      <a:pos x="T4" y="T5"/>
                    </a:cxn>
                    <a:cxn ang="0">
                      <a:pos x="T6" y="T7"/>
                    </a:cxn>
                    <a:cxn ang="0">
                      <a:pos x="T8" y="T9"/>
                    </a:cxn>
                  </a:cxnLst>
                  <a:rect l="0" t="0" r="r" b="b"/>
                  <a:pathLst>
                    <a:path w="162" h="164">
                      <a:moveTo>
                        <a:pt x="161" y="0"/>
                      </a:moveTo>
                      <a:lnTo>
                        <a:pt x="0" y="105"/>
                      </a:lnTo>
                      <a:lnTo>
                        <a:pt x="0" y="163"/>
                      </a:lnTo>
                      <a:lnTo>
                        <a:pt x="161" y="58"/>
                      </a:lnTo>
                      <a:lnTo>
                        <a:pt x="161" y="0"/>
                      </a:lnTo>
                    </a:path>
                  </a:pathLst>
                </a:custGeom>
                <a:solidFill>
                  <a:srgbClr val="7F3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59" name="Freeform 51"/>
                <p:cNvSpPr>
                  <a:spLocks/>
                </p:cNvSpPr>
                <p:nvPr/>
              </p:nvSpPr>
              <p:spPr bwMode="auto">
                <a:xfrm>
                  <a:off x="3711" y="3408"/>
                  <a:ext cx="510" cy="211"/>
                </a:xfrm>
                <a:custGeom>
                  <a:avLst/>
                  <a:gdLst>
                    <a:gd name="T0" fmla="*/ 509 w 510"/>
                    <a:gd name="T1" fmla="*/ 152 h 211"/>
                    <a:gd name="T2" fmla="*/ 509 w 510"/>
                    <a:gd name="T3" fmla="*/ 210 h 211"/>
                    <a:gd name="T4" fmla="*/ 0 w 510"/>
                    <a:gd name="T5" fmla="*/ 58 h 211"/>
                    <a:gd name="T6" fmla="*/ 0 w 510"/>
                    <a:gd name="T7" fmla="*/ 0 h 211"/>
                    <a:gd name="T8" fmla="*/ 509 w 510"/>
                    <a:gd name="T9" fmla="*/ 152 h 211"/>
                  </a:gdLst>
                  <a:ahLst/>
                  <a:cxnLst>
                    <a:cxn ang="0">
                      <a:pos x="T0" y="T1"/>
                    </a:cxn>
                    <a:cxn ang="0">
                      <a:pos x="T2" y="T3"/>
                    </a:cxn>
                    <a:cxn ang="0">
                      <a:pos x="T4" y="T5"/>
                    </a:cxn>
                    <a:cxn ang="0">
                      <a:pos x="T6" y="T7"/>
                    </a:cxn>
                    <a:cxn ang="0">
                      <a:pos x="T8" y="T9"/>
                    </a:cxn>
                  </a:cxnLst>
                  <a:rect l="0" t="0" r="r" b="b"/>
                  <a:pathLst>
                    <a:path w="510" h="211">
                      <a:moveTo>
                        <a:pt x="509" y="152"/>
                      </a:moveTo>
                      <a:lnTo>
                        <a:pt x="509" y="210"/>
                      </a:lnTo>
                      <a:lnTo>
                        <a:pt x="0" y="58"/>
                      </a:lnTo>
                      <a:lnTo>
                        <a:pt x="0" y="0"/>
                      </a:lnTo>
                      <a:lnTo>
                        <a:pt x="509" y="152"/>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460" name="Group 52"/>
              <p:cNvGrpSpPr>
                <a:grpSpLocks/>
              </p:cNvGrpSpPr>
              <p:nvPr/>
            </p:nvGrpSpPr>
            <p:grpSpPr bwMode="auto">
              <a:xfrm>
                <a:off x="4015" y="3407"/>
                <a:ext cx="223" cy="52"/>
                <a:chOff x="4015" y="3407"/>
                <a:chExt cx="223" cy="52"/>
              </a:xfrm>
            </p:grpSpPr>
            <p:sp>
              <p:nvSpPr>
                <p:cNvPr id="913461" name="Freeform 53"/>
                <p:cNvSpPr>
                  <a:spLocks/>
                </p:cNvSpPr>
                <p:nvPr/>
              </p:nvSpPr>
              <p:spPr bwMode="auto">
                <a:xfrm>
                  <a:off x="4015" y="3407"/>
                  <a:ext cx="223" cy="49"/>
                </a:xfrm>
                <a:custGeom>
                  <a:avLst/>
                  <a:gdLst>
                    <a:gd name="T0" fmla="*/ 222 w 223"/>
                    <a:gd name="T1" fmla="*/ 26 h 49"/>
                    <a:gd name="T2" fmla="*/ 58 w 223"/>
                    <a:gd name="T3" fmla="*/ 0 h 49"/>
                    <a:gd name="T4" fmla="*/ 0 w 223"/>
                    <a:gd name="T5" fmla="*/ 23 h 49"/>
                    <a:gd name="T6" fmla="*/ 163 w 223"/>
                    <a:gd name="T7" fmla="*/ 48 h 49"/>
                    <a:gd name="T8" fmla="*/ 222 w 223"/>
                    <a:gd name="T9" fmla="*/ 26 h 49"/>
                  </a:gdLst>
                  <a:ahLst/>
                  <a:cxnLst>
                    <a:cxn ang="0">
                      <a:pos x="T0" y="T1"/>
                    </a:cxn>
                    <a:cxn ang="0">
                      <a:pos x="T2" y="T3"/>
                    </a:cxn>
                    <a:cxn ang="0">
                      <a:pos x="T4" y="T5"/>
                    </a:cxn>
                    <a:cxn ang="0">
                      <a:pos x="T6" y="T7"/>
                    </a:cxn>
                    <a:cxn ang="0">
                      <a:pos x="T8" y="T9"/>
                    </a:cxn>
                  </a:cxnLst>
                  <a:rect l="0" t="0" r="r" b="b"/>
                  <a:pathLst>
                    <a:path w="223" h="49">
                      <a:moveTo>
                        <a:pt x="222" y="26"/>
                      </a:moveTo>
                      <a:lnTo>
                        <a:pt x="58" y="0"/>
                      </a:lnTo>
                      <a:lnTo>
                        <a:pt x="0" y="23"/>
                      </a:lnTo>
                      <a:lnTo>
                        <a:pt x="163" y="48"/>
                      </a:lnTo>
                      <a:lnTo>
                        <a:pt x="222" y="26"/>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2" name="Freeform 54"/>
                <p:cNvSpPr>
                  <a:spLocks/>
                </p:cNvSpPr>
                <p:nvPr/>
              </p:nvSpPr>
              <p:spPr bwMode="auto">
                <a:xfrm>
                  <a:off x="4180" y="3433"/>
                  <a:ext cx="58" cy="26"/>
                </a:xfrm>
                <a:custGeom>
                  <a:avLst/>
                  <a:gdLst>
                    <a:gd name="T0" fmla="*/ 57 w 58"/>
                    <a:gd name="T1" fmla="*/ 0 h 26"/>
                    <a:gd name="T2" fmla="*/ 0 w 58"/>
                    <a:gd name="T3" fmla="*/ 20 h 26"/>
                    <a:gd name="T4" fmla="*/ 0 w 58"/>
                    <a:gd name="T5" fmla="*/ 25 h 26"/>
                    <a:gd name="T6" fmla="*/ 57 w 58"/>
                    <a:gd name="T7" fmla="*/ 8 h 26"/>
                    <a:gd name="T8" fmla="*/ 57 w 58"/>
                    <a:gd name="T9" fmla="*/ 0 h 26"/>
                  </a:gdLst>
                  <a:ahLst/>
                  <a:cxnLst>
                    <a:cxn ang="0">
                      <a:pos x="T0" y="T1"/>
                    </a:cxn>
                    <a:cxn ang="0">
                      <a:pos x="T2" y="T3"/>
                    </a:cxn>
                    <a:cxn ang="0">
                      <a:pos x="T4" y="T5"/>
                    </a:cxn>
                    <a:cxn ang="0">
                      <a:pos x="T6" y="T7"/>
                    </a:cxn>
                    <a:cxn ang="0">
                      <a:pos x="T8" y="T9"/>
                    </a:cxn>
                  </a:cxnLst>
                  <a:rect l="0" t="0" r="r" b="b"/>
                  <a:pathLst>
                    <a:path w="58" h="26">
                      <a:moveTo>
                        <a:pt x="57" y="0"/>
                      </a:moveTo>
                      <a:lnTo>
                        <a:pt x="0" y="20"/>
                      </a:lnTo>
                      <a:lnTo>
                        <a:pt x="0" y="25"/>
                      </a:lnTo>
                      <a:lnTo>
                        <a:pt x="57" y="8"/>
                      </a:lnTo>
                      <a:lnTo>
                        <a:pt x="57"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3" name="Freeform 55"/>
                <p:cNvSpPr>
                  <a:spLocks/>
                </p:cNvSpPr>
                <p:nvPr/>
              </p:nvSpPr>
              <p:spPr bwMode="auto">
                <a:xfrm>
                  <a:off x="4015" y="3430"/>
                  <a:ext cx="166" cy="29"/>
                </a:xfrm>
                <a:custGeom>
                  <a:avLst/>
                  <a:gdLst>
                    <a:gd name="T0" fmla="*/ 165 w 166"/>
                    <a:gd name="T1" fmla="*/ 23 h 29"/>
                    <a:gd name="T2" fmla="*/ 165 w 166"/>
                    <a:gd name="T3" fmla="*/ 28 h 29"/>
                    <a:gd name="T4" fmla="*/ 0 w 166"/>
                    <a:gd name="T5" fmla="*/ 5 h 29"/>
                    <a:gd name="T6" fmla="*/ 0 w 166"/>
                    <a:gd name="T7" fmla="*/ 0 h 29"/>
                    <a:gd name="T8" fmla="*/ 165 w 166"/>
                    <a:gd name="T9" fmla="*/ 23 h 29"/>
                  </a:gdLst>
                  <a:ahLst/>
                  <a:cxnLst>
                    <a:cxn ang="0">
                      <a:pos x="T0" y="T1"/>
                    </a:cxn>
                    <a:cxn ang="0">
                      <a:pos x="T2" y="T3"/>
                    </a:cxn>
                    <a:cxn ang="0">
                      <a:pos x="T4" y="T5"/>
                    </a:cxn>
                    <a:cxn ang="0">
                      <a:pos x="T6" y="T7"/>
                    </a:cxn>
                    <a:cxn ang="0">
                      <a:pos x="T8" y="T9"/>
                    </a:cxn>
                  </a:cxnLst>
                  <a:rect l="0" t="0" r="r" b="b"/>
                  <a:pathLst>
                    <a:path w="166" h="29">
                      <a:moveTo>
                        <a:pt x="165" y="23"/>
                      </a:moveTo>
                      <a:lnTo>
                        <a:pt x="165" y="28"/>
                      </a:lnTo>
                      <a:lnTo>
                        <a:pt x="0" y="5"/>
                      </a:lnTo>
                      <a:lnTo>
                        <a:pt x="0" y="0"/>
                      </a:lnTo>
                      <a:lnTo>
                        <a:pt x="165" y="2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464" name="Group 56"/>
                <p:cNvGrpSpPr>
                  <a:grpSpLocks/>
                </p:cNvGrpSpPr>
                <p:nvPr/>
              </p:nvGrpSpPr>
              <p:grpSpPr bwMode="auto">
                <a:xfrm>
                  <a:off x="4034" y="3409"/>
                  <a:ext cx="170" cy="36"/>
                  <a:chOff x="4034" y="3409"/>
                  <a:chExt cx="170" cy="36"/>
                </a:xfrm>
              </p:grpSpPr>
              <p:sp>
                <p:nvSpPr>
                  <p:cNvPr id="913465" name="Freeform 57"/>
                  <p:cNvSpPr>
                    <a:spLocks/>
                  </p:cNvSpPr>
                  <p:nvPr/>
                </p:nvSpPr>
                <p:spPr bwMode="auto">
                  <a:xfrm>
                    <a:off x="4086" y="3426"/>
                    <a:ext cx="118" cy="19"/>
                  </a:xfrm>
                  <a:custGeom>
                    <a:avLst/>
                    <a:gdLst>
                      <a:gd name="T0" fmla="*/ 96 w 118"/>
                      <a:gd name="T1" fmla="*/ 18 h 19"/>
                      <a:gd name="T2" fmla="*/ 0 w 118"/>
                      <a:gd name="T3" fmla="*/ 6 h 19"/>
                      <a:gd name="T4" fmla="*/ 22 w 118"/>
                      <a:gd name="T5" fmla="*/ 0 h 19"/>
                      <a:gd name="T6" fmla="*/ 117 w 118"/>
                      <a:gd name="T7" fmla="*/ 11 h 19"/>
                      <a:gd name="T8" fmla="*/ 96 w 118"/>
                      <a:gd name="T9" fmla="*/ 18 h 19"/>
                    </a:gdLst>
                    <a:ahLst/>
                    <a:cxnLst>
                      <a:cxn ang="0">
                        <a:pos x="T0" y="T1"/>
                      </a:cxn>
                      <a:cxn ang="0">
                        <a:pos x="T2" y="T3"/>
                      </a:cxn>
                      <a:cxn ang="0">
                        <a:pos x="T4" y="T5"/>
                      </a:cxn>
                      <a:cxn ang="0">
                        <a:pos x="T6" y="T7"/>
                      </a:cxn>
                      <a:cxn ang="0">
                        <a:pos x="T8" y="T9"/>
                      </a:cxn>
                    </a:cxnLst>
                    <a:rect l="0" t="0" r="r" b="b"/>
                    <a:pathLst>
                      <a:path w="118" h="19">
                        <a:moveTo>
                          <a:pt x="96" y="18"/>
                        </a:moveTo>
                        <a:lnTo>
                          <a:pt x="0" y="6"/>
                        </a:lnTo>
                        <a:lnTo>
                          <a:pt x="22" y="0"/>
                        </a:lnTo>
                        <a:lnTo>
                          <a:pt x="117" y="11"/>
                        </a:lnTo>
                        <a:lnTo>
                          <a:pt x="96" y="1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6" name="Freeform 58"/>
                  <p:cNvSpPr>
                    <a:spLocks/>
                  </p:cNvSpPr>
                  <p:nvPr/>
                </p:nvSpPr>
                <p:spPr bwMode="auto">
                  <a:xfrm>
                    <a:off x="4097" y="3416"/>
                    <a:ext cx="104" cy="17"/>
                  </a:xfrm>
                  <a:custGeom>
                    <a:avLst/>
                    <a:gdLst>
                      <a:gd name="T0" fmla="*/ 95 w 104"/>
                      <a:gd name="T1" fmla="*/ 16 h 17"/>
                      <a:gd name="T2" fmla="*/ 0 w 104"/>
                      <a:gd name="T3" fmla="*/ 2 h 17"/>
                      <a:gd name="T4" fmla="*/ 8 w 104"/>
                      <a:gd name="T5" fmla="*/ 0 h 17"/>
                      <a:gd name="T6" fmla="*/ 103 w 104"/>
                      <a:gd name="T7" fmla="*/ 13 h 17"/>
                      <a:gd name="T8" fmla="*/ 95 w 104"/>
                      <a:gd name="T9" fmla="*/ 16 h 17"/>
                    </a:gdLst>
                    <a:ahLst/>
                    <a:cxnLst>
                      <a:cxn ang="0">
                        <a:pos x="T0" y="T1"/>
                      </a:cxn>
                      <a:cxn ang="0">
                        <a:pos x="T2" y="T3"/>
                      </a:cxn>
                      <a:cxn ang="0">
                        <a:pos x="T4" y="T5"/>
                      </a:cxn>
                      <a:cxn ang="0">
                        <a:pos x="T6" y="T7"/>
                      </a:cxn>
                      <a:cxn ang="0">
                        <a:pos x="T8" y="T9"/>
                      </a:cxn>
                    </a:cxnLst>
                    <a:rect l="0" t="0" r="r" b="b"/>
                    <a:pathLst>
                      <a:path w="104" h="17">
                        <a:moveTo>
                          <a:pt x="95" y="16"/>
                        </a:moveTo>
                        <a:lnTo>
                          <a:pt x="0" y="2"/>
                        </a:lnTo>
                        <a:lnTo>
                          <a:pt x="8" y="0"/>
                        </a:lnTo>
                        <a:lnTo>
                          <a:pt x="103" y="13"/>
                        </a:lnTo>
                        <a:lnTo>
                          <a:pt x="95"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7" name="Freeform 59"/>
                  <p:cNvSpPr>
                    <a:spLocks/>
                  </p:cNvSpPr>
                  <p:nvPr/>
                </p:nvSpPr>
                <p:spPr bwMode="auto">
                  <a:xfrm>
                    <a:off x="4034" y="3420"/>
                    <a:ext cx="59" cy="17"/>
                  </a:xfrm>
                  <a:custGeom>
                    <a:avLst/>
                    <a:gdLst>
                      <a:gd name="T0" fmla="*/ 37 w 59"/>
                      <a:gd name="T1" fmla="*/ 16 h 17"/>
                      <a:gd name="T2" fmla="*/ 0 w 59"/>
                      <a:gd name="T3" fmla="*/ 10 h 17"/>
                      <a:gd name="T4" fmla="*/ 21 w 59"/>
                      <a:gd name="T5" fmla="*/ 0 h 17"/>
                      <a:gd name="T6" fmla="*/ 58 w 59"/>
                      <a:gd name="T7" fmla="*/ 6 h 17"/>
                      <a:gd name="T8" fmla="*/ 37 w 59"/>
                      <a:gd name="T9" fmla="*/ 16 h 17"/>
                    </a:gdLst>
                    <a:ahLst/>
                    <a:cxnLst>
                      <a:cxn ang="0">
                        <a:pos x="T0" y="T1"/>
                      </a:cxn>
                      <a:cxn ang="0">
                        <a:pos x="T2" y="T3"/>
                      </a:cxn>
                      <a:cxn ang="0">
                        <a:pos x="T4" y="T5"/>
                      </a:cxn>
                      <a:cxn ang="0">
                        <a:pos x="T6" y="T7"/>
                      </a:cxn>
                      <a:cxn ang="0">
                        <a:pos x="T8" y="T9"/>
                      </a:cxn>
                    </a:cxnLst>
                    <a:rect l="0" t="0" r="r" b="b"/>
                    <a:pathLst>
                      <a:path w="59" h="17">
                        <a:moveTo>
                          <a:pt x="37" y="16"/>
                        </a:moveTo>
                        <a:lnTo>
                          <a:pt x="0" y="10"/>
                        </a:lnTo>
                        <a:lnTo>
                          <a:pt x="21" y="0"/>
                        </a:lnTo>
                        <a:lnTo>
                          <a:pt x="58" y="6"/>
                        </a:lnTo>
                        <a:lnTo>
                          <a:pt x="37"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8" name="Freeform 60"/>
                  <p:cNvSpPr>
                    <a:spLocks/>
                  </p:cNvSpPr>
                  <p:nvPr/>
                </p:nvSpPr>
                <p:spPr bwMode="auto">
                  <a:xfrm>
                    <a:off x="4070" y="3409"/>
                    <a:ext cx="27" cy="17"/>
                  </a:xfrm>
                  <a:custGeom>
                    <a:avLst/>
                    <a:gdLst>
                      <a:gd name="T0" fmla="*/ 19 w 27"/>
                      <a:gd name="T1" fmla="*/ 16 h 17"/>
                      <a:gd name="T2" fmla="*/ 0 w 27"/>
                      <a:gd name="T3" fmla="*/ 8 h 17"/>
                      <a:gd name="T4" fmla="*/ 7 w 27"/>
                      <a:gd name="T5" fmla="*/ 0 h 17"/>
                      <a:gd name="T6" fmla="*/ 26 w 27"/>
                      <a:gd name="T7" fmla="*/ 8 h 17"/>
                      <a:gd name="T8" fmla="*/ 19 w 27"/>
                      <a:gd name="T9" fmla="*/ 16 h 17"/>
                    </a:gdLst>
                    <a:ahLst/>
                    <a:cxnLst>
                      <a:cxn ang="0">
                        <a:pos x="T0" y="T1"/>
                      </a:cxn>
                      <a:cxn ang="0">
                        <a:pos x="T2" y="T3"/>
                      </a:cxn>
                      <a:cxn ang="0">
                        <a:pos x="T4" y="T5"/>
                      </a:cxn>
                      <a:cxn ang="0">
                        <a:pos x="T6" y="T7"/>
                      </a:cxn>
                      <a:cxn ang="0">
                        <a:pos x="T8" y="T9"/>
                      </a:cxn>
                    </a:cxnLst>
                    <a:rect l="0" t="0" r="r" b="b"/>
                    <a:pathLst>
                      <a:path w="27" h="17">
                        <a:moveTo>
                          <a:pt x="19" y="16"/>
                        </a:moveTo>
                        <a:lnTo>
                          <a:pt x="0" y="8"/>
                        </a:lnTo>
                        <a:lnTo>
                          <a:pt x="7" y="0"/>
                        </a:lnTo>
                        <a:lnTo>
                          <a:pt x="26" y="8"/>
                        </a:lnTo>
                        <a:lnTo>
                          <a:pt x="19"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69" name="Freeform 61"/>
                  <p:cNvSpPr>
                    <a:spLocks/>
                  </p:cNvSpPr>
                  <p:nvPr/>
                </p:nvSpPr>
                <p:spPr bwMode="auto">
                  <a:xfrm>
                    <a:off x="4062" y="3416"/>
                    <a:ext cx="27" cy="17"/>
                  </a:xfrm>
                  <a:custGeom>
                    <a:avLst/>
                    <a:gdLst>
                      <a:gd name="T0" fmla="*/ 20 w 27"/>
                      <a:gd name="T1" fmla="*/ 16 h 17"/>
                      <a:gd name="T2" fmla="*/ 0 w 27"/>
                      <a:gd name="T3" fmla="*/ 5 h 17"/>
                      <a:gd name="T4" fmla="*/ 7 w 27"/>
                      <a:gd name="T5" fmla="*/ 0 h 17"/>
                      <a:gd name="T6" fmla="*/ 26 w 27"/>
                      <a:gd name="T7" fmla="*/ 10 h 17"/>
                      <a:gd name="T8" fmla="*/ 20 w 27"/>
                      <a:gd name="T9" fmla="*/ 16 h 17"/>
                    </a:gdLst>
                    <a:ahLst/>
                    <a:cxnLst>
                      <a:cxn ang="0">
                        <a:pos x="T0" y="T1"/>
                      </a:cxn>
                      <a:cxn ang="0">
                        <a:pos x="T2" y="T3"/>
                      </a:cxn>
                      <a:cxn ang="0">
                        <a:pos x="T4" y="T5"/>
                      </a:cxn>
                      <a:cxn ang="0">
                        <a:pos x="T6" y="T7"/>
                      </a:cxn>
                      <a:cxn ang="0">
                        <a:pos x="T8" y="T9"/>
                      </a:cxn>
                    </a:cxnLst>
                    <a:rect l="0" t="0" r="r" b="b"/>
                    <a:pathLst>
                      <a:path w="27" h="17">
                        <a:moveTo>
                          <a:pt x="20" y="16"/>
                        </a:moveTo>
                        <a:lnTo>
                          <a:pt x="0" y="5"/>
                        </a:lnTo>
                        <a:lnTo>
                          <a:pt x="7" y="0"/>
                        </a:lnTo>
                        <a:lnTo>
                          <a:pt x="26" y="10"/>
                        </a:lnTo>
                        <a:lnTo>
                          <a:pt x="20"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470" name="Group 62"/>
              <p:cNvGrpSpPr>
                <a:grpSpLocks/>
              </p:cNvGrpSpPr>
              <p:nvPr/>
            </p:nvGrpSpPr>
            <p:grpSpPr bwMode="auto">
              <a:xfrm>
                <a:off x="3854" y="3356"/>
                <a:ext cx="223" cy="124"/>
                <a:chOff x="3854" y="3356"/>
                <a:chExt cx="223" cy="124"/>
              </a:xfrm>
            </p:grpSpPr>
            <p:grpSp>
              <p:nvGrpSpPr>
                <p:cNvPr id="913471" name="Group 63"/>
                <p:cNvGrpSpPr>
                  <a:grpSpLocks/>
                </p:cNvGrpSpPr>
                <p:nvPr/>
              </p:nvGrpSpPr>
              <p:grpSpPr bwMode="auto">
                <a:xfrm>
                  <a:off x="3854" y="3363"/>
                  <a:ext cx="223" cy="117"/>
                  <a:chOff x="3854" y="3363"/>
                  <a:chExt cx="223" cy="117"/>
                </a:xfrm>
              </p:grpSpPr>
              <p:grpSp>
                <p:nvGrpSpPr>
                  <p:cNvPr id="913472" name="Group 64"/>
                  <p:cNvGrpSpPr>
                    <a:grpSpLocks/>
                  </p:cNvGrpSpPr>
                  <p:nvPr/>
                </p:nvGrpSpPr>
                <p:grpSpPr bwMode="auto">
                  <a:xfrm>
                    <a:off x="3854" y="3363"/>
                    <a:ext cx="223" cy="117"/>
                    <a:chOff x="3854" y="3363"/>
                    <a:chExt cx="223" cy="117"/>
                  </a:xfrm>
                </p:grpSpPr>
                <p:grpSp>
                  <p:nvGrpSpPr>
                    <p:cNvPr id="913473" name="Group 65"/>
                    <p:cNvGrpSpPr>
                      <a:grpSpLocks/>
                    </p:cNvGrpSpPr>
                    <p:nvPr/>
                  </p:nvGrpSpPr>
                  <p:grpSpPr bwMode="auto">
                    <a:xfrm>
                      <a:off x="3908" y="3380"/>
                      <a:ext cx="169" cy="100"/>
                      <a:chOff x="3908" y="3380"/>
                      <a:chExt cx="169" cy="100"/>
                    </a:xfrm>
                  </p:grpSpPr>
                  <p:sp>
                    <p:nvSpPr>
                      <p:cNvPr id="913474" name="Freeform 66"/>
                      <p:cNvSpPr>
                        <a:spLocks/>
                      </p:cNvSpPr>
                      <p:nvPr/>
                    </p:nvSpPr>
                    <p:spPr bwMode="auto">
                      <a:xfrm>
                        <a:off x="3908" y="3380"/>
                        <a:ext cx="165" cy="100"/>
                      </a:xfrm>
                      <a:custGeom>
                        <a:avLst/>
                        <a:gdLst>
                          <a:gd name="T0" fmla="*/ 164 w 165"/>
                          <a:gd name="T1" fmla="*/ 27 h 100"/>
                          <a:gd name="T2" fmla="*/ 153 w 165"/>
                          <a:gd name="T3" fmla="*/ 32 h 100"/>
                          <a:gd name="T4" fmla="*/ 153 w 165"/>
                          <a:gd name="T5" fmla="*/ 21 h 100"/>
                          <a:gd name="T6" fmla="*/ 146 w 165"/>
                          <a:gd name="T7" fmla="*/ 9 h 100"/>
                          <a:gd name="T8" fmla="*/ 75 w 165"/>
                          <a:gd name="T9" fmla="*/ 0 h 100"/>
                          <a:gd name="T10" fmla="*/ 0 w 165"/>
                          <a:gd name="T11" fmla="*/ 35 h 100"/>
                          <a:gd name="T12" fmla="*/ 0 w 165"/>
                          <a:gd name="T13" fmla="*/ 77 h 100"/>
                          <a:gd name="T14" fmla="*/ 71 w 165"/>
                          <a:gd name="T15" fmla="*/ 99 h 100"/>
                          <a:gd name="T16" fmla="*/ 144 w 165"/>
                          <a:gd name="T17" fmla="*/ 49 h 100"/>
                          <a:gd name="T18" fmla="*/ 144 w 165"/>
                          <a:gd name="T19" fmla="*/ 58 h 100"/>
                          <a:gd name="T20" fmla="*/ 151 w 165"/>
                          <a:gd name="T21" fmla="*/ 53 h 100"/>
                          <a:gd name="T22" fmla="*/ 151 w 165"/>
                          <a:gd name="T23" fmla="*/ 44 h 100"/>
                          <a:gd name="T24" fmla="*/ 164 w 165"/>
                          <a:gd name="T25" fmla="*/ 36 h 100"/>
                          <a:gd name="T26" fmla="*/ 164 w 165"/>
                          <a:gd name="T27"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00">
                            <a:moveTo>
                              <a:pt x="164" y="27"/>
                            </a:moveTo>
                            <a:lnTo>
                              <a:pt x="153" y="32"/>
                            </a:lnTo>
                            <a:lnTo>
                              <a:pt x="153" y="21"/>
                            </a:lnTo>
                            <a:lnTo>
                              <a:pt x="146" y="9"/>
                            </a:lnTo>
                            <a:lnTo>
                              <a:pt x="75" y="0"/>
                            </a:lnTo>
                            <a:lnTo>
                              <a:pt x="0" y="35"/>
                            </a:lnTo>
                            <a:lnTo>
                              <a:pt x="0" y="77"/>
                            </a:lnTo>
                            <a:lnTo>
                              <a:pt x="71" y="99"/>
                            </a:lnTo>
                            <a:lnTo>
                              <a:pt x="144" y="49"/>
                            </a:lnTo>
                            <a:lnTo>
                              <a:pt x="144" y="58"/>
                            </a:lnTo>
                            <a:lnTo>
                              <a:pt x="151" y="53"/>
                            </a:lnTo>
                            <a:lnTo>
                              <a:pt x="151" y="44"/>
                            </a:lnTo>
                            <a:lnTo>
                              <a:pt x="164" y="36"/>
                            </a:lnTo>
                            <a:lnTo>
                              <a:pt x="164" y="27"/>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75" name="Freeform 67"/>
                      <p:cNvSpPr>
                        <a:spLocks/>
                      </p:cNvSpPr>
                      <p:nvPr/>
                    </p:nvSpPr>
                    <p:spPr bwMode="auto">
                      <a:xfrm>
                        <a:off x="4060" y="3401"/>
                        <a:ext cx="17" cy="17"/>
                      </a:xfrm>
                      <a:custGeom>
                        <a:avLst/>
                        <a:gdLst>
                          <a:gd name="T0" fmla="*/ 16 w 17"/>
                          <a:gd name="T1" fmla="*/ 8 h 17"/>
                          <a:gd name="T2" fmla="*/ 0 w 17"/>
                          <a:gd name="T3" fmla="*/ 16 h 17"/>
                          <a:gd name="T4" fmla="*/ 0 w 17"/>
                          <a:gd name="T5" fmla="*/ 0 h 17"/>
                          <a:gd name="T6" fmla="*/ 16 w 17"/>
                          <a:gd name="T7" fmla="*/ 8 h 17"/>
                        </a:gdLst>
                        <a:ahLst/>
                        <a:cxnLst>
                          <a:cxn ang="0">
                            <a:pos x="T0" y="T1"/>
                          </a:cxn>
                          <a:cxn ang="0">
                            <a:pos x="T2" y="T3"/>
                          </a:cxn>
                          <a:cxn ang="0">
                            <a:pos x="T4" y="T5"/>
                          </a:cxn>
                          <a:cxn ang="0">
                            <a:pos x="T6" y="T7"/>
                          </a:cxn>
                        </a:cxnLst>
                        <a:rect l="0" t="0" r="r" b="b"/>
                        <a:pathLst>
                          <a:path w="17" h="17">
                            <a:moveTo>
                              <a:pt x="16" y="8"/>
                            </a:moveTo>
                            <a:lnTo>
                              <a:pt x="0" y="16"/>
                            </a:lnTo>
                            <a:lnTo>
                              <a:pt x="0" y="0"/>
                            </a:lnTo>
                            <a:lnTo>
                              <a:pt x="16" y="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76" name="Freeform 68"/>
                      <p:cNvSpPr>
                        <a:spLocks/>
                      </p:cNvSpPr>
                      <p:nvPr/>
                    </p:nvSpPr>
                    <p:spPr bwMode="auto">
                      <a:xfrm>
                        <a:off x="4042" y="3428"/>
                        <a:ext cx="17" cy="17"/>
                      </a:xfrm>
                      <a:custGeom>
                        <a:avLst/>
                        <a:gdLst>
                          <a:gd name="T0" fmla="*/ 16 w 17"/>
                          <a:gd name="T1" fmla="*/ 16 h 17"/>
                          <a:gd name="T2" fmla="*/ 16 w 17"/>
                          <a:gd name="T3" fmla="*/ 0 h 17"/>
                          <a:gd name="T4" fmla="*/ 0 w 17"/>
                          <a:gd name="T5" fmla="*/ 9 h 17"/>
                          <a:gd name="T6" fmla="*/ 16 w 17"/>
                          <a:gd name="T7" fmla="*/ 16 h 17"/>
                        </a:gdLst>
                        <a:ahLst/>
                        <a:cxnLst>
                          <a:cxn ang="0">
                            <a:pos x="T0" y="T1"/>
                          </a:cxn>
                          <a:cxn ang="0">
                            <a:pos x="T2" y="T3"/>
                          </a:cxn>
                          <a:cxn ang="0">
                            <a:pos x="T4" y="T5"/>
                          </a:cxn>
                          <a:cxn ang="0">
                            <a:pos x="T6" y="T7"/>
                          </a:cxn>
                        </a:cxnLst>
                        <a:rect l="0" t="0" r="r" b="b"/>
                        <a:pathLst>
                          <a:path w="17" h="17">
                            <a:moveTo>
                              <a:pt x="16" y="16"/>
                            </a:moveTo>
                            <a:lnTo>
                              <a:pt x="16" y="0"/>
                            </a:lnTo>
                            <a:lnTo>
                              <a:pt x="0" y="9"/>
                            </a:lnTo>
                            <a:lnTo>
                              <a:pt x="16" y="1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477" name="Freeform 69"/>
                    <p:cNvSpPr>
                      <a:spLocks/>
                    </p:cNvSpPr>
                    <p:nvPr/>
                  </p:nvSpPr>
                  <p:spPr bwMode="auto">
                    <a:xfrm>
                      <a:off x="3854" y="3386"/>
                      <a:ext cx="55" cy="72"/>
                    </a:xfrm>
                    <a:custGeom>
                      <a:avLst/>
                      <a:gdLst>
                        <a:gd name="T0" fmla="*/ 54 w 55"/>
                        <a:gd name="T1" fmla="*/ 29 h 72"/>
                        <a:gd name="T2" fmla="*/ 54 w 55"/>
                        <a:gd name="T3" fmla="*/ 71 h 72"/>
                        <a:gd name="T4" fmla="*/ 0 w 55"/>
                        <a:gd name="T5" fmla="*/ 42 h 72"/>
                        <a:gd name="T6" fmla="*/ 0 w 55"/>
                        <a:gd name="T7" fmla="*/ 0 h 72"/>
                        <a:gd name="T8" fmla="*/ 54 w 55"/>
                        <a:gd name="T9" fmla="*/ 29 h 72"/>
                      </a:gdLst>
                      <a:ahLst/>
                      <a:cxnLst>
                        <a:cxn ang="0">
                          <a:pos x="T0" y="T1"/>
                        </a:cxn>
                        <a:cxn ang="0">
                          <a:pos x="T2" y="T3"/>
                        </a:cxn>
                        <a:cxn ang="0">
                          <a:pos x="T4" y="T5"/>
                        </a:cxn>
                        <a:cxn ang="0">
                          <a:pos x="T6" y="T7"/>
                        </a:cxn>
                        <a:cxn ang="0">
                          <a:pos x="T8" y="T9"/>
                        </a:cxn>
                      </a:cxnLst>
                      <a:rect l="0" t="0" r="r" b="b"/>
                      <a:pathLst>
                        <a:path w="55" h="72">
                          <a:moveTo>
                            <a:pt x="54" y="29"/>
                          </a:moveTo>
                          <a:lnTo>
                            <a:pt x="54" y="71"/>
                          </a:lnTo>
                          <a:lnTo>
                            <a:pt x="0" y="42"/>
                          </a:lnTo>
                          <a:lnTo>
                            <a:pt x="0" y="0"/>
                          </a:lnTo>
                          <a:lnTo>
                            <a:pt x="54" y="29"/>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78" name="Freeform 70"/>
                    <p:cNvSpPr>
                      <a:spLocks/>
                    </p:cNvSpPr>
                    <p:nvPr/>
                  </p:nvSpPr>
                  <p:spPr bwMode="auto">
                    <a:xfrm>
                      <a:off x="3854" y="3363"/>
                      <a:ext cx="128" cy="54"/>
                    </a:xfrm>
                    <a:custGeom>
                      <a:avLst/>
                      <a:gdLst>
                        <a:gd name="T0" fmla="*/ 127 w 128"/>
                        <a:gd name="T1" fmla="*/ 18 h 54"/>
                        <a:gd name="T2" fmla="*/ 53 w 128"/>
                        <a:gd name="T3" fmla="*/ 53 h 54"/>
                        <a:gd name="T4" fmla="*/ 0 w 128"/>
                        <a:gd name="T5" fmla="*/ 23 h 54"/>
                        <a:gd name="T6" fmla="*/ 61 w 128"/>
                        <a:gd name="T7" fmla="*/ 0 h 54"/>
                        <a:gd name="T8" fmla="*/ 127 w 128"/>
                        <a:gd name="T9" fmla="*/ 18 h 54"/>
                      </a:gdLst>
                      <a:ahLst/>
                      <a:cxnLst>
                        <a:cxn ang="0">
                          <a:pos x="T0" y="T1"/>
                        </a:cxn>
                        <a:cxn ang="0">
                          <a:pos x="T2" y="T3"/>
                        </a:cxn>
                        <a:cxn ang="0">
                          <a:pos x="T4" y="T5"/>
                        </a:cxn>
                        <a:cxn ang="0">
                          <a:pos x="T6" y="T7"/>
                        </a:cxn>
                        <a:cxn ang="0">
                          <a:pos x="T8" y="T9"/>
                        </a:cxn>
                      </a:cxnLst>
                      <a:rect l="0" t="0" r="r" b="b"/>
                      <a:pathLst>
                        <a:path w="128" h="54">
                          <a:moveTo>
                            <a:pt x="127" y="18"/>
                          </a:moveTo>
                          <a:lnTo>
                            <a:pt x="53" y="53"/>
                          </a:lnTo>
                          <a:lnTo>
                            <a:pt x="0" y="23"/>
                          </a:lnTo>
                          <a:lnTo>
                            <a:pt x="61" y="0"/>
                          </a:lnTo>
                          <a:lnTo>
                            <a:pt x="127" y="18"/>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479" name="Freeform 71"/>
                  <p:cNvSpPr>
                    <a:spLocks/>
                  </p:cNvSpPr>
                  <p:nvPr/>
                </p:nvSpPr>
                <p:spPr bwMode="auto">
                  <a:xfrm>
                    <a:off x="3917" y="3363"/>
                    <a:ext cx="136" cy="27"/>
                  </a:xfrm>
                  <a:custGeom>
                    <a:avLst/>
                    <a:gdLst>
                      <a:gd name="T0" fmla="*/ 135 w 136"/>
                      <a:gd name="T1" fmla="*/ 26 h 27"/>
                      <a:gd name="T2" fmla="*/ 65 w 136"/>
                      <a:gd name="T3" fmla="*/ 17 h 27"/>
                      <a:gd name="T4" fmla="*/ 0 w 136"/>
                      <a:gd name="T5" fmla="*/ 0 h 27"/>
                      <a:gd name="T6" fmla="*/ 78 w 136"/>
                      <a:gd name="T7" fmla="*/ 12 h 27"/>
                      <a:gd name="T8" fmla="*/ 135 w 136"/>
                      <a:gd name="T9" fmla="*/ 26 h 27"/>
                    </a:gdLst>
                    <a:ahLst/>
                    <a:cxnLst>
                      <a:cxn ang="0">
                        <a:pos x="T0" y="T1"/>
                      </a:cxn>
                      <a:cxn ang="0">
                        <a:pos x="T2" y="T3"/>
                      </a:cxn>
                      <a:cxn ang="0">
                        <a:pos x="T4" y="T5"/>
                      </a:cxn>
                      <a:cxn ang="0">
                        <a:pos x="T6" y="T7"/>
                      </a:cxn>
                      <a:cxn ang="0">
                        <a:pos x="T8" y="T9"/>
                      </a:cxn>
                    </a:cxnLst>
                    <a:rect l="0" t="0" r="r" b="b"/>
                    <a:pathLst>
                      <a:path w="136" h="27">
                        <a:moveTo>
                          <a:pt x="135" y="26"/>
                        </a:moveTo>
                        <a:lnTo>
                          <a:pt x="65" y="17"/>
                        </a:lnTo>
                        <a:lnTo>
                          <a:pt x="0" y="0"/>
                        </a:lnTo>
                        <a:lnTo>
                          <a:pt x="78" y="12"/>
                        </a:lnTo>
                        <a:lnTo>
                          <a:pt x="135" y="26"/>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480" name="Group 72"/>
                <p:cNvGrpSpPr>
                  <a:grpSpLocks/>
                </p:cNvGrpSpPr>
                <p:nvPr/>
              </p:nvGrpSpPr>
              <p:grpSpPr bwMode="auto">
                <a:xfrm>
                  <a:off x="3865" y="3357"/>
                  <a:ext cx="82" cy="31"/>
                  <a:chOff x="3865" y="3357"/>
                  <a:chExt cx="82" cy="31"/>
                </a:xfrm>
              </p:grpSpPr>
              <p:sp>
                <p:nvSpPr>
                  <p:cNvPr id="913481" name="Freeform 73"/>
                  <p:cNvSpPr>
                    <a:spLocks/>
                  </p:cNvSpPr>
                  <p:nvPr/>
                </p:nvSpPr>
                <p:spPr bwMode="auto">
                  <a:xfrm>
                    <a:off x="3911" y="3371"/>
                    <a:ext cx="36" cy="17"/>
                  </a:xfrm>
                  <a:custGeom>
                    <a:avLst/>
                    <a:gdLst>
                      <a:gd name="T0" fmla="*/ 35 w 36"/>
                      <a:gd name="T1" fmla="*/ 13 h 17"/>
                      <a:gd name="T2" fmla="*/ 34 w 36"/>
                      <a:gd name="T3" fmla="*/ 16 h 17"/>
                      <a:gd name="T4" fmla="*/ 0 w 36"/>
                      <a:gd name="T5" fmla="*/ 4 h 17"/>
                      <a:gd name="T6" fmla="*/ 2 w 36"/>
                      <a:gd name="T7" fmla="*/ 0 h 17"/>
                      <a:gd name="T8" fmla="*/ 35 w 36"/>
                      <a:gd name="T9" fmla="*/ 13 h 17"/>
                    </a:gdLst>
                    <a:ahLst/>
                    <a:cxnLst>
                      <a:cxn ang="0">
                        <a:pos x="T0" y="T1"/>
                      </a:cxn>
                      <a:cxn ang="0">
                        <a:pos x="T2" y="T3"/>
                      </a:cxn>
                      <a:cxn ang="0">
                        <a:pos x="T4" y="T5"/>
                      </a:cxn>
                      <a:cxn ang="0">
                        <a:pos x="T6" y="T7"/>
                      </a:cxn>
                      <a:cxn ang="0">
                        <a:pos x="T8" y="T9"/>
                      </a:cxn>
                    </a:cxnLst>
                    <a:rect l="0" t="0" r="r" b="b"/>
                    <a:pathLst>
                      <a:path w="36" h="17">
                        <a:moveTo>
                          <a:pt x="35" y="13"/>
                        </a:moveTo>
                        <a:lnTo>
                          <a:pt x="34" y="16"/>
                        </a:lnTo>
                        <a:lnTo>
                          <a:pt x="0" y="4"/>
                        </a:lnTo>
                        <a:lnTo>
                          <a:pt x="2" y="0"/>
                        </a:lnTo>
                        <a:lnTo>
                          <a:pt x="35" y="13"/>
                        </a:lnTo>
                      </a:path>
                    </a:pathLst>
                  </a:custGeom>
                  <a:solidFill>
                    <a:srgbClr val="BF7F1F"/>
                  </a:solidFill>
                  <a:ln w="12700" cap="rnd" cmpd="sng">
                    <a:solidFill>
                      <a:srgbClr val="BF7F1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82" name="Freeform 74"/>
                  <p:cNvSpPr>
                    <a:spLocks/>
                  </p:cNvSpPr>
                  <p:nvPr/>
                </p:nvSpPr>
                <p:spPr bwMode="auto">
                  <a:xfrm>
                    <a:off x="3914" y="3363"/>
                    <a:ext cx="31" cy="17"/>
                  </a:xfrm>
                  <a:custGeom>
                    <a:avLst/>
                    <a:gdLst>
                      <a:gd name="T0" fmla="*/ 30 w 31"/>
                      <a:gd name="T1" fmla="*/ 16 h 17"/>
                      <a:gd name="T2" fmla="*/ 29 w 31"/>
                      <a:gd name="T3" fmla="*/ 13 h 17"/>
                      <a:gd name="T4" fmla="*/ 28 w 31"/>
                      <a:gd name="T5" fmla="*/ 11 h 17"/>
                      <a:gd name="T6" fmla="*/ 27 w 31"/>
                      <a:gd name="T7" fmla="*/ 8 h 17"/>
                      <a:gd name="T8" fmla="*/ 24 w 31"/>
                      <a:gd name="T9" fmla="*/ 4 h 17"/>
                      <a:gd name="T10" fmla="*/ 22 w 31"/>
                      <a:gd name="T11" fmla="*/ 3 h 17"/>
                      <a:gd name="T12" fmla="*/ 19 w 31"/>
                      <a:gd name="T13" fmla="*/ 1 h 17"/>
                      <a:gd name="T14" fmla="*/ 16 w 31"/>
                      <a:gd name="T15" fmla="*/ 1 h 17"/>
                      <a:gd name="T16" fmla="*/ 12 w 31"/>
                      <a:gd name="T17" fmla="*/ 0 h 17"/>
                      <a:gd name="T18" fmla="*/ 0 w 31"/>
                      <a:gd name="T19" fmla="*/ 1 h 17"/>
                      <a:gd name="T20" fmla="*/ 2 w 31"/>
                      <a:gd name="T21" fmla="*/ 3 h 17"/>
                      <a:gd name="T22" fmla="*/ 3 w 31"/>
                      <a:gd name="T23" fmla="*/ 4 h 17"/>
                      <a:gd name="T24" fmla="*/ 4 w 31"/>
                      <a:gd name="T25" fmla="*/ 7 h 17"/>
                      <a:gd name="T26" fmla="*/ 30 w 31"/>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7">
                        <a:moveTo>
                          <a:pt x="30" y="16"/>
                        </a:moveTo>
                        <a:lnTo>
                          <a:pt x="29" y="13"/>
                        </a:lnTo>
                        <a:lnTo>
                          <a:pt x="28" y="11"/>
                        </a:lnTo>
                        <a:lnTo>
                          <a:pt x="27" y="8"/>
                        </a:lnTo>
                        <a:lnTo>
                          <a:pt x="24" y="4"/>
                        </a:lnTo>
                        <a:lnTo>
                          <a:pt x="22" y="3"/>
                        </a:lnTo>
                        <a:lnTo>
                          <a:pt x="19" y="1"/>
                        </a:lnTo>
                        <a:lnTo>
                          <a:pt x="16" y="1"/>
                        </a:lnTo>
                        <a:lnTo>
                          <a:pt x="12" y="0"/>
                        </a:lnTo>
                        <a:lnTo>
                          <a:pt x="0" y="1"/>
                        </a:lnTo>
                        <a:lnTo>
                          <a:pt x="2" y="3"/>
                        </a:lnTo>
                        <a:lnTo>
                          <a:pt x="3" y="4"/>
                        </a:lnTo>
                        <a:lnTo>
                          <a:pt x="4" y="7"/>
                        </a:lnTo>
                        <a:lnTo>
                          <a:pt x="30" y="1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83" name="Freeform 75"/>
                  <p:cNvSpPr>
                    <a:spLocks/>
                  </p:cNvSpPr>
                  <p:nvPr/>
                </p:nvSpPr>
                <p:spPr bwMode="auto">
                  <a:xfrm>
                    <a:off x="3865" y="3357"/>
                    <a:ext cx="59" cy="24"/>
                  </a:xfrm>
                  <a:custGeom>
                    <a:avLst/>
                    <a:gdLst>
                      <a:gd name="T0" fmla="*/ 58 w 59"/>
                      <a:gd name="T1" fmla="*/ 6 h 24"/>
                      <a:gd name="T2" fmla="*/ 50 w 59"/>
                      <a:gd name="T3" fmla="*/ 6 h 24"/>
                      <a:gd name="T4" fmla="*/ 47 w 59"/>
                      <a:gd name="T5" fmla="*/ 7 h 24"/>
                      <a:gd name="T6" fmla="*/ 44 w 59"/>
                      <a:gd name="T7" fmla="*/ 8 h 24"/>
                      <a:gd name="T8" fmla="*/ 40 w 59"/>
                      <a:gd name="T9" fmla="*/ 9 h 24"/>
                      <a:gd name="T10" fmla="*/ 37 w 59"/>
                      <a:gd name="T11" fmla="*/ 11 h 24"/>
                      <a:gd name="T12" fmla="*/ 34 w 59"/>
                      <a:gd name="T13" fmla="*/ 13 h 24"/>
                      <a:gd name="T14" fmla="*/ 31 w 59"/>
                      <a:gd name="T15" fmla="*/ 17 h 24"/>
                      <a:gd name="T16" fmla="*/ 29 w 59"/>
                      <a:gd name="T17" fmla="*/ 20 h 24"/>
                      <a:gd name="T18" fmla="*/ 27 w 59"/>
                      <a:gd name="T19" fmla="*/ 23 h 24"/>
                      <a:gd name="T20" fmla="*/ 0 w 59"/>
                      <a:gd name="T21" fmla="*/ 11 h 24"/>
                      <a:gd name="T22" fmla="*/ 2 w 59"/>
                      <a:gd name="T23" fmla="*/ 9 h 24"/>
                      <a:gd name="T24" fmla="*/ 4 w 59"/>
                      <a:gd name="T25" fmla="*/ 6 h 24"/>
                      <a:gd name="T26" fmla="*/ 7 w 59"/>
                      <a:gd name="T27" fmla="*/ 5 h 24"/>
                      <a:gd name="T28" fmla="*/ 10 w 59"/>
                      <a:gd name="T29" fmla="*/ 3 h 24"/>
                      <a:gd name="T30" fmla="*/ 12 w 59"/>
                      <a:gd name="T31" fmla="*/ 1 h 24"/>
                      <a:gd name="T32" fmla="*/ 15 w 59"/>
                      <a:gd name="T33" fmla="*/ 0 h 24"/>
                      <a:gd name="T34" fmla="*/ 26 w 59"/>
                      <a:gd name="T35" fmla="*/ 1 h 24"/>
                      <a:gd name="T36" fmla="*/ 36 w 59"/>
                      <a:gd name="T37" fmla="*/ 3 h 24"/>
                      <a:gd name="T38" fmla="*/ 58 w 59"/>
                      <a:gd name="T3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24">
                        <a:moveTo>
                          <a:pt x="58" y="6"/>
                        </a:moveTo>
                        <a:lnTo>
                          <a:pt x="50" y="6"/>
                        </a:lnTo>
                        <a:lnTo>
                          <a:pt x="47" y="7"/>
                        </a:lnTo>
                        <a:lnTo>
                          <a:pt x="44" y="8"/>
                        </a:lnTo>
                        <a:lnTo>
                          <a:pt x="40" y="9"/>
                        </a:lnTo>
                        <a:lnTo>
                          <a:pt x="37" y="11"/>
                        </a:lnTo>
                        <a:lnTo>
                          <a:pt x="34" y="13"/>
                        </a:lnTo>
                        <a:lnTo>
                          <a:pt x="31" y="17"/>
                        </a:lnTo>
                        <a:lnTo>
                          <a:pt x="29" y="20"/>
                        </a:lnTo>
                        <a:lnTo>
                          <a:pt x="27" y="23"/>
                        </a:lnTo>
                        <a:lnTo>
                          <a:pt x="0" y="11"/>
                        </a:lnTo>
                        <a:lnTo>
                          <a:pt x="2" y="9"/>
                        </a:lnTo>
                        <a:lnTo>
                          <a:pt x="4" y="6"/>
                        </a:lnTo>
                        <a:lnTo>
                          <a:pt x="7" y="5"/>
                        </a:lnTo>
                        <a:lnTo>
                          <a:pt x="10" y="3"/>
                        </a:lnTo>
                        <a:lnTo>
                          <a:pt x="12" y="1"/>
                        </a:lnTo>
                        <a:lnTo>
                          <a:pt x="15" y="0"/>
                        </a:lnTo>
                        <a:lnTo>
                          <a:pt x="26" y="1"/>
                        </a:lnTo>
                        <a:lnTo>
                          <a:pt x="36" y="3"/>
                        </a:lnTo>
                        <a:lnTo>
                          <a:pt x="58" y="6"/>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484" name="Group 76"/>
                <p:cNvGrpSpPr>
                  <a:grpSpLocks/>
                </p:cNvGrpSpPr>
                <p:nvPr/>
              </p:nvGrpSpPr>
              <p:grpSpPr bwMode="auto">
                <a:xfrm>
                  <a:off x="3935" y="3356"/>
                  <a:ext cx="59" cy="28"/>
                  <a:chOff x="3935" y="3356"/>
                  <a:chExt cx="59" cy="28"/>
                </a:xfrm>
              </p:grpSpPr>
              <p:grpSp>
                <p:nvGrpSpPr>
                  <p:cNvPr id="913485" name="Group 77"/>
                  <p:cNvGrpSpPr>
                    <a:grpSpLocks/>
                  </p:cNvGrpSpPr>
                  <p:nvPr/>
                </p:nvGrpSpPr>
                <p:grpSpPr bwMode="auto">
                  <a:xfrm>
                    <a:off x="3935" y="3356"/>
                    <a:ext cx="5" cy="19"/>
                    <a:chOff x="3935" y="3356"/>
                    <a:chExt cx="5" cy="19"/>
                  </a:xfrm>
                </p:grpSpPr>
                <p:sp>
                  <p:nvSpPr>
                    <p:cNvPr id="913486" name="Freeform 78"/>
                    <p:cNvSpPr>
                      <a:spLocks/>
                    </p:cNvSpPr>
                    <p:nvPr/>
                  </p:nvSpPr>
                  <p:spPr bwMode="auto">
                    <a:xfrm>
                      <a:off x="3935" y="3358"/>
                      <a:ext cx="1" cy="17"/>
                    </a:xfrm>
                    <a:custGeom>
                      <a:avLst/>
                      <a:gdLst>
                        <a:gd name="T0" fmla="*/ 0 w 1"/>
                        <a:gd name="T1" fmla="*/ 5 h 17"/>
                        <a:gd name="T2" fmla="*/ 0 w 1"/>
                        <a:gd name="T3" fmla="*/ 16 h 17"/>
                        <a:gd name="T4" fmla="*/ 0 w 1"/>
                        <a:gd name="T5" fmla="*/ 16 h 17"/>
                        <a:gd name="T6" fmla="*/ 0 w 1"/>
                        <a:gd name="T7" fmla="*/ 0 h 17"/>
                        <a:gd name="T8" fmla="*/ 0 w 1"/>
                        <a:gd name="T9" fmla="*/ 5 h 17"/>
                      </a:gdLst>
                      <a:ahLst/>
                      <a:cxnLst>
                        <a:cxn ang="0">
                          <a:pos x="T0" y="T1"/>
                        </a:cxn>
                        <a:cxn ang="0">
                          <a:pos x="T2" y="T3"/>
                        </a:cxn>
                        <a:cxn ang="0">
                          <a:pos x="T4" y="T5"/>
                        </a:cxn>
                        <a:cxn ang="0">
                          <a:pos x="T6" y="T7"/>
                        </a:cxn>
                        <a:cxn ang="0">
                          <a:pos x="T8" y="T9"/>
                        </a:cxn>
                      </a:cxnLst>
                      <a:rect l="0" t="0" r="r" b="b"/>
                      <a:pathLst>
                        <a:path w="1" h="17">
                          <a:moveTo>
                            <a:pt x="0" y="5"/>
                          </a:moveTo>
                          <a:lnTo>
                            <a:pt x="0" y="16"/>
                          </a:lnTo>
                          <a:lnTo>
                            <a:pt x="0" y="16"/>
                          </a:lnTo>
                          <a:lnTo>
                            <a:pt x="0" y="0"/>
                          </a:lnTo>
                          <a:lnTo>
                            <a:pt x="0" y="5"/>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87" name="Oval 79"/>
                    <p:cNvSpPr>
                      <a:spLocks noChangeArrowheads="1"/>
                    </p:cNvSpPr>
                    <p:nvPr/>
                  </p:nvSpPr>
                  <p:spPr bwMode="auto">
                    <a:xfrm>
                      <a:off x="3936" y="3356"/>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88" name="Group 80"/>
                  <p:cNvGrpSpPr>
                    <a:grpSpLocks/>
                  </p:cNvGrpSpPr>
                  <p:nvPr/>
                </p:nvGrpSpPr>
                <p:grpSpPr bwMode="auto">
                  <a:xfrm>
                    <a:off x="3947" y="3360"/>
                    <a:ext cx="17" cy="18"/>
                    <a:chOff x="3947" y="3360"/>
                    <a:chExt cx="17" cy="18"/>
                  </a:xfrm>
                </p:grpSpPr>
                <p:sp>
                  <p:nvSpPr>
                    <p:cNvPr id="913489" name="Freeform 81"/>
                    <p:cNvSpPr>
                      <a:spLocks/>
                    </p:cNvSpPr>
                    <p:nvPr/>
                  </p:nvSpPr>
                  <p:spPr bwMode="auto">
                    <a:xfrm>
                      <a:off x="3947" y="3361"/>
                      <a:ext cx="17" cy="17"/>
                    </a:xfrm>
                    <a:custGeom>
                      <a:avLst/>
                      <a:gdLst>
                        <a:gd name="T0" fmla="*/ 16 w 17"/>
                        <a:gd name="T1" fmla="*/ 8 h 17"/>
                        <a:gd name="T2" fmla="*/ 8 w 17"/>
                        <a:gd name="T3" fmla="*/ 16 h 17"/>
                        <a:gd name="T4" fmla="*/ 0 w 17"/>
                        <a:gd name="T5" fmla="*/ 16 h 17"/>
                        <a:gd name="T6" fmla="*/ 8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8" y="16"/>
                          </a:lnTo>
                          <a:lnTo>
                            <a:pt x="0" y="16"/>
                          </a:lnTo>
                          <a:lnTo>
                            <a:pt x="8" y="0"/>
                          </a:lnTo>
                          <a:lnTo>
                            <a:pt x="16" y="8"/>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90" name="Oval 82"/>
                    <p:cNvSpPr>
                      <a:spLocks noChangeArrowheads="1"/>
                    </p:cNvSpPr>
                    <p:nvPr/>
                  </p:nvSpPr>
                  <p:spPr bwMode="auto">
                    <a:xfrm>
                      <a:off x="3951" y="3360"/>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91" name="Group 83"/>
                  <p:cNvGrpSpPr>
                    <a:grpSpLocks/>
                  </p:cNvGrpSpPr>
                  <p:nvPr/>
                </p:nvGrpSpPr>
                <p:grpSpPr bwMode="auto">
                  <a:xfrm>
                    <a:off x="3962" y="3362"/>
                    <a:ext cx="17" cy="18"/>
                    <a:chOff x="3962" y="3362"/>
                    <a:chExt cx="17" cy="18"/>
                  </a:xfrm>
                </p:grpSpPr>
                <p:sp>
                  <p:nvSpPr>
                    <p:cNvPr id="913492" name="Freeform 84"/>
                    <p:cNvSpPr>
                      <a:spLocks/>
                    </p:cNvSpPr>
                    <p:nvPr/>
                  </p:nvSpPr>
                  <p:spPr bwMode="auto">
                    <a:xfrm>
                      <a:off x="3962" y="3363"/>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93" name="Oval 85"/>
                    <p:cNvSpPr>
                      <a:spLocks noChangeArrowheads="1"/>
                    </p:cNvSpPr>
                    <p:nvPr/>
                  </p:nvSpPr>
                  <p:spPr bwMode="auto">
                    <a:xfrm>
                      <a:off x="3963" y="3362"/>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94" name="Group 86"/>
                  <p:cNvGrpSpPr>
                    <a:grpSpLocks/>
                  </p:cNvGrpSpPr>
                  <p:nvPr/>
                </p:nvGrpSpPr>
                <p:grpSpPr bwMode="auto">
                  <a:xfrm>
                    <a:off x="3977" y="3363"/>
                    <a:ext cx="17" cy="21"/>
                    <a:chOff x="3977" y="3363"/>
                    <a:chExt cx="17" cy="21"/>
                  </a:xfrm>
                </p:grpSpPr>
                <p:sp>
                  <p:nvSpPr>
                    <p:cNvPr id="913495" name="Freeform 87"/>
                    <p:cNvSpPr>
                      <a:spLocks/>
                    </p:cNvSpPr>
                    <p:nvPr/>
                  </p:nvSpPr>
                  <p:spPr bwMode="auto">
                    <a:xfrm>
                      <a:off x="3977" y="3367"/>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96" name="Oval 88"/>
                    <p:cNvSpPr>
                      <a:spLocks noChangeArrowheads="1"/>
                    </p:cNvSpPr>
                    <p:nvPr/>
                  </p:nvSpPr>
                  <p:spPr bwMode="auto">
                    <a:xfrm>
                      <a:off x="3980" y="3363"/>
                      <a:ext cx="3" cy="2"/>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913497" name="Group 89"/>
                <p:cNvGrpSpPr>
                  <a:grpSpLocks/>
                </p:cNvGrpSpPr>
                <p:nvPr/>
              </p:nvGrpSpPr>
              <p:grpSpPr bwMode="auto">
                <a:xfrm>
                  <a:off x="3990" y="3368"/>
                  <a:ext cx="60" cy="28"/>
                  <a:chOff x="3990" y="3368"/>
                  <a:chExt cx="60" cy="28"/>
                </a:xfrm>
              </p:grpSpPr>
              <p:grpSp>
                <p:nvGrpSpPr>
                  <p:cNvPr id="913498" name="Group 90"/>
                  <p:cNvGrpSpPr>
                    <a:grpSpLocks/>
                  </p:cNvGrpSpPr>
                  <p:nvPr/>
                </p:nvGrpSpPr>
                <p:grpSpPr bwMode="auto">
                  <a:xfrm>
                    <a:off x="3990" y="3368"/>
                    <a:ext cx="17" cy="18"/>
                    <a:chOff x="3990" y="3368"/>
                    <a:chExt cx="17" cy="18"/>
                  </a:xfrm>
                </p:grpSpPr>
                <p:sp>
                  <p:nvSpPr>
                    <p:cNvPr id="913499" name="Freeform 91"/>
                    <p:cNvSpPr>
                      <a:spLocks/>
                    </p:cNvSpPr>
                    <p:nvPr/>
                  </p:nvSpPr>
                  <p:spPr bwMode="auto">
                    <a:xfrm>
                      <a:off x="3990" y="3369"/>
                      <a:ext cx="17" cy="17"/>
                    </a:xfrm>
                    <a:custGeom>
                      <a:avLst/>
                      <a:gdLst>
                        <a:gd name="T0" fmla="*/ 16 w 17"/>
                        <a:gd name="T1" fmla="*/ 5 h 17"/>
                        <a:gd name="T2" fmla="*/ 8 w 17"/>
                        <a:gd name="T3" fmla="*/ 16 h 17"/>
                        <a:gd name="T4" fmla="*/ 0 w 17"/>
                        <a:gd name="T5" fmla="*/ 16 h 17"/>
                        <a:gd name="T6" fmla="*/ 8 w 17"/>
                        <a:gd name="T7" fmla="*/ 0 h 17"/>
                        <a:gd name="T8" fmla="*/ 16 w 17"/>
                        <a:gd name="T9" fmla="*/ 5 h 17"/>
                      </a:gdLst>
                      <a:ahLst/>
                      <a:cxnLst>
                        <a:cxn ang="0">
                          <a:pos x="T0" y="T1"/>
                        </a:cxn>
                        <a:cxn ang="0">
                          <a:pos x="T2" y="T3"/>
                        </a:cxn>
                        <a:cxn ang="0">
                          <a:pos x="T4" y="T5"/>
                        </a:cxn>
                        <a:cxn ang="0">
                          <a:pos x="T6" y="T7"/>
                        </a:cxn>
                        <a:cxn ang="0">
                          <a:pos x="T8" y="T9"/>
                        </a:cxn>
                      </a:cxnLst>
                      <a:rect l="0" t="0" r="r" b="b"/>
                      <a:pathLst>
                        <a:path w="17" h="17">
                          <a:moveTo>
                            <a:pt x="16" y="5"/>
                          </a:moveTo>
                          <a:lnTo>
                            <a:pt x="8" y="16"/>
                          </a:lnTo>
                          <a:lnTo>
                            <a:pt x="0" y="16"/>
                          </a:lnTo>
                          <a:lnTo>
                            <a:pt x="8" y="0"/>
                          </a:lnTo>
                          <a:lnTo>
                            <a:pt x="16" y="5"/>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00" name="Oval 92"/>
                    <p:cNvSpPr>
                      <a:spLocks noChangeArrowheads="1"/>
                    </p:cNvSpPr>
                    <p:nvPr/>
                  </p:nvSpPr>
                  <p:spPr bwMode="auto">
                    <a:xfrm>
                      <a:off x="3992" y="3368"/>
                      <a:ext cx="5"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501" name="Group 93"/>
                  <p:cNvGrpSpPr>
                    <a:grpSpLocks/>
                  </p:cNvGrpSpPr>
                  <p:nvPr/>
                </p:nvGrpSpPr>
                <p:grpSpPr bwMode="auto">
                  <a:xfrm>
                    <a:off x="4004" y="3370"/>
                    <a:ext cx="17" cy="20"/>
                    <a:chOff x="4004" y="3370"/>
                    <a:chExt cx="17" cy="20"/>
                  </a:xfrm>
                </p:grpSpPr>
                <p:sp>
                  <p:nvSpPr>
                    <p:cNvPr id="913502" name="Freeform 94"/>
                    <p:cNvSpPr>
                      <a:spLocks/>
                    </p:cNvSpPr>
                    <p:nvPr/>
                  </p:nvSpPr>
                  <p:spPr bwMode="auto">
                    <a:xfrm>
                      <a:off x="4004" y="3373"/>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03" name="Oval 95"/>
                    <p:cNvSpPr>
                      <a:spLocks noChangeArrowheads="1"/>
                    </p:cNvSpPr>
                    <p:nvPr/>
                  </p:nvSpPr>
                  <p:spPr bwMode="auto">
                    <a:xfrm>
                      <a:off x="4006" y="3370"/>
                      <a:ext cx="5"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504" name="Group 96"/>
                  <p:cNvGrpSpPr>
                    <a:grpSpLocks/>
                  </p:cNvGrpSpPr>
                  <p:nvPr/>
                </p:nvGrpSpPr>
                <p:grpSpPr bwMode="auto">
                  <a:xfrm>
                    <a:off x="4019" y="3373"/>
                    <a:ext cx="17" cy="17"/>
                    <a:chOff x="4019" y="3373"/>
                    <a:chExt cx="17" cy="17"/>
                  </a:xfrm>
                </p:grpSpPr>
                <p:sp>
                  <p:nvSpPr>
                    <p:cNvPr id="913505" name="Freeform 97"/>
                    <p:cNvSpPr>
                      <a:spLocks/>
                    </p:cNvSpPr>
                    <p:nvPr/>
                  </p:nvSpPr>
                  <p:spPr bwMode="auto">
                    <a:xfrm>
                      <a:off x="4019" y="3373"/>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06" name="Oval 98"/>
                    <p:cNvSpPr>
                      <a:spLocks noChangeArrowheads="1"/>
                    </p:cNvSpPr>
                    <p:nvPr/>
                  </p:nvSpPr>
                  <p:spPr bwMode="auto">
                    <a:xfrm>
                      <a:off x="4021" y="3373"/>
                      <a:ext cx="4" cy="0"/>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507" name="Group 99"/>
                  <p:cNvGrpSpPr>
                    <a:grpSpLocks/>
                  </p:cNvGrpSpPr>
                  <p:nvPr/>
                </p:nvGrpSpPr>
                <p:grpSpPr bwMode="auto">
                  <a:xfrm>
                    <a:off x="4033" y="3375"/>
                    <a:ext cx="17" cy="21"/>
                    <a:chOff x="4033" y="3375"/>
                    <a:chExt cx="17" cy="21"/>
                  </a:xfrm>
                </p:grpSpPr>
                <p:sp>
                  <p:nvSpPr>
                    <p:cNvPr id="913508" name="Freeform 100"/>
                    <p:cNvSpPr>
                      <a:spLocks/>
                    </p:cNvSpPr>
                    <p:nvPr/>
                  </p:nvSpPr>
                  <p:spPr bwMode="auto">
                    <a:xfrm>
                      <a:off x="4033" y="3379"/>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BF7F1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09" name="Oval 101"/>
                    <p:cNvSpPr>
                      <a:spLocks noChangeArrowheads="1"/>
                    </p:cNvSpPr>
                    <p:nvPr/>
                  </p:nvSpPr>
                  <p:spPr bwMode="auto">
                    <a:xfrm>
                      <a:off x="4034" y="3375"/>
                      <a:ext cx="4" cy="1"/>
                    </a:xfrm>
                    <a:prstGeom prst="ellipse">
                      <a:avLst/>
                    </a:prstGeom>
                    <a:solidFill>
                      <a:srgbClr val="BF7F1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913510" name="Freeform 102"/>
              <p:cNvSpPr>
                <a:spLocks/>
              </p:cNvSpPr>
              <p:nvPr/>
            </p:nvSpPr>
            <p:spPr bwMode="auto">
              <a:xfrm>
                <a:off x="4082" y="3399"/>
                <a:ext cx="17" cy="17"/>
              </a:xfrm>
              <a:custGeom>
                <a:avLst/>
                <a:gdLst>
                  <a:gd name="T0" fmla="*/ 16 w 17"/>
                  <a:gd name="T1" fmla="*/ 8 h 17"/>
                  <a:gd name="T2" fmla="*/ 0 w 17"/>
                  <a:gd name="T3" fmla="*/ 16 h 17"/>
                  <a:gd name="T4" fmla="*/ 0 w 17"/>
                  <a:gd name="T5" fmla="*/ 0 h 17"/>
                  <a:gd name="T6" fmla="*/ 16 w 17"/>
                  <a:gd name="T7" fmla="*/ 8 h 17"/>
                </a:gdLst>
                <a:ahLst/>
                <a:cxnLst>
                  <a:cxn ang="0">
                    <a:pos x="T0" y="T1"/>
                  </a:cxn>
                  <a:cxn ang="0">
                    <a:pos x="T2" y="T3"/>
                  </a:cxn>
                  <a:cxn ang="0">
                    <a:pos x="T4" y="T5"/>
                  </a:cxn>
                  <a:cxn ang="0">
                    <a:pos x="T6" y="T7"/>
                  </a:cxn>
                </a:cxnLst>
                <a:rect l="0" t="0" r="r" b="b"/>
                <a:pathLst>
                  <a:path w="17" h="17">
                    <a:moveTo>
                      <a:pt x="16" y="8"/>
                    </a:moveTo>
                    <a:lnTo>
                      <a:pt x="0" y="16"/>
                    </a:lnTo>
                    <a:lnTo>
                      <a:pt x="0" y="0"/>
                    </a:lnTo>
                    <a:lnTo>
                      <a:pt x="16" y="8"/>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1" name="Freeform 103"/>
              <p:cNvSpPr>
                <a:spLocks/>
              </p:cNvSpPr>
              <p:nvPr/>
            </p:nvSpPr>
            <p:spPr bwMode="auto">
              <a:xfrm>
                <a:off x="4066" y="3426"/>
                <a:ext cx="17" cy="17"/>
              </a:xfrm>
              <a:custGeom>
                <a:avLst/>
                <a:gdLst>
                  <a:gd name="T0" fmla="*/ 16 w 17"/>
                  <a:gd name="T1" fmla="*/ 16 h 17"/>
                  <a:gd name="T2" fmla="*/ 16 w 17"/>
                  <a:gd name="T3" fmla="*/ 0 h 17"/>
                  <a:gd name="T4" fmla="*/ 0 w 17"/>
                  <a:gd name="T5" fmla="*/ 10 h 17"/>
                  <a:gd name="T6" fmla="*/ 16 w 17"/>
                  <a:gd name="T7" fmla="*/ 16 h 17"/>
                </a:gdLst>
                <a:ahLst/>
                <a:cxnLst>
                  <a:cxn ang="0">
                    <a:pos x="T0" y="T1"/>
                  </a:cxn>
                  <a:cxn ang="0">
                    <a:pos x="T2" y="T3"/>
                  </a:cxn>
                  <a:cxn ang="0">
                    <a:pos x="T4" y="T5"/>
                  </a:cxn>
                  <a:cxn ang="0">
                    <a:pos x="T6" y="T7"/>
                  </a:cxn>
                </a:cxnLst>
                <a:rect l="0" t="0" r="r" b="b"/>
                <a:pathLst>
                  <a:path w="17" h="17">
                    <a:moveTo>
                      <a:pt x="16" y="16"/>
                    </a:moveTo>
                    <a:lnTo>
                      <a:pt x="16" y="0"/>
                    </a:lnTo>
                    <a:lnTo>
                      <a:pt x="0" y="10"/>
                    </a:lnTo>
                    <a:lnTo>
                      <a:pt x="16" y="16"/>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2" name="Freeform 104"/>
              <p:cNvSpPr>
                <a:spLocks/>
              </p:cNvSpPr>
              <p:nvPr/>
            </p:nvSpPr>
            <p:spPr bwMode="auto">
              <a:xfrm>
                <a:off x="3957" y="3356"/>
                <a:ext cx="17" cy="17"/>
              </a:xfrm>
              <a:custGeom>
                <a:avLst/>
                <a:gdLst>
                  <a:gd name="T0" fmla="*/ 16 w 17"/>
                  <a:gd name="T1" fmla="*/ 4 h 17"/>
                  <a:gd name="T2" fmla="*/ 0 w 17"/>
                  <a:gd name="T3" fmla="*/ 16 h 17"/>
                  <a:gd name="T4" fmla="*/ 0 w 17"/>
                  <a:gd name="T5" fmla="*/ 16 h 17"/>
                  <a:gd name="T6" fmla="*/ 16 w 17"/>
                  <a:gd name="T7" fmla="*/ 0 h 17"/>
                  <a:gd name="T8" fmla="*/ 16 w 17"/>
                  <a:gd name="T9" fmla="*/ 4 h 17"/>
                </a:gdLst>
                <a:ahLst/>
                <a:cxnLst>
                  <a:cxn ang="0">
                    <a:pos x="T0" y="T1"/>
                  </a:cxn>
                  <a:cxn ang="0">
                    <a:pos x="T2" y="T3"/>
                  </a:cxn>
                  <a:cxn ang="0">
                    <a:pos x="T4" y="T5"/>
                  </a:cxn>
                  <a:cxn ang="0">
                    <a:pos x="T6" y="T7"/>
                  </a:cxn>
                  <a:cxn ang="0">
                    <a:pos x="T8" y="T9"/>
                  </a:cxn>
                </a:cxnLst>
                <a:rect l="0" t="0" r="r" b="b"/>
                <a:pathLst>
                  <a:path w="17" h="17">
                    <a:moveTo>
                      <a:pt x="16" y="4"/>
                    </a:moveTo>
                    <a:lnTo>
                      <a:pt x="0" y="16"/>
                    </a:lnTo>
                    <a:lnTo>
                      <a:pt x="0" y="16"/>
                    </a:lnTo>
                    <a:lnTo>
                      <a:pt x="16" y="0"/>
                    </a:lnTo>
                    <a:lnTo>
                      <a:pt x="16" y="4"/>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3" name="Oval 105"/>
              <p:cNvSpPr>
                <a:spLocks noChangeArrowheads="1"/>
              </p:cNvSpPr>
              <p:nvPr/>
            </p:nvSpPr>
            <p:spPr bwMode="auto">
              <a:xfrm>
                <a:off x="3958" y="3355"/>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14" name="Freeform 106"/>
              <p:cNvSpPr>
                <a:spLocks/>
              </p:cNvSpPr>
              <p:nvPr/>
            </p:nvSpPr>
            <p:spPr bwMode="auto">
              <a:xfrm>
                <a:off x="3970" y="3360"/>
                <a:ext cx="17" cy="17"/>
              </a:xfrm>
              <a:custGeom>
                <a:avLst/>
                <a:gdLst>
                  <a:gd name="T0" fmla="*/ 16 w 17"/>
                  <a:gd name="T1" fmla="*/ 0 h 17"/>
                  <a:gd name="T2" fmla="*/ 8 w 17"/>
                  <a:gd name="T3" fmla="*/ 16 h 17"/>
                  <a:gd name="T4" fmla="*/ 0 w 17"/>
                  <a:gd name="T5" fmla="*/ 16 h 17"/>
                  <a:gd name="T6" fmla="*/ 12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12"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5" name="Oval 107"/>
              <p:cNvSpPr>
                <a:spLocks noChangeArrowheads="1"/>
              </p:cNvSpPr>
              <p:nvPr/>
            </p:nvSpPr>
            <p:spPr bwMode="auto">
              <a:xfrm>
                <a:off x="3972" y="3357"/>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16" name="Freeform 108"/>
              <p:cNvSpPr>
                <a:spLocks/>
              </p:cNvSpPr>
              <p:nvPr/>
            </p:nvSpPr>
            <p:spPr bwMode="auto">
              <a:xfrm>
                <a:off x="3984" y="3362"/>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7" name="Oval 109"/>
              <p:cNvSpPr>
                <a:spLocks noChangeArrowheads="1"/>
              </p:cNvSpPr>
              <p:nvPr/>
            </p:nvSpPr>
            <p:spPr bwMode="auto">
              <a:xfrm>
                <a:off x="3986" y="3361"/>
                <a:ext cx="5"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18" name="Freeform 110"/>
              <p:cNvSpPr>
                <a:spLocks/>
              </p:cNvSpPr>
              <p:nvPr/>
            </p:nvSpPr>
            <p:spPr bwMode="auto">
              <a:xfrm>
                <a:off x="3999" y="3366"/>
                <a:ext cx="17" cy="17"/>
              </a:xfrm>
              <a:custGeom>
                <a:avLst/>
                <a:gdLst>
                  <a:gd name="T0" fmla="*/ 16 w 17"/>
                  <a:gd name="T1" fmla="*/ 0 h 17"/>
                  <a:gd name="T2" fmla="*/ 8 w 17"/>
                  <a:gd name="T3" fmla="*/ 16 h 17"/>
                  <a:gd name="T4" fmla="*/ 0 w 17"/>
                  <a:gd name="T5" fmla="*/ 16 h 17"/>
                  <a:gd name="T6" fmla="*/ 8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8" y="16"/>
                    </a:lnTo>
                    <a:lnTo>
                      <a:pt x="0" y="16"/>
                    </a:lnTo>
                    <a:lnTo>
                      <a:pt x="8"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19" name="Oval 111"/>
              <p:cNvSpPr>
                <a:spLocks noChangeArrowheads="1"/>
              </p:cNvSpPr>
              <p:nvPr/>
            </p:nvSpPr>
            <p:spPr bwMode="auto">
              <a:xfrm>
                <a:off x="4002" y="3363"/>
                <a:ext cx="2"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0" name="Freeform 112"/>
              <p:cNvSpPr>
                <a:spLocks/>
              </p:cNvSpPr>
              <p:nvPr/>
            </p:nvSpPr>
            <p:spPr bwMode="auto">
              <a:xfrm>
                <a:off x="4012" y="3368"/>
                <a:ext cx="17" cy="17"/>
              </a:xfrm>
              <a:custGeom>
                <a:avLst/>
                <a:gdLst>
                  <a:gd name="T0" fmla="*/ 16 w 17"/>
                  <a:gd name="T1" fmla="*/ 8 h 17"/>
                  <a:gd name="T2" fmla="*/ 5 w 17"/>
                  <a:gd name="T3" fmla="*/ 16 h 17"/>
                  <a:gd name="T4" fmla="*/ 0 w 17"/>
                  <a:gd name="T5" fmla="*/ 16 h 17"/>
                  <a:gd name="T6" fmla="*/ 10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lnTo>
                      <a:pt x="5" y="16"/>
                    </a:lnTo>
                    <a:lnTo>
                      <a:pt x="0" y="16"/>
                    </a:lnTo>
                    <a:lnTo>
                      <a:pt x="10" y="0"/>
                    </a:lnTo>
                    <a:lnTo>
                      <a:pt x="16" y="8"/>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21" name="Freeform 113"/>
              <p:cNvSpPr>
                <a:spLocks/>
              </p:cNvSpPr>
              <p:nvPr/>
            </p:nvSpPr>
            <p:spPr bwMode="auto">
              <a:xfrm>
                <a:off x="4027" y="3371"/>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22" name="Oval 114"/>
              <p:cNvSpPr>
                <a:spLocks noChangeArrowheads="1"/>
              </p:cNvSpPr>
              <p:nvPr/>
            </p:nvSpPr>
            <p:spPr bwMode="auto">
              <a:xfrm>
                <a:off x="4029" y="3368"/>
                <a:ext cx="4"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3" name="Freeform 115"/>
              <p:cNvSpPr>
                <a:spLocks/>
              </p:cNvSpPr>
              <p:nvPr/>
            </p:nvSpPr>
            <p:spPr bwMode="auto">
              <a:xfrm>
                <a:off x="4041" y="3373"/>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24" name="Oval 116"/>
              <p:cNvSpPr>
                <a:spLocks noChangeArrowheads="1"/>
              </p:cNvSpPr>
              <p:nvPr/>
            </p:nvSpPr>
            <p:spPr bwMode="auto">
              <a:xfrm>
                <a:off x="4042" y="3371"/>
                <a:ext cx="5" cy="1"/>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5" name="Freeform 117"/>
              <p:cNvSpPr>
                <a:spLocks/>
              </p:cNvSpPr>
              <p:nvPr/>
            </p:nvSpPr>
            <p:spPr bwMode="auto">
              <a:xfrm>
                <a:off x="4055" y="3375"/>
                <a:ext cx="17" cy="17"/>
              </a:xfrm>
              <a:custGeom>
                <a:avLst/>
                <a:gdLst>
                  <a:gd name="T0" fmla="*/ 16 w 17"/>
                  <a:gd name="T1" fmla="*/ 0 h 17"/>
                  <a:gd name="T2" fmla="*/ 0 w 17"/>
                  <a:gd name="T3" fmla="*/ 16 h 17"/>
                  <a:gd name="T4" fmla="*/ 0 w 17"/>
                  <a:gd name="T5" fmla="*/ 16 h 17"/>
                  <a:gd name="T6" fmla="*/ 16 w 17"/>
                  <a:gd name="T7" fmla="*/ 0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16"/>
                    </a:lnTo>
                    <a:lnTo>
                      <a:pt x="0" y="16"/>
                    </a:lnTo>
                    <a:lnTo>
                      <a:pt x="16" y="0"/>
                    </a:lnTo>
                    <a:lnTo>
                      <a:pt x="16" y="0"/>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26" name="Oval 118"/>
              <p:cNvSpPr>
                <a:spLocks noChangeArrowheads="1"/>
              </p:cNvSpPr>
              <p:nvPr/>
            </p:nvSpPr>
            <p:spPr bwMode="auto">
              <a:xfrm>
                <a:off x="4056" y="3374"/>
                <a:ext cx="4" cy="0"/>
              </a:xfrm>
              <a:prstGeom prst="ellipse">
                <a:avLst/>
              </a:prstGeom>
              <a:solidFill>
                <a:srgbClr val="BFBFD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7" name="Oval 119"/>
              <p:cNvSpPr>
                <a:spLocks noChangeArrowheads="1"/>
              </p:cNvSpPr>
              <p:nvPr/>
            </p:nvSpPr>
            <p:spPr bwMode="auto">
              <a:xfrm>
                <a:off x="3933" y="3312"/>
                <a:ext cx="19" cy="16"/>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8" name="Oval 120"/>
              <p:cNvSpPr>
                <a:spLocks noChangeArrowheads="1"/>
              </p:cNvSpPr>
              <p:nvPr/>
            </p:nvSpPr>
            <p:spPr bwMode="auto">
              <a:xfrm>
                <a:off x="4198" y="3480"/>
                <a:ext cx="21" cy="20"/>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29" name="Oval 121"/>
              <p:cNvSpPr>
                <a:spLocks noChangeArrowheads="1"/>
              </p:cNvSpPr>
              <p:nvPr/>
            </p:nvSpPr>
            <p:spPr bwMode="auto">
              <a:xfrm>
                <a:off x="4235" y="3104"/>
                <a:ext cx="108" cy="10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30" name="Freeform 122"/>
              <p:cNvSpPr>
                <a:spLocks/>
              </p:cNvSpPr>
              <p:nvPr/>
            </p:nvSpPr>
            <p:spPr bwMode="auto">
              <a:xfrm>
                <a:off x="3939" y="3204"/>
                <a:ext cx="446" cy="297"/>
              </a:xfrm>
              <a:custGeom>
                <a:avLst/>
                <a:gdLst>
                  <a:gd name="T0" fmla="*/ 437 w 446"/>
                  <a:gd name="T1" fmla="*/ 45 h 297"/>
                  <a:gd name="T2" fmla="*/ 424 w 446"/>
                  <a:gd name="T3" fmla="*/ 36 h 297"/>
                  <a:gd name="T4" fmla="*/ 379 w 446"/>
                  <a:gd name="T5" fmla="*/ 17 h 297"/>
                  <a:gd name="T6" fmla="*/ 332 w 446"/>
                  <a:gd name="T7" fmla="*/ 9 h 297"/>
                  <a:gd name="T8" fmla="*/ 275 w 446"/>
                  <a:gd name="T9" fmla="*/ 1 h 297"/>
                  <a:gd name="T10" fmla="*/ 224 w 446"/>
                  <a:gd name="T11" fmla="*/ 0 h 297"/>
                  <a:gd name="T12" fmla="*/ 216 w 446"/>
                  <a:gd name="T13" fmla="*/ 1 h 297"/>
                  <a:gd name="T14" fmla="*/ 209 w 446"/>
                  <a:gd name="T15" fmla="*/ 4 h 297"/>
                  <a:gd name="T16" fmla="*/ 170 w 446"/>
                  <a:gd name="T17" fmla="*/ 34 h 297"/>
                  <a:gd name="T18" fmla="*/ 117 w 446"/>
                  <a:gd name="T19" fmla="*/ 67 h 297"/>
                  <a:gd name="T20" fmla="*/ 0 w 446"/>
                  <a:gd name="T21" fmla="*/ 104 h 297"/>
                  <a:gd name="T22" fmla="*/ 6 w 446"/>
                  <a:gd name="T23" fmla="*/ 131 h 297"/>
                  <a:gd name="T24" fmla="*/ 97 w 446"/>
                  <a:gd name="T25" fmla="*/ 121 h 297"/>
                  <a:gd name="T26" fmla="*/ 156 w 446"/>
                  <a:gd name="T27" fmla="*/ 108 h 297"/>
                  <a:gd name="T28" fmla="*/ 199 w 446"/>
                  <a:gd name="T29" fmla="*/ 90 h 297"/>
                  <a:gd name="T30" fmla="*/ 184 w 446"/>
                  <a:gd name="T31" fmla="*/ 173 h 297"/>
                  <a:gd name="T32" fmla="*/ 338 w 446"/>
                  <a:gd name="T33" fmla="*/ 207 h 297"/>
                  <a:gd name="T34" fmla="*/ 264 w 446"/>
                  <a:gd name="T35" fmla="*/ 273 h 297"/>
                  <a:gd name="T36" fmla="*/ 282 w 446"/>
                  <a:gd name="T37" fmla="*/ 296 h 297"/>
                  <a:gd name="T38" fmla="*/ 400 w 446"/>
                  <a:gd name="T39" fmla="*/ 222 h 297"/>
                  <a:gd name="T40" fmla="*/ 406 w 446"/>
                  <a:gd name="T41" fmla="*/ 208 h 297"/>
                  <a:gd name="T42" fmla="*/ 430 w 446"/>
                  <a:gd name="T43" fmla="*/ 141 h 297"/>
                  <a:gd name="T44" fmla="*/ 445 w 446"/>
                  <a:gd name="T45" fmla="*/ 71 h 297"/>
                  <a:gd name="T46" fmla="*/ 444 w 446"/>
                  <a:gd name="T47" fmla="*/ 55 h 297"/>
                  <a:gd name="T48" fmla="*/ 437 w 446"/>
                  <a:gd name="T49" fmla="*/ 4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6" h="297">
                    <a:moveTo>
                      <a:pt x="437" y="45"/>
                    </a:moveTo>
                    <a:lnTo>
                      <a:pt x="424" y="36"/>
                    </a:lnTo>
                    <a:lnTo>
                      <a:pt x="379" y="17"/>
                    </a:lnTo>
                    <a:lnTo>
                      <a:pt x="332" y="9"/>
                    </a:lnTo>
                    <a:lnTo>
                      <a:pt x="275" y="1"/>
                    </a:lnTo>
                    <a:lnTo>
                      <a:pt x="224" y="0"/>
                    </a:lnTo>
                    <a:lnTo>
                      <a:pt x="216" y="1"/>
                    </a:lnTo>
                    <a:lnTo>
                      <a:pt x="209" y="4"/>
                    </a:lnTo>
                    <a:lnTo>
                      <a:pt x="170" y="34"/>
                    </a:lnTo>
                    <a:lnTo>
                      <a:pt x="117" y="67"/>
                    </a:lnTo>
                    <a:lnTo>
                      <a:pt x="0" y="104"/>
                    </a:lnTo>
                    <a:lnTo>
                      <a:pt x="6" y="131"/>
                    </a:lnTo>
                    <a:lnTo>
                      <a:pt x="97" y="121"/>
                    </a:lnTo>
                    <a:lnTo>
                      <a:pt x="156" y="108"/>
                    </a:lnTo>
                    <a:lnTo>
                      <a:pt x="199" y="90"/>
                    </a:lnTo>
                    <a:lnTo>
                      <a:pt x="184" y="173"/>
                    </a:lnTo>
                    <a:lnTo>
                      <a:pt x="338" y="207"/>
                    </a:lnTo>
                    <a:lnTo>
                      <a:pt x="264" y="273"/>
                    </a:lnTo>
                    <a:lnTo>
                      <a:pt x="282" y="296"/>
                    </a:lnTo>
                    <a:lnTo>
                      <a:pt x="400" y="222"/>
                    </a:lnTo>
                    <a:lnTo>
                      <a:pt x="406" y="208"/>
                    </a:lnTo>
                    <a:lnTo>
                      <a:pt x="430" y="141"/>
                    </a:lnTo>
                    <a:lnTo>
                      <a:pt x="445" y="71"/>
                    </a:lnTo>
                    <a:lnTo>
                      <a:pt x="444" y="55"/>
                    </a:lnTo>
                    <a:lnTo>
                      <a:pt x="437" y="45"/>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1" name="Freeform 123"/>
              <p:cNvSpPr>
                <a:spLocks/>
              </p:cNvSpPr>
              <p:nvPr/>
            </p:nvSpPr>
            <p:spPr bwMode="auto">
              <a:xfrm>
                <a:off x="4184" y="3206"/>
                <a:ext cx="149" cy="161"/>
              </a:xfrm>
              <a:custGeom>
                <a:avLst/>
                <a:gdLst>
                  <a:gd name="T0" fmla="*/ 134 w 149"/>
                  <a:gd name="T1" fmla="*/ 16 h 161"/>
                  <a:gd name="T2" fmla="*/ 148 w 149"/>
                  <a:gd name="T3" fmla="*/ 68 h 161"/>
                  <a:gd name="T4" fmla="*/ 136 w 149"/>
                  <a:gd name="T5" fmla="*/ 75 h 161"/>
                  <a:gd name="T6" fmla="*/ 120 w 149"/>
                  <a:gd name="T7" fmla="*/ 88 h 161"/>
                  <a:gd name="T8" fmla="*/ 37 w 149"/>
                  <a:gd name="T9" fmla="*/ 160 h 161"/>
                  <a:gd name="T10" fmla="*/ 5 w 149"/>
                  <a:gd name="T11" fmla="*/ 64 h 161"/>
                  <a:gd name="T12" fmla="*/ 5 w 149"/>
                  <a:gd name="T13" fmla="*/ 54 h 161"/>
                  <a:gd name="T14" fmla="*/ 0 w 149"/>
                  <a:gd name="T15" fmla="*/ 37 h 161"/>
                  <a:gd name="T16" fmla="*/ 35 w 149"/>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61">
                    <a:moveTo>
                      <a:pt x="134" y="16"/>
                    </a:moveTo>
                    <a:lnTo>
                      <a:pt x="148" y="68"/>
                    </a:lnTo>
                    <a:lnTo>
                      <a:pt x="136" y="75"/>
                    </a:lnTo>
                    <a:lnTo>
                      <a:pt x="120" y="88"/>
                    </a:lnTo>
                    <a:lnTo>
                      <a:pt x="37" y="160"/>
                    </a:lnTo>
                    <a:lnTo>
                      <a:pt x="5" y="64"/>
                    </a:lnTo>
                    <a:lnTo>
                      <a:pt x="5" y="54"/>
                    </a:lnTo>
                    <a:lnTo>
                      <a:pt x="0" y="37"/>
                    </a:lnTo>
                    <a:lnTo>
                      <a:pt x="3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2" name="Freeform 124"/>
              <p:cNvSpPr>
                <a:spLocks/>
              </p:cNvSpPr>
              <p:nvPr/>
            </p:nvSpPr>
            <p:spPr bwMode="auto">
              <a:xfrm>
                <a:off x="4220" y="3208"/>
                <a:ext cx="81" cy="159"/>
              </a:xfrm>
              <a:custGeom>
                <a:avLst/>
                <a:gdLst>
                  <a:gd name="T0" fmla="*/ 80 w 81"/>
                  <a:gd name="T1" fmla="*/ 10 h 159"/>
                  <a:gd name="T2" fmla="*/ 0 w 81"/>
                  <a:gd name="T3" fmla="*/ 158 h 159"/>
                  <a:gd name="T4" fmla="*/ 15 w 81"/>
                  <a:gd name="T5" fmla="*/ 0 h 159"/>
                  <a:gd name="T6" fmla="*/ 80 w 81"/>
                  <a:gd name="T7" fmla="*/ 10 h 159"/>
                </a:gdLst>
                <a:ahLst/>
                <a:cxnLst>
                  <a:cxn ang="0">
                    <a:pos x="T0" y="T1"/>
                  </a:cxn>
                  <a:cxn ang="0">
                    <a:pos x="T2" y="T3"/>
                  </a:cxn>
                  <a:cxn ang="0">
                    <a:pos x="T4" y="T5"/>
                  </a:cxn>
                  <a:cxn ang="0">
                    <a:pos x="T6" y="T7"/>
                  </a:cxn>
                </a:cxnLst>
                <a:rect l="0" t="0" r="r" b="b"/>
                <a:pathLst>
                  <a:path w="81" h="159">
                    <a:moveTo>
                      <a:pt x="80" y="10"/>
                    </a:moveTo>
                    <a:lnTo>
                      <a:pt x="0" y="158"/>
                    </a:lnTo>
                    <a:lnTo>
                      <a:pt x="15" y="0"/>
                    </a:lnTo>
                    <a:lnTo>
                      <a:pt x="80" y="10"/>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3" name="Freeform 125"/>
              <p:cNvSpPr>
                <a:spLocks/>
              </p:cNvSpPr>
              <p:nvPr/>
            </p:nvSpPr>
            <p:spPr bwMode="auto">
              <a:xfrm>
                <a:off x="4273" y="3350"/>
                <a:ext cx="32" cy="61"/>
              </a:xfrm>
              <a:custGeom>
                <a:avLst/>
                <a:gdLst>
                  <a:gd name="T0" fmla="*/ 31 w 32"/>
                  <a:gd name="T1" fmla="*/ 0 h 61"/>
                  <a:gd name="T2" fmla="*/ 19 w 32"/>
                  <a:gd name="T3" fmla="*/ 34 h 61"/>
                  <a:gd name="T4" fmla="*/ 0 w 32"/>
                  <a:gd name="T5" fmla="*/ 60 h 61"/>
                </a:gdLst>
                <a:ahLst/>
                <a:cxnLst>
                  <a:cxn ang="0">
                    <a:pos x="T0" y="T1"/>
                  </a:cxn>
                  <a:cxn ang="0">
                    <a:pos x="T2" y="T3"/>
                  </a:cxn>
                  <a:cxn ang="0">
                    <a:pos x="T4" y="T5"/>
                  </a:cxn>
                </a:cxnLst>
                <a:rect l="0" t="0" r="r" b="b"/>
                <a:pathLst>
                  <a:path w="32" h="61">
                    <a:moveTo>
                      <a:pt x="31" y="0"/>
                    </a:moveTo>
                    <a:lnTo>
                      <a:pt x="19" y="34"/>
                    </a:lnTo>
                    <a:lnTo>
                      <a:pt x="0" y="6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534" name="Group 126"/>
              <p:cNvGrpSpPr>
                <a:grpSpLocks/>
              </p:cNvGrpSpPr>
              <p:nvPr/>
            </p:nvGrpSpPr>
            <p:grpSpPr bwMode="auto">
              <a:xfrm>
                <a:off x="3929" y="3310"/>
                <a:ext cx="235" cy="179"/>
                <a:chOff x="3929" y="3310"/>
                <a:chExt cx="235" cy="179"/>
              </a:xfrm>
            </p:grpSpPr>
            <p:sp>
              <p:nvSpPr>
                <p:cNvPr id="913535" name="Freeform 127"/>
                <p:cNvSpPr>
                  <a:spLocks/>
                </p:cNvSpPr>
                <p:nvPr/>
              </p:nvSpPr>
              <p:spPr bwMode="auto">
                <a:xfrm>
                  <a:off x="3929" y="3335"/>
                  <a:ext cx="167" cy="154"/>
                </a:xfrm>
                <a:custGeom>
                  <a:avLst/>
                  <a:gdLst>
                    <a:gd name="T0" fmla="*/ 166 w 167"/>
                    <a:gd name="T1" fmla="*/ 153 h 154"/>
                    <a:gd name="T2" fmla="*/ 0 w 167"/>
                    <a:gd name="T3" fmla="*/ 123 h 154"/>
                    <a:gd name="T4" fmla="*/ 0 w 167"/>
                    <a:gd name="T5" fmla="*/ 0 h 154"/>
                    <a:gd name="T6" fmla="*/ 166 w 167"/>
                    <a:gd name="T7" fmla="*/ 30 h 154"/>
                    <a:gd name="T8" fmla="*/ 166 w 167"/>
                    <a:gd name="T9" fmla="*/ 153 h 154"/>
                  </a:gdLst>
                  <a:ahLst/>
                  <a:cxnLst>
                    <a:cxn ang="0">
                      <a:pos x="T0" y="T1"/>
                    </a:cxn>
                    <a:cxn ang="0">
                      <a:pos x="T2" y="T3"/>
                    </a:cxn>
                    <a:cxn ang="0">
                      <a:pos x="T4" y="T5"/>
                    </a:cxn>
                    <a:cxn ang="0">
                      <a:pos x="T6" y="T7"/>
                    </a:cxn>
                    <a:cxn ang="0">
                      <a:pos x="T8" y="T9"/>
                    </a:cxn>
                  </a:cxnLst>
                  <a:rect l="0" t="0" r="r" b="b"/>
                  <a:pathLst>
                    <a:path w="167" h="154">
                      <a:moveTo>
                        <a:pt x="166" y="153"/>
                      </a:moveTo>
                      <a:lnTo>
                        <a:pt x="0" y="123"/>
                      </a:lnTo>
                      <a:lnTo>
                        <a:pt x="0" y="0"/>
                      </a:lnTo>
                      <a:lnTo>
                        <a:pt x="166" y="30"/>
                      </a:lnTo>
                      <a:lnTo>
                        <a:pt x="166" y="15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6" name="Freeform 128"/>
                <p:cNvSpPr>
                  <a:spLocks/>
                </p:cNvSpPr>
                <p:nvPr/>
              </p:nvSpPr>
              <p:spPr bwMode="auto">
                <a:xfrm>
                  <a:off x="4095" y="3339"/>
                  <a:ext cx="69" cy="150"/>
                </a:xfrm>
                <a:custGeom>
                  <a:avLst/>
                  <a:gdLst>
                    <a:gd name="T0" fmla="*/ 0 w 69"/>
                    <a:gd name="T1" fmla="*/ 24 h 150"/>
                    <a:gd name="T2" fmla="*/ 0 w 69"/>
                    <a:gd name="T3" fmla="*/ 149 h 150"/>
                    <a:gd name="T4" fmla="*/ 68 w 69"/>
                    <a:gd name="T5" fmla="*/ 121 h 150"/>
                    <a:gd name="T6" fmla="*/ 68 w 69"/>
                    <a:gd name="T7" fmla="*/ 0 h 150"/>
                    <a:gd name="T8" fmla="*/ 0 w 69"/>
                    <a:gd name="T9" fmla="*/ 24 h 150"/>
                  </a:gdLst>
                  <a:ahLst/>
                  <a:cxnLst>
                    <a:cxn ang="0">
                      <a:pos x="T0" y="T1"/>
                    </a:cxn>
                    <a:cxn ang="0">
                      <a:pos x="T2" y="T3"/>
                    </a:cxn>
                    <a:cxn ang="0">
                      <a:pos x="T4" y="T5"/>
                    </a:cxn>
                    <a:cxn ang="0">
                      <a:pos x="T6" y="T7"/>
                    </a:cxn>
                    <a:cxn ang="0">
                      <a:pos x="T8" y="T9"/>
                    </a:cxn>
                  </a:cxnLst>
                  <a:rect l="0" t="0" r="r" b="b"/>
                  <a:pathLst>
                    <a:path w="69" h="150">
                      <a:moveTo>
                        <a:pt x="0" y="24"/>
                      </a:moveTo>
                      <a:lnTo>
                        <a:pt x="0" y="149"/>
                      </a:lnTo>
                      <a:lnTo>
                        <a:pt x="68" y="121"/>
                      </a:lnTo>
                      <a:lnTo>
                        <a:pt x="68" y="0"/>
                      </a:lnTo>
                      <a:lnTo>
                        <a:pt x="0" y="24"/>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7" name="Freeform 129"/>
                <p:cNvSpPr>
                  <a:spLocks/>
                </p:cNvSpPr>
                <p:nvPr/>
              </p:nvSpPr>
              <p:spPr bwMode="auto">
                <a:xfrm>
                  <a:off x="3929" y="3310"/>
                  <a:ext cx="235" cy="55"/>
                </a:xfrm>
                <a:custGeom>
                  <a:avLst/>
                  <a:gdLst>
                    <a:gd name="T0" fmla="*/ 234 w 235"/>
                    <a:gd name="T1" fmla="*/ 30 h 55"/>
                    <a:gd name="T2" fmla="*/ 167 w 235"/>
                    <a:gd name="T3" fmla="*/ 54 h 55"/>
                    <a:gd name="T4" fmla="*/ 0 w 235"/>
                    <a:gd name="T5" fmla="*/ 24 h 55"/>
                    <a:gd name="T6" fmla="*/ 67 w 235"/>
                    <a:gd name="T7" fmla="*/ 0 h 55"/>
                    <a:gd name="T8" fmla="*/ 234 w 235"/>
                    <a:gd name="T9" fmla="*/ 30 h 55"/>
                  </a:gdLst>
                  <a:ahLst/>
                  <a:cxnLst>
                    <a:cxn ang="0">
                      <a:pos x="T0" y="T1"/>
                    </a:cxn>
                    <a:cxn ang="0">
                      <a:pos x="T2" y="T3"/>
                    </a:cxn>
                    <a:cxn ang="0">
                      <a:pos x="T4" y="T5"/>
                    </a:cxn>
                    <a:cxn ang="0">
                      <a:pos x="T6" y="T7"/>
                    </a:cxn>
                    <a:cxn ang="0">
                      <a:pos x="T8" y="T9"/>
                    </a:cxn>
                  </a:cxnLst>
                  <a:rect l="0" t="0" r="r" b="b"/>
                  <a:pathLst>
                    <a:path w="235" h="55">
                      <a:moveTo>
                        <a:pt x="234" y="30"/>
                      </a:moveTo>
                      <a:lnTo>
                        <a:pt x="167" y="54"/>
                      </a:lnTo>
                      <a:lnTo>
                        <a:pt x="0" y="24"/>
                      </a:lnTo>
                      <a:lnTo>
                        <a:pt x="67" y="0"/>
                      </a:lnTo>
                      <a:lnTo>
                        <a:pt x="234" y="30"/>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38" name="Freeform 130"/>
                <p:cNvSpPr>
                  <a:spLocks/>
                </p:cNvSpPr>
                <p:nvPr/>
              </p:nvSpPr>
              <p:spPr bwMode="auto">
                <a:xfrm>
                  <a:off x="3942" y="3338"/>
                  <a:ext cx="146" cy="135"/>
                </a:xfrm>
                <a:custGeom>
                  <a:avLst/>
                  <a:gdLst>
                    <a:gd name="T0" fmla="*/ 145 w 146"/>
                    <a:gd name="T1" fmla="*/ 28 h 135"/>
                    <a:gd name="T2" fmla="*/ 145 w 146"/>
                    <a:gd name="T3" fmla="*/ 134 h 135"/>
                    <a:gd name="T4" fmla="*/ 0 w 146"/>
                    <a:gd name="T5" fmla="*/ 106 h 135"/>
                    <a:gd name="T6" fmla="*/ 0 w 146"/>
                    <a:gd name="T7" fmla="*/ 0 h 135"/>
                    <a:gd name="T8" fmla="*/ 145 w 146"/>
                    <a:gd name="T9" fmla="*/ 28 h 135"/>
                  </a:gdLst>
                  <a:ahLst/>
                  <a:cxnLst>
                    <a:cxn ang="0">
                      <a:pos x="T0" y="T1"/>
                    </a:cxn>
                    <a:cxn ang="0">
                      <a:pos x="T2" y="T3"/>
                    </a:cxn>
                    <a:cxn ang="0">
                      <a:pos x="T4" y="T5"/>
                    </a:cxn>
                    <a:cxn ang="0">
                      <a:pos x="T6" y="T7"/>
                    </a:cxn>
                    <a:cxn ang="0">
                      <a:pos x="T8" y="T9"/>
                    </a:cxn>
                  </a:cxnLst>
                  <a:rect l="0" t="0" r="r" b="b"/>
                  <a:pathLst>
                    <a:path w="146" h="135">
                      <a:moveTo>
                        <a:pt x="145" y="28"/>
                      </a:moveTo>
                      <a:lnTo>
                        <a:pt x="145" y="134"/>
                      </a:lnTo>
                      <a:lnTo>
                        <a:pt x="0" y="106"/>
                      </a:lnTo>
                      <a:lnTo>
                        <a:pt x="0" y="0"/>
                      </a:lnTo>
                      <a:lnTo>
                        <a:pt x="145" y="28"/>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539" name="Group 131"/>
            <p:cNvGrpSpPr>
              <a:grpSpLocks/>
            </p:cNvGrpSpPr>
            <p:nvPr/>
          </p:nvGrpSpPr>
          <p:grpSpPr bwMode="auto">
            <a:xfrm>
              <a:off x="4287838" y="2982913"/>
              <a:ext cx="1176337" cy="728662"/>
              <a:chOff x="2519" y="1702"/>
              <a:chExt cx="745" cy="495"/>
            </a:xfrm>
          </p:grpSpPr>
          <p:grpSp>
            <p:nvGrpSpPr>
              <p:cNvPr id="913540" name="Group 132"/>
              <p:cNvGrpSpPr>
                <a:grpSpLocks/>
              </p:cNvGrpSpPr>
              <p:nvPr/>
            </p:nvGrpSpPr>
            <p:grpSpPr bwMode="auto">
              <a:xfrm>
                <a:off x="2519" y="1845"/>
                <a:ext cx="745" cy="352"/>
                <a:chOff x="2519" y="1845"/>
                <a:chExt cx="745" cy="352"/>
              </a:xfrm>
            </p:grpSpPr>
            <p:sp>
              <p:nvSpPr>
                <p:cNvPr id="913541" name="Freeform 133"/>
                <p:cNvSpPr>
                  <a:spLocks/>
                </p:cNvSpPr>
                <p:nvPr/>
              </p:nvSpPr>
              <p:spPr bwMode="auto">
                <a:xfrm>
                  <a:off x="2643" y="1929"/>
                  <a:ext cx="156" cy="227"/>
                </a:xfrm>
                <a:custGeom>
                  <a:avLst/>
                  <a:gdLst>
                    <a:gd name="T0" fmla="*/ 0 w 156"/>
                    <a:gd name="T1" fmla="*/ 226 h 227"/>
                    <a:gd name="T2" fmla="*/ 0 w 156"/>
                    <a:gd name="T3" fmla="*/ 0 h 227"/>
                    <a:gd name="T4" fmla="*/ 155 w 156"/>
                    <a:gd name="T5" fmla="*/ 170 h 227"/>
                    <a:gd name="T6" fmla="*/ 0 w 156"/>
                    <a:gd name="T7" fmla="*/ 226 h 227"/>
                  </a:gdLst>
                  <a:ahLst/>
                  <a:cxnLst>
                    <a:cxn ang="0">
                      <a:pos x="T0" y="T1"/>
                    </a:cxn>
                    <a:cxn ang="0">
                      <a:pos x="T2" y="T3"/>
                    </a:cxn>
                    <a:cxn ang="0">
                      <a:pos x="T4" y="T5"/>
                    </a:cxn>
                    <a:cxn ang="0">
                      <a:pos x="T6" y="T7"/>
                    </a:cxn>
                  </a:cxnLst>
                  <a:rect l="0" t="0" r="r" b="b"/>
                  <a:pathLst>
                    <a:path w="156" h="227">
                      <a:moveTo>
                        <a:pt x="0" y="226"/>
                      </a:moveTo>
                      <a:lnTo>
                        <a:pt x="0" y="0"/>
                      </a:lnTo>
                      <a:lnTo>
                        <a:pt x="155" y="170"/>
                      </a:lnTo>
                      <a:lnTo>
                        <a:pt x="0" y="226"/>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2" name="Freeform 134"/>
                <p:cNvSpPr>
                  <a:spLocks/>
                </p:cNvSpPr>
                <p:nvPr/>
              </p:nvSpPr>
              <p:spPr bwMode="auto">
                <a:xfrm>
                  <a:off x="2519" y="1845"/>
                  <a:ext cx="745" cy="138"/>
                </a:xfrm>
                <a:custGeom>
                  <a:avLst/>
                  <a:gdLst>
                    <a:gd name="T0" fmla="*/ 744 w 745"/>
                    <a:gd name="T1" fmla="*/ 81 h 138"/>
                    <a:gd name="T2" fmla="*/ 156 w 745"/>
                    <a:gd name="T3" fmla="*/ 0 h 138"/>
                    <a:gd name="T4" fmla="*/ 0 w 745"/>
                    <a:gd name="T5" fmla="*/ 63 h 138"/>
                    <a:gd name="T6" fmla="*/ 605 w 745"/>
                    <a:gd name="T7" fmla="*/ 137 h 138"/>
                    <a:gd name="T8" fmla="*/ 744 w 745"/>
                    <a:gd name="T9" fmla="*/ 81 h 138"/>
                  </a:gdLst>
                  <a:ahLst/>
                  <a:cxnLst>
                    <a:cxn ang="0">
                      <a:pos x="T0" y="T1"/>
                    </a:cxn>
                    <a:cxn ang="0">
                      <a:pos x="T2" y="T3"/>
                    </a:cxn>
                    <a:cxn ang="0">
                      <a:pos x="T4" y="T5"/>
                    </a:cxn>
                    <a:cxn ang="0">
                      <a:pos x="T6" y="T7"/>
                    </a:cxn>
                    <a:cxn ang="0">
                      <a:pos x="T8" y="T9"/>
                    </a:cxn>
                  </a:cxnLst>
                  <a:rect l="0" t="0" r="r" b="b"/>
                  <a:pathLst>
                    <a:path w="745" h="138">
                      <a:moveTo>
                        <a:pt x="744" y="81"/>
                      </a:moveTo>
                      <a:lnTo>
                        <a:pt x="156" y="0"/>
                      </a:lnTo>
                      <a:lnTo>
                        <a:pt x="0" y="63"/>
                      </a:lnTo>
                      <a:lnTo>
                        <a:pt x="605" y="137"/>
                      </a:lnTo>
                      <a:lnTo>
                        <a:pt x="744" y="81"/>
                      </a:lnTo>
                    </a:path>
                  </a:pathLst>
                </a:custGeom>
                <a:solidFill>
                  <a:srgbClr val="7F5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3" name="Freeform 135"/>
                <p:cNvSpPr>
                  <a:spLocks/>
                </p:cNvSpPr>
                <p:nvPr/>
              </p:nvSpPr>
              <p:spPr bwMode="auto">
                <a:xfrm>
                  <a:off x="3125" y="1927"/>
                  <a:ext cx="139" cy="270"/>
                </a:xfrm>
                <a:custGeom>
                  <a:avLst/>
                  <a:gdLst>
                    <a:gd name="T0" fmla="*/ 138 w 139"/>
                    <a:gd name="T1" fmla="*/ 0 h 270"/>
                    <a:gd name="T2" fmla="*/ 0 w 139"/>
                    <a:gd name="T3" fmla="*/ 56 h 270"/>
                    <a:gd name="T4" fmla="*/ 0 w 139"/>
                    <a:gd name="T5" fmla="*/ 269 h 270"/>
                    <a:gd name="T6" fmla="*/ 138 w 139"/>
                    <a:gd name="T7" fmla="*/ 198 h 270"/>
                    <a:gd name="T8" fmla="*/ 138 w 139"/>
                    <a:gd name="T9" fmla="*/ 0 h 270"/>
                  </a:gdLst>
                  <a:ahLst/>
                  <a:cxnLst>
                    <a:cxn ang="0">
                      <a:pos x="T0" y="T1"/>
                    </a:cxn>
                    <a:cxn ang="0">
                      <a:pos x="T2" y="T3"/>
                    </a:cxn>
                    <a:cxn ang="0">
                      <a:pos x="T4" y="T5"/>
                    </a:cxn>
                    <a:cxn ang="0">
                      <a:pos x="T6" y="T7"/>
                    </a:cxn>
                    <a:cxn ang="0">
                      <a:pos x="T8" y="T9"/>
                    </a:cxn>
                  </a:cxnLst>
                  <a:rect l="0" t="0" r="r" b="b"/>
                  <a:pathLst>
                    <a:path w="139" h="270">
                      <a:moveTo>
                        <a:pt x="138" y="0"/>
                      </a:moveTo>
                      <a:lnTo>
                        <a:pt x="0" y="56"/>
                      </a:lnTo>
                      <a:lnTo>
                        <a:pt x="0" y="269"/>
                      </a:lnTo>
                      <a:lnTo>
                        <a:pt x="138" y="198"/>
                      </a:lnTo>
                      <a:lnTo>
                        <a:pt x="138" y="0"/>
                      </a:lnTo>
                    </a:path>
                  </a:pathLst>
                </a:custGeom>
                <a:solidFill>
                  <a:srgbClr val="3F1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4" name="Freeform 136"/>
                <p:cNvSpPr>
                  <a:spLocks/>
                </p:cNvSpPr>
                <p:nvPr/>
              </p:nvSpPr>
              <p:spPr bwMode="auto">
                <a:xfrm>
                  <a:off x="3001" y="1967"/>
                  <a:ext cx="125" cy="230"/>
                </a:xfrm>
                <a:custGeom>
                  <a:avLst/>
                  <a:gdLst>
                    <a:gd name="T0" fmla="*/ 124 w 125"/>
                    <a:gd name="T1" fmla="*/ 229 h 230"/>
                    <a:gd name="T2" fmla="*/ 124 w 125"/>
                    <a:gd name="T3" fmla="*/ 16 h 230"/>
                    <a:gd name="T4" fmla="*/ 0 w 125"/>
                    <a:gd name="T5" fmla="*/ 0 h 230"/>
                    <a:gd name="T6" fmla="*/ 0 w 125"/>
                    <a:gd name="T7" fmla="*/ 208 h 230"/>
                    <a:gd name="T8" fmla="*/ 124 w 125"/>
                    <a:gd name="T9" fmla="*/ 229 h 230"/>
                  </a:gdLst>
                  <a:ahLst/>
                  <a:cxnLst>
                    <a:cxn ang="0">
                      <a:pos x="T0" y="T1"/>
                    </a:cxn>
                    <a:cxn ang="0">
                      <a:pos x="T2" y="T3"/>
                    </a:cxn>
                    <a:cxn ang="0">
                      <a:pos x="T4" y="T5"/>
                    </a:cxn>
                    <a:cxn ang="0">
                      <a:pos x="T6" y="T7"/>
                    </a:cxn>
                    <a:cxn ang="0">
                      <a:pos x="T8" y="T9"/>
                    </a:cxn>
                  </a:cxnLst>
                  <a:rect l="0" t="0" r="r" b="b"/>
                  <a:pathLst>
                    <a:path w="125" h="230">
                      <a:moveTo>
                        <a:pt x="124" y="229"/>
                      </a:moveTo>
                      <a:lnTo>
                        <a:pt x="124" y="16"/>
                      </a:lnTo>
                      <a:lnTo>
                        <a:pt x="0" y="0"/>
                      </a:lnTo>
                      <a:lnTo>
                        <a:pt x="0" y="208"/>
                      </a:lnTo>
                      <a:lnTo>
                        <a:pt x="124" y="229"/>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5" name="Freeform 137"/>
                <p:cNvSpPr>
                  <a:spLocks/>
                </p:cNvSpPr>
                <p:nvPr/>
              </p:nvSpPr>
              <p:spPr bwMode="auto">
                <a:xfrm>
                  <a:off x="2519" y="1907"/>
                  <a:ext cx="125" cy="249"/>
                </a:xfrm>
                <a:custGeom>
                  <a:avLst/>
                  <a:gdLst>
                    <a:gd name="T0" fmla="*/ 0 w 125"/>
                    <a:gd name="T1" fmla="*/ 0 h 249"/>
                    <a:gd name="T2" fmla="*/ 124 w 125"/>
                    <a:gd name="T3" fmla="*/ 15 h 249"/>
                    <a:gd name="T4" fmla="*/ 124 w 125"/>
                    <a:gd name="T5" fmla="*/ 248 h 249"/>
                    <a:gd name="T6" fmla="*/ 0 w 125"/>
                    <a:gd name="T7" fmla="*/ 226 h 249"/>
                    <a:gd name="T8" fmla="*/ 0 w 125"/>
                    <a:gd name="T9" fmla="*/ 0 h 249"/>
                  </a:gdLst>
                  <a:ahLst/>
                  <a:cxnLst>
                    <a:cxn ang="0">
                      <a:pos x="T0" y="T1"/>
                    </a:cxn>
                    <a:cxn ang="0">
                      <a:pos x="T2" y="T3"/>
                    </a:cxn>
                    <a:cxn ang="0">
                      <a:pos x="T4" y="T5"/>
                    </a:cxn>
                    <a:cxn ang="0">
                      <a:pos x="T6" y="T7"/>
                    </a:cxn>
                    <a:cxn ang="0">
                      <a:pos x="T8" y="T9"/>
                    </a:cxn>
                  </a:cxnLst>
                  <a:rect l="0" t="0" r="r" b="b"/>
                  <a:pathLst>
                    <a:path w="125" h="249">
                      <a:moveTo>
                        <a:pt x="0" y="0"/>
                      </a:moveTo>
                      <a:lnTo>
                        <a:pt x="124" y="15"/>
                      </a:lnTo>
                      <a:lnTo>
                        <a:pt x="124" y="248"/>
                      </a:lnTo>
                      <a:lnTo>
                        <a:pt x="0" y="226"/>
                      </a:lnTo>
                      <a:lnTo>
                        <a:pt x="0" y="0"/>
                      </a:lnTo>
                    </a:path>
                  </a:pathLst>
                </a:custGeom>
                <a:solidFill>
                  <a:srgbClr val="5F3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6" name="Freeform 138"/>
                <p:cNvSpPr>
                  <a:spLocks/>
                </p:cNvSpPr>
                <p:nvPr/>
              </p:nvSpPr>
              <p:spPr bwMode="auto">
                <a:xfrm>
                  <a:off x="2519" y="1907"/>
                  <a:ext cx="607" cy="87"/>
                </a:xfrm>
                <a:custGeom>
                  <a:avLst/>
                  <a:gdLst>
                    <a:gd name="T0" fmla="*/ 606 w 607"/>
                    <a:gd name="T1" fmla="*/ 75 h 87"/>
                    <a:gd name="T2" fmla="*/ 0 w 607"/>
                    <a:gd name="T3" fmla="*/ 0 h 87"/>
                    <a:gd name="T4" fmla="*/ 0 w 607"/>
                    <a:gd name="T5" fmla="*/ 11 h 87"/>
                    <a:gd name="T6" fmla="*/ 606 w 607"/>
                    <a:gd name="T7" fmla="*/ 86 h 87"/>
                    <a:gd name="T8" fmla="*/ 606 w 607"/>
                    <a:gd name="T9" fmla="*/ 75 h 87"/>
                  </a:gdLst>
                  <a:ahLst/>
                  <a:cxnLst>
                    <a:cxn ang="0">
                      <a:pos x="T0" y="T1"/>
                    </a:cxn>
                    <a:cxn ang="0">
                      <a:pos x="T2" y="T3"/>
                    </a:cxn>
                    <a:cxn ang="0">
                      <a:pos x="T4" y="T5"/>
                    </a:cxn>
                    <a:cxn ang="0">
                      <a:pos x="T6" y="T7"/>
                    </a:cxn>
                    <a:cxn ang="0">
                      <a:pos x="T8" y="T9"/>
                    </a:cxn>
                  </a:cxnLst>
                  <a:rect l="0" t="0" r="r" b="b"/>
                  <a:pathLst>
                    <a:path w="607" h="87">
                      <a:moveTo>
                        <a:pt x="606" y="75"/>
                      </a:moveTo>
                      <a:lnTo>
                        <a:pt x="0" y="0"/>
                      </a:lnTo>
                      <a:lnTo>
                        <a:pt x="0" y="11"/>
                      </a:lnTo>
                      <a:lnTo>
                        <a:pt x="606" y="86"/>
                      </a:lnTo>
                      <a:lnTo>
                        <a:pt x="606" y="75"/>
                      </a:lnTo>
                    </a:path>
                  </a:pathLst>
                </a:custGeom>
                <a:solidFill>
                  <a:srgbClr val="BF7F1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47" name="Freeform 139"/>
                <p:cNvSpPr>
                  <a:spLocks/>
                </p:cNvSpPr>
                <p:nvPr/>
              </p:nvSpPr>
              <p:spPr bwMode="auto">
                <a:xfrm>
                  <a:off x="3127" y="1927"/>
                  <a:ext cx="137" cy="67"/>
                </a:xfrm>
                <a:custGeom>
                  <a:avLst/>
                  <a:gdLst>
                    <a:gd name="T0" fmla="*/ 136 w 137"/>
                    <a:gd name="T1" fmla="*/ 0 h 67"/>
                    <a:gd name="T2" fmla="*/ 0 w 137"/>
                    <a:gd name="T3" fmla="*/ 56 h 67"/>
                    <a:gd name="T4" fmla="*/ 0 w 137"/>
                    <a:gd name="T5" fmla="*/ 66 h 67"/>
                    <a:gd name="T6" fmla="*/ 136 w 137"/>
                    <a:gd name="T7" fmla="*/ 8 h 67"/>
                    <a:gd name="T8" fmla="*/ 136 w 137"/>
                    <a:gd name="T9" fmla="*/ 0 h 67"/>
                  </a:gdLst>
                  <a:ahLst/>
                  <a:cxnLst>
                    <a:cxn ang="0">
                      <a:pos x="T0" y="T1"/>
                    </a:cxn>
                    <a:cxn ang="0">
                      <a:pos x="T2" y="T3"/>
                    </a:cxn>
                    <a:cxn ang="0">
                      <a:pos x="T4" y="T5"/>
                    </a:cxn>
                    <a:cxn ang="0">
                      <a:pos x="T6" y="T7"/>
                    </a:cxn>
                    <a:cxn ang="0">
                      <a:pos x="T8" y="T9"/>
                    </a:cxn>
                  </a:cxnLst>
                  <a:rect l="0" t="0" r="r" b="b"/>
                  <a:pathLst>
                    <a:path w="137" h="67">
                      <a:moveTo>
                        <a:pt x="136" y="0"/>
                      </a:moveTo>
                      <a:lnTo>
                        <a:pt x="0" y="56"/>
                      </a:lnTo>
                      <a:lnTo>
                        <a:pt x="0" y="66"/>
                      </a:lnTo>
                      <a:lnTo>
                        <a:pt x="136" y="8"/>
                      </a:lnTo>
                      <a:lnTo>
                        <a:pt x="136" y="0"/>
                      </a:lnTo>
                    </a:path>
                  </a:pathLst>
                </a:custGeom>
                <a:solidFill>
                  <a:srgbClr val="BF7F3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548" name="Group 140"/>
              <p:cNvGrpSpPr>
                <a:grpSpLocks/>
              </p:cNvGrpSpPr>
              <p:nvPr/>
            </p:nvGrpSpPr>
            <p:grpSpPr bwMode="auto">
              <a:xfrm>
                <a:off x="2901" y="1778"/>
                <a:ext cx="237" cy="160"/>
                <a:chOff x="2901" y="1778"/>
                <a:chExt cx="237" cy="160"/>
              </a:xfrm>
            </p:grpSpPr>
            <p:sp>
              <p:nvSpPr>
                <p:cNvPr id="913549" name="Freeform 141"/>
                <p:cNvSpPr>
                  <a:spLocks/>
                </p:cNvSpPr>
                <p:nvPr/>
              </p:nvSpPr>
              <p:spPr bwMode="auto">
                <a:xfrm>
                  <a:off x="2901" y="1799"/>
                  <a:ext cx="169" cy="139"/>
                </a:xfrm>
                <a:custGeom>
                  <a:avLst/>
                  <a:gdLst>
                    <a:gd name="T0" fmla="*/ 168 w 169"/>
                    <a:gd name="T1" fmla="*/ 138 h 139"/>
                    <a:gd name="T2" fmla="*/ 0 w 169"/>
                    <a:gd name="T3" fmla="*/ 111 h 139"/>
                    <a:gd name="T4" fmla="*/ 0 w 169"/>
                    <a:gd name="T5" fmla="*/ 0 h 139"/>
                    <a:gd name="T6" fmla="*/ 168 w 169"/>
                    <a:gd name="T7" fmla="*/ 27 h 139"/>
                    <a:gd name="T8" fmla="*/ 168 w 169"/>
                    <a:gd name="T9" fmla="*/ 138 h 139"/>
                  </a:gdLst>
                  <a:ahLst/>
                  <a:cxnLst>
                    <a:cxn ang="0">
                      <a:pos x="T0" y="T1"/>
                    </a:cxn>
                    <a:cxn ang="0">
                      <a:pos x="T2" y="T3"/>
                    </a:cxn>
                    <a:cxn ang="0">
                      <a:pos x="T4" y="T5"/>
                    </a:cxn>
                    <a:cxn ang="0">
                      <a:pos x="T6" y="T7"/>
                    </a:cxn>
                    <a:cxn ang="0">
                      <a:pos x="T8" y="T9"/>
                    </a:cxn>
                  </a:cxnLst>
                  <a:rect l="0" t="0" r="r" b="b"/>
                  <a:pathLst>
                    <a:path w="169" h="139">
                      <a:moveTo>
                        <a:pt x="168" y="138"/>
                      </a:moveTo>
                      <a:lnTo>
                        <a:pt x="0" y="111"/>
                      </a:lnTo>
                      <a:lnTo>
                        <a:pt x="0" y="0"/>
                      </a:lnTo>
                      <a:lnTo>
                        <a:pt x="168" y="27"/>
                      </a:lnTo>
                      <a:lnTo>
                        <a:pt x="168" y="138"/>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0" name="Freeform 142"/>
                <p:cNvSpPr>
                  <a:spLocks/>
                </p:cNvSpPr>
                <p:nvPr/>
              </p:nvSpPr>
              <p:spPr bwMode="auto">
                <a:xfrm>
                  <a:off x="3069" y="1804"/>
                  <a:ext cx="69" cy="134"/>
                </a:xfrm>
                <a:custGeom>
                  <a:avLst/>
                  <a:gdLst>
                    <a:gd name="T0" fmla="*/ 0 w 69"/>
                    <a:gd name="T1" fmla="*/ 21 h 134"/>
                    <a:gd name="T2" fmla="*/ 0 w 69"/>
                    <a:gd name="T3" fmla="*/ 133 h 134"/>
                    <a:gd name="T4" fmla="*/ 68 w 69"/>
                    <a:gd name="T5" fmla="*/ 108 h 134"/>
                    <a:gd name="T6" fmla="*/ 68 w 69"/>
                    <a:gd name="T7" fmla="*/ 0 h 134"/>
                    <a:gd name="T8" fmla="*/ 0 w 69"/>
                    <a:gd name="T9" fmla="*/ 21 h 134"/>
                  </a:gdLst>
                  <a:ahLst/>
                  <a:cxnLst>
                    <a:cxn ang="0">
                      <a:pos x="T0" y="T1"/>
                    </a:cxn>
                    <a:cxn ang="0">
                      <a:pos x="T2" y="T3"/>
                    </a:cxn>
                    <a:cxn ang="0">
                      <a:pos x="T4" y="T5"/>
                    </a:cxn>
                    <a:cxn ang="0">
                      <a:pos x="T6" y="T7"/>
                    </a:cxn>
                    <a:cxn ang="0">
                      <a:pos x="T8" y="T9"/>
                    </a:cxn>
                  </a:cxnLst>
                  <a:rect l="0" t="0" r="r" b="b"/>
                  <a:pathLst>
                    <a:path w="69" h="134">
                      <a:moveTo>
                        <a:pt x="0" y="21"/>
                      </a:moveTo>
                      <a:lnTo>
                        <a:pt x="0" y="133"/>
                      </a:lnTo>
                      <a:lnTo>
                        <a:pt x="68" y="108"/>
                      </a:lnTo>
                      <a:lnTo>
                        <a:pt x="68" y="0"/>
                      </a:lnTo>
                      <a:lnTo>
                        <a:pt x="0" y="21"/>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1" name="Freeform 143"/>
                <p:cNvSpPr>
                  <a:spLocks/>
                </p:cNvSpPr>
                <p:nvPr/>
              </p:nvSpPr>
              <p:spPr bwMode="auto">
                <a:xfrm>
                  <a:off x="2901" y="1778"/>
                  <a:ext cx="237" cy="49"/>
                </a:xfrm>
                <a:custGeom>
                  <a:avLst/>
                  <a:gdLst>
                    <a:gd name="T0" fmla="*/ 236 w 237"/>
                    <a:gd name="T1" fmla="*/ 27 h 49"/>
                    <a:gd name="T2" fmla="*/ 168 w 237"/>
                    <a:gd name="T3" fmla="*/ 48 h 49"/>
                    <a:gd name="T4" fmla="*/ 0 w 237"/>
                    <a:gd name="T5" fmla="*/ 21 h 49"/>
                    <a:gd name="T6" fmla="*/ 67 w 237"/>
                    <a:gd name="T7" fmla="*/ 0 h 49"/>
                    <a:gd name="T8" fmla="*/ 236 w 237"/>
                    <a:gd name="T9" fmla="*/ 27 h 49"/>
                  </a:gdLst>
                  <a:ahLst/>
                  <a:cxnLst>
                    <a:cxn ang="0">
                      <a:pos x="T0" y="T1"/>
                    </a:cxn>
                    <a:cxn ang="0">
                      <a:pos x="T2" y="T3"/>
                    </a:cxn>
                    <a:cxn ang="0">
                      <a:pos x="T4" y="T5"/>
                    </a:cxn>
                    <a:cxn ang="0">
                      <a:pos x="T6" y="T7"/>
                    </a:cxn>
                    <a:cxn ang="0">
                      <a:pos x="T8" y="T9"/>
                    </a:cxn>
                  </a:cxnLst>
                  <a:rect l="0" t="0" r="r" b="b"/>
                  <a:pathLst>
                    <a:path w="237" h="49">
                      <a:moveTo>
                        <a:pt x="236" y="27"/>
                      </a:moveTo>
                      <a:lnTo>
                        <a:pt x="168" y="48"/>
                      </a:lnTo>
                      <a:lnTo>
                        <a:pt x="0" y="21"/>
                      </a:lnTo>
                      <a:lnTo>
                        <a:pt x="67" y="0"/>
                      </a:lnTo>
                      <a:lnTo>
                        <a:pt x="236" y="27"/>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2" name="Freeform 144"/>
                <p:cNvSpPr>
                  <a:spLocks/>
                </p:cNvSpPr>
                <p:nvPr/>
              </p:nvSpPr>
              <p:spPr bwMode="auto">
                <a:xfrm>
                  <a:off x="2917" y="1802"/>
                  <a:ext cx="143" cy="122"/>
                </a:xfrm>
                <a:custGeom>
                  <a:avLst/>
                  <a:gdLst>
                    <a:gd name="T0" fmla="*/ 142 w 143"/>
                    <a:gd name="T1" fmla="*/ 25 h 122"/>
                    <a:gd name="T2" fmla="*/ 142 w 143"/>
                    <a:gd name="T3" fmla="*/ 121 h 122"/>
                    <a:gd name="T4" fmla="*/ 0 w 143"/>
                    <a:gd name="T5" fmla="*/ 96 h 122"/>
                    <a:gd name="T6" fmla="*/ 0 w 143"/>
                    <a:gd name="T7" fmla="*/ 0 h 122"/>
                    <a:gd name="T8" fmla="*/ 142 w 143"/>
                    <a:gd name="T9" fmla="*/ 25 h 122"/>
                  </a:gdLst>
                  <a:ahLst/>
                  <a:cxnLst>
                    <a:cxn ang="0">
                      <a:pos x="T0" y="T1"/>
                    </a:cxn>
                    <a:cxn ang="0">
                      <a:pos x="T2" y="T3"/>
                    </a:cxn>
                    <a:cxn ang="0">
                      <a:pos x="T4" y="T5"/>
                    </a:cxn>
                    <a:cxn ang="0">
                      <a:pos x="T6" y="T7"/>
                    </a:cxn>
                    <a:cxn ang="0">
                      <a:pos x="T8" y="T9"/>
                    </a:cxn>
                  </a:cxnLst>
                  <a:rect l="0" t="0" r="r" b="b"/>
                  <a:pathLst>
                    <a:path w="143" h="122">
                      <a:moveTo>
                        <a:pt x="142" y="25"/>
                      </a:moveTo>
                      <a:lnTo>
                        <a:pt x="142" y="121"/>
                      </a:lnTo>
                      <a:lnTo>
                        <a:pt x="0" y="96"/>
                      </a:lnTo>
                      <a:lnTo>
                        <a:pt x="0" y="0"/>
                      </a:lnTo>
                      <a:lnTo>
                        <a:pt x="142" y="25"/>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553" name="Group 145"/>
              <p:cNvGrpSpPr>
                <a:grpSpLocks/>
              </p:cNvGrpSpPr>
              <p:nvPr/>
            </p:nvGrpSpPr>
            <p:grpSpPr bwMode="auto">
              <a:xfrm>
                <a:off x="2821" y="1908"/>
                <a:ext cx="252" cy="57"/>
                <a:chOff x="2821" y="1908"/>
                <a:chExt cx="252" cy="57"/>
              </a:xfrm>
            </p:grpSpPr>
            <p:sp>
              <p:nvSpPr>
                <p:cNvPr id="913554" name="Freeform 146"/>
                <p:cNvSpPr>
                  <a:spLocks/>
                </p:cNvSpPr>
                <p:nvPr/>
              </p:nvSpPr>
              <p:spPr bwMode="auto">
                <a:xfrm>
                  <a:off x="2821" y="1908"/>
                  <a:ext cx="252" cy="53"/>
                </a:xfrm>
                <a:custGeom>
                  <a:avLst/>
                  <a:gdLst>
                    <a:gd name="T0" fmla="*/ 251 w 252"/>
                    <a:gd name="T1" fmla="*/ 28 h 53"/>
                    <a:gd name="T2" fmla="*/ 65 w 252"/>
                    <a:gd name="T3" fmla="*/ 0 h 53"/>
                    <a:gd name="T4" fmla="*/ 0 w 252"/>
                    <a:gd name="T5" fmla="*/ 25 h 53"/>
                    <a:gd name="T6" fmla="*/ 185 w 252"/>
                    <a:gd name="T7" fmla="*/ 52 h 53"/>
                    <a:gd name="T8" fmla="*/ 251 w 252"/>
                    <a:gd name="T9" fmla="*/ 28 h 53"/>
                  </a:gdLst>
                  <a:ahLst/>
                  <a:cxnLst>
                    <a:cxn ang="0">
                      <a:pos x="T0" y="T1"/>
                    </a:cxn>
                    <a:cxn ang="0">
                      <a:pos x="T2" y="T3"/>
                    </a:cxn>
                    <a:cxn ang="0">
                      <a:pos x="T4" y="T5"/>
                    </a:cxn>
                    <a:cxn ang="0">
                      <a:pos x="T6" y="T7"/>
                    </a:cxn>
                    <a:cxn ang="0">
                      <a:pos x="T8" y="T9"/>
                    </a:cxn>
                  </a:cxnLst>
                  <a:rect l="0" t="0" r="r" b="b"/>
                  <a:pathLst>
                    <a:path w="252" h="53">
                      <a:moveTo>
                        <a:pt x="251" y="28"/>
                      </a:moveTo>
                      <a:lnTo>
                        <a:pt x="65" y="0"/>
                      </a:lnTo>
                      <a:lnTo>
                        <a:pt x="0" y="25"/>
                      </a:lnTo>
                      <a:lnTo>
                        <a:pt x="185" y="52"/>
                      </a:lnTo>
                      <a:lnTo>
                        <a:pt x="251" y="28"/>
                      </a:lnTo>
                    </a:path>
                  </a:pathLst>
                </a:custGeom>
                <a:solidFill>
                  <a:srgbClr val="DFD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5" name="Freeform 147"/>
                <p:cNvSpPr>
                  <a:spLocks/>
                </p:cNvSpPr>
                <p:nvPr/>
              </p:nvSpPr>
              <p:spPr bwMode="auto">
                <a:xfrm>
                  <a:off x="3007" y="1936"/>
                  <a:ext cx="66" cy="29"/>
                </a:xfrm>
                <a:custGeom>
                  <a:avLst/>
                  <a:gdLst>
                    <a:gd name="T0" fmla="*/ 65 w 66"/>
                    <a:gd name="T1" fmla="*/ 0 h 29"/>
                    <a:gd name="T2" fmla="*/ 0 w 66"/>
                    <a:gd name="T3" fmla="*/ 23 h 29"/>
                    <a:gd name="T4" fmla="*/ 0 w 66"/>
                    <a:gd name="T5" fmla="*/ 28 h 29"/>
                    <a:gd name="T6" fmla="*/ 65 w 66"/>
                    <a:gd name="T7" fmla="*/ 8 h 29"/>
                    <a:gd name="T8" fmla="*/ 65 w 66"/>
                    <a:gd name="T9" fmla="*/ 0 h 29"/>
                  </a:gdLst>
                  <a:ahLst/>
                  <a:cxnLst>
                    <a:cxn ang="0">
                      <a:pos x="T0" y="T1"/>
                    </a:cxn>
                    <a:cxn ang="0">
                      <a:pos x="T2" y="T3"/>
                    </a:cxn>
                    <a:cxn ang="0">
                      <a:pos x="T4" y="T5"/>
                    </a:cxn>
                    <a:cxn ang="0">
                      <a:pos x="T6" y="T7"/>
                    </a:cxn>
                    <a:cxn ang="0">
                      <a:pos x="T8" y="T9"/>
                    </a:cxn>
                  </a:cxnLst>
                  <a:rect l="0" t="0" r="r" b="b"/>
                  <a:pathLst>
                    <a:path w="66" h="29">
                      <a:moveTo>
                        <a:pt x="65" y="0"/>
                      </a:moveTo>
                      <a:lnTo>
                        <a:pt x="0" y="23"/>
                      </a:lnTo>
                      <a:lnTo>
                        <a:pt x="0" y="28"/>
                      </a:lnTo>
                      <a:lnTo>
                        <a:pt x="65" y="8"/>
                      </a:lnTo>
                      <a:lnTo>
                        <a:pt x="65"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6" name="Freeform 148"/>
                <p:cNvSpPr>
                  <a:spLocks/>
                </p:cNvSpPr>
                <p:nvPr/>
              </p:nvSpPr>
              <p:spPr bwMode="auto">
                <a:xfrm>
                  <a:off x="2821" y="1933"/>
                  <a:ext cx="187" cy="32"/>
                </a:xfrm>
                <a:custGeom>
                  <a:avLst/>
                  <a:gdLst>
                    <a:gd name="T0" fmla="*/ 186 w 187"/>
                    <a:gd name="T1" fmla="*/ 26 h 32"/>
                    <a:gd name="T2" fmla="*/ 186 w 187"/>
                    <a:gd name="T3" fmla="*/ 31 h 32"/>
                    <a:gd name="T4" fmla="*/ 0 w 187"/>
                    <a:gd name="T5" fmla="*/ 5 h 32"/>
                    <a:gd name="T6" fmla="*/ 0 w 187"/>
                    <a:gd name="T7" fmla="*/ 0 h 32"/>
                    <a:gd name="T8" fmla="*/ 186 w 187"/>
                    <a:gd name="T9" fmla="*/ 26 h 32"/>
                  </a:gdLst>
                  <a:ahLst/>
                  <a:cxnLst>
                    <a:cxn ang="0">
                      <a:pos x="T0" y="T1"/>
                    </a:cxn>
                    <a:cxn ang="0">
                      <a:pos x="T2" y="T3"/>
                    </a:cxn>
                    <a:cxn ang="0">
                      <a:pos x="T4" y="T5"/>
                    </a:cxn>
                    <a:cxn ang="0">
                      <a:pos x="T6" y="T7"/>
                    </a:cxn>
                    <a:cxn ang="0">
                      <a:pos x="T8" y="T9"/>
                    </a:cxn>
                  </a:cxnLst>
                  <a:rect l="0" t="0" r="r" b="b"/>
                  <a:pathLst>
                    <a:path w="187" h="32">
                      <a:moveTo>
                        <a:pt x="186" y="26"/>
                      </a:moveTo>
                      <a:lnTo>
                        <a:pt x="186" y="31"/>
                      </a:lnTo>
                      <a:lnTo>
                        <a:pt x="0" y="5"/>
                      </a:lnTo>
                      <a:lnTo>
                        <a:pt x="0" y="0"/>
                      </a:lnTo>
                      <a:lnTo>
                        <a:pt x="186" y="26"/>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557" name="Group 149"/>
                <p:cNvGrpSpPr>
                  <a:grpSpLocks/>
                </p:cNvGrpSpPr>
                <p:nvPr/>
              </p:nvGrpSpPr>
              <p:grpSpPr bwMode="auto">
                <a:xfrm>
                  <a:off x="2846" y="1913"/>
                  <a:ext cx="187" cy="37"/>
                  <a:chOff x="2846" y="1913"/>
                  <a:chExt cx="187" cy="37"/>
                </a:xfrm>
              </p:grpSpPr>
              <p:sp>
                <p:nvSpPr>
                  <p:cNvPr id="913558" name="Freeform 150"/>
                  <p:cNvSpPr>
                    <a:spLocks/>
                  </p:cNvSpPr>
                  <p:nvPr/>
                </p:nvSpPr>
                <p:spPr bwMode="auto">
                  <a:xfrm>
                    <a:off x="2900" y="1930"/>
                    <a:ext cx="133" cy="20"/>
                  </a:xfrm>
                  <a:custGeom>
                    <a:avLst/>
                    <a:gdLst>
                      <a:gd name="T0" fmla="*/ 108 w 133"/>
                      <a:gd name="T1" fmla="*/ 19 h 20"/>
                      <a:gd name="T2" fmla="*/ 0 w 133"/>
                      <a:gd name="T3" fmla="*/ 7 h 20"/>
                      <a:gd name="T4" fmla="*/ 25 w 133"/>
                      <a:gd name="T5" fmla="*/ 0 h 20"/>
                      <a:gd name="T6" fmla="*/ 132 w 133"/>
                      <a:gd name="T7" fmla="*/ 12 h 20"/>
                      <a:gd name="T8" fmla="*/ 108 w 133"/>
                      <a:gd name="T9" fmla="*/ 19 h 20"/>
                    </a:gdLst>
                    <a:ahLst/>
                    <a:cxnLst>
                      <a:cxn ang="0">
                        <a:pos x="T0" y="T1"/>
                      </a:cxn>
                      <a:cxn ang="0">
                        <a:pos x="T2" y="T3"/>
                      </a:cxn>
                      <a:cxn ang="0">
                        <a:pos x="T4" y="T5"/>
                      </a:cxn>
                      <a:cxn ang="0">
                        <a:pos x="T6" y="T7"/>
                      </a:cxn>
                      <a:cxn ang="0">
                        <a:pos x="T8" y="T9"/>
                      </a:cxn>
                    </a:cxnLst>
                    <a:rect l="0" t="0" r="r" b="b"/>
                    <a:pathLst>
                      <a:path w="133" h="20">
                        <a:moveTo>
                          <a:pt x="108" y="19"/>
                        </a:moveTo>
                        <a:lnTo>
                          <a:pt x="0" y="7"/>
                        </a:lnTo>
                        <a:lnTo>
                          <a:pt x="25" y="0"/>
                        </a:lnTo>
                        <a:lnTo>
                          <a:pt x="132" y="12"/>
                        </a:lnTo>
                        <a:lnTo>
                          <a:pt x="108" y="19"/>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59" name="Freeform 151"/>
                  <p:cNvSpPr>
                    <a:spLocks/>
                  </p:cNvSpPr>
                  <p:nvPr/>
                </p:nvSpPr>
                <p:spPr bwMode="auto">
                  <a:xfrm>
                    <a:off x="2916" y="1919"/>
                    <a:ext cx="112" cy="17"/>
                  </a:xfrm>
                  <a:custGeom>
                    <a:avLst/>
                    <a:gdLst>
                      <a:gd name="T0" fmla="*/ 103 w 112"/>
                      <a:gd name="T1" fmla="*/ 16 h 17"/>
                      <a:gd name="T2" fmla="*/ 0 w 112"/>
                      <a:gd name="T3" fmla="*/ 2 h 17"/>
                      <a:gd name="T4" fmla="*/ 8 w 112"/>
                      <a:gd name="T5" fmla="*/ 0 h 17"/>
                      <a:gd name="T6" fmla="*/ 111 w 112"/>
                      <a:gd name="T7" fmla="*/ 13 h 17"/>
                      <a:gd name="T8" fmla="*/ 103 w 112"/>
                      <a:gd name="T9" fmla="*/ 16 h 17"/>
                    </a:gdLst>
                    <a:ahLst/>
                    <a:cxnLst>
                      <a:cxn ang="0">
                        <a:pos x="T0" y="T1"/>
                      </a:cxn>
                      <a:cxn ang="0">
                        <a:pos x="T2" y="T3"/>
                      </a:cxn>
                      <a:cxn ang="0">
                        <a:pos x="T4" y="T5"/>
                      </a:cxn>
                      <a:cxn ang="0">
                        <a:pos x="T6" y="T7"/>
                      </a:cxn>
                      <a:cxn ang="0">
                        <a:pos x="T8" y="T9"/>
                      </a:cxn>
                    </a:cxnLst>
                    <a:rect l="0" t="0" r="r" b="b"/>
                    <a:pathLst>
                      <a:path w="112" h="17">
                        <a:moveTo>
                          <a:pt x="103" y="16"/>
                        </a:moveTo>
                        <a:lnTo>
                          <a:pt x="0" y="2"/>
                        </a:lnTo>
                        <a:lnTo>
                          <a:pt x="8" y="0"/>
                        </a:lnTo>
                        <a:lnTo>
                          <a:pt x="111" y="13"/>
                        </a:lnTo>
                        <a:lnTo>
                          <a:pt x="103"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60" name="Freeform 152"/>
                  <p:cNvSpPr>
                    <a:spLocks/>
                  </p:cNvSpPr>
                  <p:nvPr/>
                </p:nvSpPr>
                <p:spPr bwMode="auto">
                  <a:xfrm>
                    <a:off x="2846" y="1923"/>
                    <a:ext cx="62" cy="17"/>
                  </a:xfrm>
                  <a:custGeom>
                    <a:avLst/>
                    <a:gdLst>
                      <a:gd name="T0" fmla="*/ 39 w 62"/>
                      <a:gd name="T1" fmla="*/ 16 h 17"/>
                      <a:gd name="T2" fmla="*/ 0 w 62"/>
                      <a:gd name="T3" fmla="*/ 10 h 17"/>
                      <a:gd name="T4" fmla="*/ 22 w 62"/>
                      <a:gd name="T5" fmla="*/ 0 h 17"/>
                      <a:gd name="T6" fmla="*/ 61 w 62"/>
                      <a:gd name="T7" fmla="*/ 7 h 17"/>
                      <a:gd name="T8" fmla="*/ 39 w 62"/>
                      <a:gd name="T9" fmla="*/ 16 h 17"/>
                    </a:gdLst>
                    <a:ahLst/>
                    <a:cxnLst>
                      <a:cxn ang="0">
                        <a:pos x="T0" y="T1"/>
                      </a:cxn>
                      <a:cxn ang="0">
                        <a:pos x="T2" y="T3"/>
                      </a:cxn>
                      <a:cxn ang="0">
                        <a:pos x="T4" y="T5"/>
                      </a:cxn>
                      <a:cxn ang="0">
                        <a:pos x="T6" y="T7"/>
                      </a:cxn>
                      <a:cxn ang="0">
                        <a:pos x="T8" y="T9"/>
                      </a:cxn>
                    </a:cxnLst>
                    <a:rect l="0" t="0" r="r" b="b"/>
                    <a:pathLst>
                      <a:path w="62" h="17">
                        <a:moveTo>
                          <a:pt x="39" y="16"/>
                        </a:moveTo>
                        <a:lnTo>
                          <a:pt x="0" y="10"/>
                        </a:lnTo>
                        <a:lnTo>
                          <a:pt x="22" y="0"/>
                        </a:lnTo>
                        <a:lnTo>
                          <a:pt x="61" y="7"/>
                        </a:lnTo>
                        <a:lnTo>
                          <a:pt x="39"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61" name="Freeform 153"/>
                  <p:cNvSpPr>
                    <a:spLocks/>
                  </p:cNvSpPr>
                  <p:nvPr/>
                </p:nvSpPr>
                <p:spPr bwMode="auto">
                  <a:xfrm>
                    <a:off x="2884" y="1913"/>
                    <a:ext cx="29" cy="17"/>
                  </a:xfrm>
                  <a:custGeom>
                    <a:avLst/>
                    <a:gdLst>
                      <a:gd name="T0" fmla="*/ 21 w 29"/>
                      <a:gd name="T1" fmla="*/ 16 h 17"/>
                      <a:gd name="T2" fmla="*/ 0 w 29"/>
                      <a:gd name="T3" fmla="*/ 8 h 17"/>
                      <a:gd name="T4" fmla="*/ 7 w 29"/>
                      <a:gd name="T5" fmla="*/ 0 h 17"/>
                      <a:gd name="T6" fmla="*/ 28 w 29"/>
                      <a:gd name="T7" fmla="*/ 8 h 17"/>
                      <a:gd name="T8" fmla="*/ 21 w 29"/>
                      <a:gd name="T9" fmla="*/ 16 h 17"/>
                    </a:gdLst>
                    <a:ahLst/>
                    <a:cxnLst>
                      <a:cxn ang="0">
                        <a:pos x="T0" y="T1"/>
                      </a:cxn>
                      <a:cxn ang="0">
                        <a:pos x="T2" y="T3"/>
                      </a:cxn>
                      <a:cxn ang="0">
                        <a:pos x="T4" y="T5"/>
                      </a:cxn>
                      <a:cxn ang="0">
                        <a:pos x="T6" y="T7"/>
                      </a:cxn>
                      <a:cxn ang="0">
                        <a:pos x="T8" y="T9"/>
                      </a:cxn>
                    </a:cxnLst>
                    <a:rect l="0" t="0" r="r" b="b"/>
                    <a:pathLst>
                      <a:path w="29" h="17">
                        <a:moveTo>
                          <a:pt x="21" y="16"/>
                        </a:moveTo>
                        <a:lnTo>
                          <a:pt x="0" y="8"/>
                        </a:lnTo>
                        <a:lnTo>
                          <a:pt x="7" y="0"/>
                        </a:lnTo>
                        <a:lnTo>
                          <a:pt x="28" y="8"/>
                        </a:lnTo>
                        <a:lnTo>
                          <a:pt x="21"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62" name="Freeform 154"/>
                  <p:cNvSpPr>
                    <a:spLocks/>
                  </p:cNvSpPr>
                  <p:nvPr/>
                </p:nvSpPr>
                <p:spPr bwMode="auto">
                  <a:xfrm>
                    <a:off x="2873" y="1919"/>
                    <a:ext cx="32" cy="17"/>
                  </a:xfrm>
                  <a:custGeom>
                    <a:avLst/>
                    <a:gdLst>
                      <a:gd name="T0" fmla="*/ 24 w 32"/>
                      <a:gd name="T1" fmla="*/ 16 h 17"/>
                      <a:gd name="T2" fmla="*/ 0 w 32"/>
                      <a:gd name="T3" fmla="*/ 8 h 17"/>
                      <a:gd name="T4" fmla="*/ 7 w 32"/>
                      <a:gd name="T5" fmla="*/ 0 h 17"/>
                      <a:gd name="T6" fmla="*/ 31 w 32"/>
                      <a:gd name="T7" fmla="*/ 8 h 17"/>
                      <a:gd name="T8" fmla="*/ 24 w 32"/>
                      <a:gd name="T9" fmla="*/ 16 h 17"/>
                    </a:gdLst>
                    <a:ahLst/>
                    <a:cxnLst>
                      <a:cxn ang="0">
                        <a:pos x="T0" y="T1"/>
                      </a:cxn>
                      <a:cxn ang="0">
                        <a:pos x="T2" y="T3"/>
                      </a:cxn>
                      <a:cxn ang="0">
                        <a:pos x="T4" y="T5"/>
                      </a:cxn>
                      <a:cxn ang="0">
                        <a:pos x="T6" y="T7"/>
                      </a:cxn>
                      <a:cxn ang="0">
                        <a:pos x="T8" y="T9"/>
                      </a:cxn>
                    </a:cxnLst>
                    <a:rect l="0" t="0" r="r" b="b"/>
                    <a:pathLst>
                      <a:path w="32" h="17">
                        <a:moveTo>
                          <a:pt x="24" y="16"/>
                        </a:moveTo>
                        <a:lnTo>
                          <a:pt x="0" y="8"/>
                        </a:lnTo>
                        <a:lnTo>
                          <a:pt x="7" y="0"/>
                        </a:lnTo>
                        <a:lnTo>
                          <a:pt x="31" y="8"/>
                        </a:lnTo>
                        <a:lnTo>
                          <a:pt x="24" y="16"/>
                        </a:lnTo>
                      </a:path>
                    </a:pathLst>
                  </a:custGeom>
                  <a:solidFill>
                    <a:srgbClr val="5F5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563" name="Group 155"/>
              <p:cNvGrpSpPr>
                <a:grpSpLocks/>
              </p:cNvGrpSpPr>
              <p:nvPr/>
            </p:nvGrpSpPr>
            <p:grpSpPr bwMode="auto">
              <a:xfrm>
                <a:off x="2561" y="1702"/>
                <a:ext cx="400" cy="441"/>
                <a:chOff x="2561" y="1702"/>
                <a:chExt cx="400" cy="441"/>
              </a:xfrm>
            </p:grpSpPr>
            <p:grpSp>
              <p:nvGrpSpPr>
                <p:cNvPr id="913564" name="Group 156"/>
                <p:cNvGrpSpPr>
                  <a:grpSpLocks/>
                </p:cNvGrpSpPr>
                <p:nvPr/>
              </p:nvGrpSpPr>
              <p:grpSpPr bwMode="auto">
                <a:xfrm>
                  <a:off x="2588" y="1702"/>
                  <a:ext cx="373" cy="405"/>
                  <a:chOff x="2588" y="1702"/>
                  <a:chExt cx="373" cy="405"/>
                </a:xfrm>
              </p:grpSpPr>
              <p:sp>
                <p:nvSpPr>
                  <p:cNvPr id="913565" name="Oval 157"/>
                  <p:cNvSpPr>
                    <a:spLocks noChangeArrowheads="1"/>
                  </p:cNvSpPr>
                  <p:nvPr/>
                </p:nvSpPr>
                <p:spPr bwMode="auto">
                  <a:xfrm>
                    <a:off x="2819" y="2096"/>
                    <a:ext cx="59" cy="6"/>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66" name="Oval 158"/>
                  <p:cNvSpPr>
                    <a:spLocks noChangeArrowheads="1"/>
                  </p:cNvSpPr>
                  <p:nvPr/>
                </p:nvSpPr>
                <p:spPr bwMode="auto">
                  <a:xfrm>
                    <a:off x="2870" y="2099"/>
                    <a:ext cx="59" cy="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67" name="Freeform 159"/>
                  <p:cNvSpPr>
                    <a:spLocks/>
                  </p:cNvSpPr>
                  <p:nvPr/>
                </p:nvSpPr>
                <p:spPr bwMode="auto">
                  <a:xfrm>
                    <a:off x="2798" y="2036"/>
                    <a:ext cx="50" cy="64"/>
                  </a:xfrm>
                  <a:custGeom>
                    <a:avLst/>
                    <a:gdLst>
                      <a:gd name="T0" fmla="*/ 0 w 50"/>
                      <a:gd name="T1" fmla="*/ 0 h 64"/>
                      <a:gd name="T2" fmla="*/ 12 w 50"/>
                      <a:gd name="T3" fmla="*/ 63 h 64"/>
                      <a:gd name="T4" fmla="*/ 42 w 50"/>
                      <a:gd name="T5" fmla="*/ 59 h 64"/>
                      <a:gd name="T6" fmla="*/ 49 w 50"/>
                      <a:gd name="T7" fmla="*/ 0 h 64"/>
                      <a:gd name="T8" fmla="*/ 0 w 50"/>
                      <a:gd name="T9" fmla="*/ 0 h 64"/>
                    </a:gdLst>
                    <a:ahLst/>
                    <a:cxnLst>
                      <a:cxn ang="0">
                        <a:pos x="T0" y="T1"/>
                      </a:cxn>
                      <a:cxn ang="0">
                        <a:pos x="T2" y="T3"/>
                      </a:cxn>
                      <a:cxn ang="0">
                        <a:pos x="T4" y="T5"/>
                      </a:cxn>
                      <a:cxn ang="0">
                        <a:pos x="T6" y="T7"/>
                      </a:cxn>
                      <a:cxn ang="0">
                        <a:pos x="T8" y="T9"/>
                      </a:cxn>
                    </a:cxnLst>
                    <a:rect l="0" t="0" r="r" b="b"/>
                    <a:pathLst>
                      <a:path w="50" h="64">
                        <a:moveTo>
                          <a:pt x="0" y="0"/>
                        </a:moveTo>
                        <a:lnTo>
                          <a:pt x="12" y="63"/>
                        </a:lnTo>
                        <a:lnTo>
                          <a:pt x="42" y="59"/>
                        </a:lnTo>
                        <a:lnTo>
                          <a:pt x="49" y="0"/>
                        </a:lnTo>
                        <a:lnTo>
                          <a:pt x="0"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68" name="Freeform 160"/>
                  <p:cNvSpPr>
                    <a:spLocks/>
                  </p:cNvSpPr>
                  <p:nvPr/>
                </p:nvSpPr>
                <p:spPr bwMode="auto">
                  <a:xfrm>
                    <a:off x="2847" y="2014"/>
                    <a:ext cx="63" cy="92"/>
                  </a:xfrm>
                  <a:custGeom>
                    <a:avLst/>
                    <a:gdLst>
                      <a:gd name="T0" fmla="*/ 62 w 63"/>
                      <a:gd name="T1" fmla="*/ 0 h 92"/>
                      <a:gd name="T2" fmla="*/ 46 w 63"/>
                      <a:gd name="T3" fmla="*/ 88 h 92"/>
                      <a:gd name="T4" fmla="*/ 16 w 63"/>
                      <a:gd name="T5" fmla="*/ 91 h 92"/>
                      <a:gd name="T6" fmla="*/ 0 w 63"/>
                      <a:gd name="T7" fmla="*/ 0 h 92"/>
                      <a:gd name="T8" fmla="*/ 62 w 63"/>
                      <a:gd name="T9" fmla="*/ 0 h 92"/>
                    </a:gdLst>
                    <a:ahLst/>
                    <a:cxnLst>
                      <a:cxn ang="0">
                        <a:pos x="T0" y="T1"/>
                      </a:cxn>
                      <a:cxn ang="0">
                        <a:pos x="T2" y="T3"/>
                      </a:cxn>
                      <a:cxn ang="0">
                        <a:pos x="T4" y="T5"/>
                      </a:cxn>
                      <a:cxn ang="0">
                        <a:pos x="T6" y="T7"/>
                      </a:cxn>
                      <a:cxn ang="0">
                        <a:pos x="T8" y="T9"/>
                      </a:cxn>
                    </a:cxnLst>
                    <a:rect l="0" t="0" r="r" b="b"/>
                    <a:pathLst>
                      <a:path w="63" h="92">
                        <a:moveTo>
                          <a:pt x="62" y="0"/>
                        </a:moveTo>
                        <a:lnTo>
                          <a:pt x="46" y="88"/>
                        </a:lnTo>
                        <a:lnTo>
                          <a:pt x="16" y="91"/>
                        </a:lnTo>
                        <a:lnTo>
                          <a:pt x="0" y="0"/>
                        </a:lnTo>
                        <a:lnTo>
                          <a:pt x="62" y="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69" name="Oval 161"/>
                  <p:cNvSpPr>
                    <a:spLocks noChangeArrowheads="1"/>
                  </p:cNvSpPr>
                  <p:nvPr/>
                </p:nvSpPr>
                <p:spPr bwMode="auto">
                  <a:xfrm>
                    <a:off x="2695" y="1702"/>
                    <a:ext cx="103" cy="89"/>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70" name="Oval 162"/>
                  <p:cNvSpPr>
                    <a:spLocks noChangeArrowheads="1"/>
                  </p:cNvSpPr>
                  <p:nvPr/>
                </p:nvSpPr>
                <p:spPr bwMode="auto">
                  <a:xfrm>
                    <a:off x="2940" y="1830"/>
                    <a:ext cx="21" cy="12"/>
                  </a:xfrm>
                  <a:prstGeom prst="ellipse">
                    <a:avLst/>
                  </a:prstGeom>
                  <a:solidFill>
                    <a:srgbClr val="FFBF7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571" name="Freeform 163"/>
                  <p:cNvSpPr>
                    <a:spLocks/>
                  </p:cNvSpPr>
                  <p:nvPr/>
                </p:nvSpPr>
                <p:spPr bwMode="auto">
                  <a:xfrm>
                    <a:off x="2588" y="1780"/>
                    <a:ext cx="365" cy="189"/>
                  </a:xfrm>
                  <a:custGeom>
                    <a:avLst/>
                    <a:gdLst>
                      <a:gd name="T0" fmla="*/ 364 w 365"/>
                      <a:gd name="T1" fmla="*/ 70 h 189"/>
                      <a:gd name="T2" fmla="*/ 294 w 365"/>
                      <a:gd name="T3" fmla="*/ 157 h 189"/>
                      <a:gd name="T4" fmla="*/ 204 w 365"/>
                      <a:gd name="T5" fmla="*/ 188 h 189"/>
                      <a:gd name="T6" fmla="*/ 0 w 365"/>
                      <a:gd name="T7" fmla="*/ 126 h 189"/>
                      <a:gd name="T8" fmla="*/ 43 w 365"/>
                      <a:gd name="T9" fmla="*/ 8 h 189"/>
                      <a:gd name="T10" fmla="*/ 48 w 365"/>
                      <a:gd name="T11" fmla="*/ 1 h 189"/>
                      <a:gd name="T12" fmla="*/ 58 w 365"/>
                      <a:gd name="T13" fmla="*/ 0 h 189"/>
                      <a:gd name="T14" fmla="*/ 230 w 365"/>
                      <a:gd name="T15" fmla="*/ 35 h 189"/>
                      <a:gd name="T16" fmla="*/ 239 w 365"/>
                      <a:gd name="T17" fmla="*/ 39 h 189"/>
                      <a:gd name="T18" fmla="*/ 244 w 365"/>
                      <a:gd name="T19" fmla="*/ 47 h 189"/>
                      <a:gd name="T20" fmla="*/ 266 w 365"/>
                      <a:gd name="T21" fmla="*/ 111 h 189"/>
                      <a:gd name="T22" fmla="*/ 342 w 365"/>
                      <a:gd name="T23" fmla="*/ 55 h 189"/>
                      <a:gd name="T24" fmla="*/ 364 w 365"/>
                      <a:gd name="T25" fmla="*/ 7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 h="189">
                        <a:moveTo>
                          <a:pt x="364" y="70"/>
                        </a:moveTo>
                        <a:lnTo>
                          <a:pt x="294" y="157"/>
                        </a:lnTo>
                        <a:lnTo>
                          <a:pt x="204" y="188"/>
                        </a:lnTo>
                        <a:lnTo>
                          <a:pt x="0" y="126"/>
                        </a:lnTo>
                        <a:lnTo>
                          <a:pt x="43" y="8"/>
                        </a:lnTo>
                        <a:lnTo>
                          <a:pt x="48" y="1"/>
                        </a:lnTo>
                        <a:lnTo>
                          <a:pt x="58" y="0"/>
                        </a:lnTo>
                        <a:lnTo>
                          <a:pt x="230" y="35"/>
                        </a:lnTo>
                        <a:lnTo>
                          <a:pt x="239" y="39"/>
                        </a:lnTo>
                        <a:lnTo>
                          <a:pt x="244" y="47"/>
                        </a:lnTo>
                        <a:lnTo>
                          <a:pt x="266" y="111"/>
                        </a:lnTo>
                        <a:lnTo>
                          <a:pt x="342" y="55"/>
                        </a:lnTo>
                        <a:lnTo>
                          <a:pt x="364" y="70"/>
                        </a:lnTo>
                      </a:path>
                    </a:pathLst>
                  </a:custGeom>
                  <a:solidFill>
                    <a:srgbClr val="5F00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572" name="Group 164"/>
                <p:cNvGrpSpPr>
                  <a:grpSpLocks/>
                </p:cNvGrpSpPr>
                <p:nvPr/>
              </p:nvGrpSpPr>
              <p:grpSpPr bwMode="auto">
                <a:xfrm>
                  <a:off x="2561" y="1778"/>
                  <a:ext cx="385" cy="365"/>
                  <a:chOff x="2561" y="1778"/>
                  <a:chExt cx="385" cy="365"/>
                </a:xfrm>
              </p:grpSpPr>
              <p:sp>
                <p:nvSpPr>
                  <p:cNvPr id="913573" name="Freeform 165"/>
                  <p:cNvSpPr>
                    <a:spLocks/>
                  </p:cNvSpPr>
                  <p:nvPr/>
                </p:nvSpPr>
                <p:spPr bwMode="auto">
                  <a:xfrm>
                    <a:off x="2761" y="2089"/>
                    <a:ext cx="26" cy="54"/>
                  </a:xfrm>
                  <a:custGeom>
                    <a:avLst/>
                    <a:gdLst>
                      <a:gd name="T0" fmla="*/ 13 w 26"/>
                      <a:gd name="T1" fmla="*/ 0 h 54"/>
                      <a:gd name="T2" fmla="*/ 25 w 26"/>
                      <a:gd name="T3" fmla="*/ 53 h 54"/>
                      <a:gd name="T4" fmla="*/ 0 w 26"/>
                      <a:gd name="T5" fmla="*/ 53 h 54"/>
                      <a:gd name="T6" fmla="*/ 13 w 26"/>
                      <a:gd name="T7" fmla="*/ 0 h 54"/>
                    </a:gdLst>
                    <a:ahLst/>
                    <a:cxnLst>
                      <a:cxn ang="0">
                        <a:pos x="T0" y="T1"/>
                      </a:cxn>
                      <a:cxn ang="0">
                        <a:pos x="T2" y="T3"/>
                      </a:cxn>
                      <a:cxn ang="0">
                        <a:pos x="T4" y="T5"/>
                      </a:cxn>
                      <a:cxn ang="0">
                        <a:pos x="T6" y="T7"/>
                      </a:cxn>
                    </a:cxnLst>
                    <a:rect l="0" t="0" r="r" b="b"/>
                    <a:pathLst>
                      <a:path w="26" h="54">
                        <a:moveTo>
                          <a:pt x="13" y="0"/>
                        </a:moveTo>
                        <a:lnTo>
                          <a:pt x="25" y="53"/>
                        </a:lnTo>
                        <a:lnTo>
                          <a:pt x="0" y="53"/>
                        </a:lnTo>
                        <a:lnTo>
                          <a:pt x="13"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74" name="Freeform 166"/>
                  <p:cNvSpPr>
                    <a:spLocks/>
                  </p:cNvSpPr>
                  <p:nvPr/>
                </p:nvSpPr>
                <p:spPr bwMode="auto">
                  <a:xfrm>
                    <a:off x="2724" y="2036"/>
                    <a:ext cx="110" cy="75"/>
                  </a:xfrm>
                  <a:custGeom>
                    <a:avLst/>
                    <a:gdLst>
                      <a:gd name="T0" fmla="*/ 109 w 110"/>
                      <a:gd name="T1" fmla="*/ 11 h 75"/>
                      <a:gd name="T2" fmla="*/ 60 w 110"/>
                      <a:gd name="T3" fmla="*/ 21 h 75"/>
                      <a:gd name="T4" fmla="*/ 0 w 110"/>
                      <a:gd name="T5" fmla="*/ 0 h 75"/>
                      <a:gd name="T6" fmla="*/ 24 w 110"/>
                      <a:gd name="T7" fmla="*/ 74 h 75"/>
                      <a:gd name="T8" fmla="*/ 73 w 110"/>
                      <a:gd name="T9" fmla="*/ 74 h 75"/>
                      <a:gd name="T10" fmla="*/ 109 w 110"/>
                      <a:gd name="T11" fmla="*/ 11 h 75"/>
                    </a:gdLst>
                    <a:ahLst/>
                    <a:cxnLst>
                      <a:cxn ang="0">
                        <a:pos x="T0" y="T1"/>
                      </a:cxn>
                      <a:cxn ang="0">
                        <a:pos x="T2" y="T3"/>
                      </a:cxn>
                      <a:cxn ang="0">
                        <a:pos x="T4" y="T5"/>
                      </a:cxn>
                      <a:cxn ang="0">
                        <a:pos x="T6" y="T7"/>
                      </a:cxn>
                      <a:cxn ang="0">
                        <a:pos x="T8" y="T9"/>
                      </a:cxn>
                      <a:cxn ang="0">
                        <a:pos x="T10" y="T11"/>
                      </a:cxn>
                    </a:cxnLst>
                    <a:rect l="0" t="0" r="r" b="b"/>
                    <a:pathLst>
                      <a:path w="110" h="75">
                        <a:moveTo>
                          <a:pt x="109" y="11"/>
                        </a:moveTo>
                        <a:lnTo>
                          <a:pt x="60" y="21"/>
                        </a:lnTo>
                        <a:lnTo>
                          <a:pt x="0" y="0"/>
                        </a:lnTo>
                        <a:lnTo>
                          <a:pt x="24" y="74"/>
                        </a:lnTo>
                        <a:lnTo>
                          <a:pt x="73" y="74"/>
                        </a:lnTo>
                        <a:lnTo>
                          <a:pt x="109" y="11"/>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575" name="Group 167"/>
                  <p:cNvGrpSpPr>
                    <a:grpSpLocks/>
                  </p:cNvGrpSpPr>
                  <p:nvPr/>
                </p:nvGrpSpPr>
                <p:grpSpPr bwMode="auto">
                  <a:xfrm>
                    <a:off x="2561" y="1778"/>
                    <a:ext cx="385" cy="290"/>
                    <a:chOff x="2561" y="1778"/>
                    <a:chExt cx="385" cy="290"/>
                  </a:xfrm>
                </p:grpSpPr>
                <p:sp>
                  <p:nvSpPr>
                    <p:cNvPr id="913576" name="Freeform 168"/>
                    <p:cNvSpPr>
                      <a:spLocks/>
                    </p:cNvSpPr>
                    <p:nvPr/>
                  </p:nvSpPr>
                  <p:spPr bwMode="auto">
                    <a:xfrm>
                      <a:off x="2761" y="1906"/>
                      <a:ext cx="185" cy="66"/>
                    </a:xfrm>
                    <a:custGeom>
                      <a:avLst/>
                      <a:gdLst>
                        <a:gd name="T0" fmla="*/ 184 w 185"/>
                        <a:gd name="T1" fmla="*/ 11 h 66"/>
                        <a:gd name="T2" fmla="*/ 37 w 185"/>
                        <a:gd name="T3" fmla="*/ 65 h 66"/>
                        <a:gd name="T4" fmla="*/ 0 w 185"/>
                        <a:gd name="T5" fmla="*/ 43 h 66"/>
                        <a:gd name="T6" fmla="*/ 135 w 185"/>
                        <a:gd name="T7" fmla="*/ 0 h 66"/>
                        <a:gd name="T8" fmla="*/ 184 w 185"/>
                        <a:gd name="T9" fmla="*/ 11 h 66"/>
                      </a:gdLst>
                      <a:ahLst/>
                      <a:cxnLst>
                        <a:cxn ang="0">
                          <a:pos x="T0" y="T1"/>
                        </a:cxn>
                        <a:cxn ang="0">
                          <a:pos x="T2" y="T3"/>
                        </a:cxn>
                        <a:cxn ang="0">
                          <a:pos x="T4" y="T5"/>
                        </a:cxn>
                        <a:cxn ang="0">
                          <a:pos x="T6" y="T7"/>
                        </a:cxn>
                        <a:cxn ang="0">
                          <a:pos x="T8" y="T9"/>
                        </a:cxn>
                      </a:cxnLst>
                      <a:rect l="0" t="0" r="r" b="b"/>
                      <a:pathLst>
                        <a:path w="185" h="66">
                          <a:moveTo>
                            <a:pt x="184" y="11"/>
                          </a:moveTo>
                          <a:lnTo>
                            <a:pt x="37" y="65"/>
                          </a:lnTo>
                          <a:lnTo>
                            <a:pt x="0" y="43"/>
                          </a:lnTo>
                          <a:lnTo>
                            <a:pt x="135" y="0"/>
                          </a:lnTo>
                          <a:lnTo>
                            <a:pt x="184" y="11"/>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77" name="Freeform 169"/>
                    <p:cNvSpPr>
                      <a:spLocks/>
                    </p:cNvSpPr>
                    <p:nvPr/>
                  </p:nvSpPr>
                  <p:spPr bwMode="auto">
                    <a:xfrm>
                      <a:off x="2561" y="1778"/>
                      <a:ext cx="201" cy="46"/>
                    </a:xfrm>
                    <a:custGeom>
                      <a:avLst/>
                      <a:gdLst>
                        <a:gd name="T0" fmla="*/ 200 w 201"/>
                        <a:gd name="T1" fmla="*/ 33 h 46"/>
                        <a:gd name="T2" fmla="*/ 25 w 201"/>
                        <a:gd name="T3" fmla="*/ 0 h 46"/>
                        <a:gd name="T4" fmla="*/ 0 w 201"/>
                        <a:gd name="T5" fmla="*/ 11 h 46"/>
                        <a:gd name="T6" fmla="*/ 163 w 201"/>
                        <a:gd name="T7" fmla="*/ 45 h 46"/>
                        <a:gd name="T8" fmla="*/ 200 w 201"/>
                        <a:gd name="T9" fmla="*/ 33 h 46"/>
                      </a:gdLst>
                      <a:ahLst/>
                      <a:cxnLst>
                        <a:cxn ang="0">
                          <a:pos x="T0" y="T1"/>
                        </a:cxn>
                        <a:cxn ang="0">
                          <a:pos x="T2" y="T3"/>
                        </a:cxn>
                        <a:cxn ang="0">
                          <a:pos x="T4" y="T5"/>
                        </a:cxn>
                        <a:cxn ang="0">
                          <a:pos x="T6" y="T7"/>
                        </a:cxn>
                        <a:cxn ang="0">
                          <a:pos x="T8" y="T9"/>
                        </a:cxn>
                      </a:cxnLst>
                      <a:rect l="0" t="0" r="r" b="b"/>
                      <a:pathLst>
                        <a:path w="201" h="46">
                          <a:moveTo>
                            <a:pt x="200" y="33"/>
                          </a:moveTo>
                          <a:lnTo>
                            <a:pt x="25" y="0"/>
                          </a:lnTo>
                          <a:lnTo>
                            <a:pt x="0" y="11"/>
                          </a:lnTo>
                          <a:lnTo>
                            <a:pt x="163" y="45"/>
                          </a:lnTo>
                          <a:lnTo>
                            <a:pt x="200" y="33"/>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78" name="Freeform 170"/>
                    <p:cNvSpPr>
                      <a:spLocks/>
                    </p:cNvSpPr>
                    <p:nvPr/>
                  </p:nvSpPr>
                  <p:spPr bwMode="auto">
                    <a:xfrm>
                      <a:off x="2561" y="1790"/>
                      <a:ext cx="226" cy="278"/>
                    </a:xfrm>
                    <a:custGeom>
                      <a:avLst/>
                      <a:gdLst>
                        <a:gd name="T0" fmla="*/ 163 w 226"/>
                        <a:gd name="T1" fmla="*/ 33 h 278"/>
                        <a:gd name="T2" fmla="*/ 0 w 226"/>
                        <a:gd name="T3" fmla="*/ 0 h 278"/>
                        <a:gd name="T4" fmla="*/ 50 w 226"/>
                        <a:gd name="T5" fmla="*/ 224 h 278"/>
                        <a:gd name="T6" fmla="*/ 225 w 226"/>
                        <a:gd name="T7" fmla="*/ 277 h 278"/>
                        <a:gd name="T8" fmla="*/ 163 w 226"/>
                        <a:gd name="T9" fmla="*/ 33 h 278"/>
                      </a:gdLst>
                      <a:ahLst/>
                      <a:cxnLst>
                        <a:cxn ang="0">
                          <a:pos x="T0" y="T1"/>
                        </a:cxn>
                        <a:cxn ang="0">
                          <a:pos x="T2" y="T3"/>
                        </a:cxn>
                        <a:cxn ang="0">
                          <a:pos x="T4" y="T5"/>
                        </a:cxn>
                        <a:cxn ang="0">
                          <a:pos x="T6" y="T7"/>
                        </a:cxn>
                        <a:cxn ang="0">
                          <a:pos x="T8" y="T9"/>
                        </a:cxn>
                      </a:cxnLst>
                      <a:rect l="0" t="0" r="r" b="b"/>
                      <a:pathLst>
                        <a:path w="226" h="278">
                          <a:moveTo>
                            <a:pt x="163" y="33"/>
                          </a:moveTo>
                          <a:lnTo>
                            <a:pt x="0" y="0"/>
                          </a:lnTo>
                          <a:lnTo>
                            <a:pt x="50" y="224"/>
                          </a:lnTo>
                          <a:lnTo>
                            <a:pt x="225" y="277"/>
                          </a:lnTo>
                          <a:lnTo>
                            <a:pt x="163" y="33"/>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79" name="Freeform 171"/>
                    <p:cNvSpPr>
                      <a:spLocks/>
                    </p:cNvSpPr>
                    <p:nvPr/>
                  </p:nvSpPr>
                  <p:spPr bwMode="auto">
                    <a:xfrm>
                      <a:off x="2724" y="1811"/>
                      <a:ext cx="222" cy="257"/>
                    </a:xfrm>
                    <a:custGeom>
                      <a:avLst/>
                      <a:gdLst>
                        <a:gd name="T0" fmla="*/ 37 w 222"/>
                        <a:gd name="T1" fmla="*/ 0 h 257"/>
                        <a:gd name="T2" fmla="*/ 0 w 222"/>
                        <a:gd name="T3" fmla="*/ 11 h 257"/>
                        <a:gd name="T4" fmla="*/ 61 w 222"/>
                        <a:gd name="T5" fmla="*/ 256 h 257"/>
                        <a:gd name="T6" fmla="*/ 208 w 222"/>
                        <a:gd name="T7" fmla="*/ 224 h 257"/>
                        <a:gd name="T8" fmla="*/ 221 w 222"/>
                        <a:gd name="T9" fmla="*/ 107 h 257"/>
                        <a:gd name="T10" fmla="*/ 73 w 222"/>
                        <a:gd name="T11" fmla="*/ 161 h 257"/>
                        <a:gd name="T12" fmla="*/ 37 w 222"/>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22" h="257">
                          <a:moveTo>
                            <a:pt x="37" y="0"/>
                          </a:moveTo>
                          <a:lnTo>
                            <a:pt x="0" y="11"/>
                          </a:lnTo>
                          <a:lnTo>
                            <a:pt x="61" y="256"/>
                          </a:lnTo>
                          <a:lnTo>
                            <a:pt x="208" y="224"/>
                          </a:lnTo>
                          <a:lnTo>
                            <a:pt x="221" y="107"/>
                          </a:lnTo>
                          <a:lnTo>
                            <a:pt x="73" y="161"/>
                          </a:lnTo>
                          <a:lnTo>
                            <a:pt x="37" y="0"/>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580" name="Freeform 172"/>
                  <p:cNvSpPr>
                    <a:spLocks/>
                  </p:cNvSpPr>
                  <p:nvPr/>
                </p:nvSpPr>
                <p:spPr bwMode="auto">
                  <a:xfrm>
                    <a:off x="2749" y="2110"/>
                    <a:ext cx="136" cy="22"/>
                  </a:xfrm>
                  <a:custGeom>
                    <a:avLst/>
                    <a:gdLst>
                      <a:gd name="T0" fmla="*/ 0 w 136"/>
                      <a:gd name="T1" fmla="*/ 0 h 22"/>
                      <a:gd name="T2" fmla="*/ 49 w 136"/>
                      <a:gd name="T3" fmla="*/ 0 h 22"/>
                      <a:gd name="T4" fmla="*/ 98 w 136"/>
                      <a:gd name="T5" fmla="*/ 11 h 22"/>
                      <a:gd name="T6" fmla="*/ 135 w 136"/>
                      <a:gd name="T7" fmla="*/ 21 h 22"/>
                      <a:gd name="T8" fmla="*/ 110 w 136"/>
                      <a:gd name="T9" fmla="*/ 21 h 22"/>
                      <a:gd name="T10" fmla="*/ 73 w 136"/>
                      <a:gd name="T11" fmla="*/ 11 h 22"/>
                      <a:gd name="T12" fmla="*/ 24 w 136"/>
                      <a:gd name="T13" fmla="*/ 0 h 22"/>
                      <a:gd name="T14" fmla="*/ 49 w 136"/>
                      <a:gd name="T15" fmla="*/ 0 h 22"/>
                      <a:gd name="T16" fmla="*/ 0 w 136"/>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2">
                        <a:moveTo>
                          <a:pt x="0" y="0"/>
                        </a:moveTo>
                        <a:lnTo>
                          <a:pt x="49" y="0"/>
                        </a:lnTo>
                        <a:lnTo>
                          <a:pt x="98" y="11"/>
                        </a:lnTo>
                        <a:lnTo>
                          <a:pt x="135" y="21"/>
                        </a:lnTo>
                        <a:lnTo>
                          <a:pt x="110" y="21"/>
                        </a:lnTo>
                        <a:lnTo>
                          <a:pt x="73" y="11"/>
                        </a:lnTo>
                        <a:lnTo>
                          <a:pt x="24" y="0"/>
                        </a:lnTo>
                        <a:lnTo>
                          <a:pt x="49" y="0"/>
                        </a:lnTo>
                        <a:lnTo>
                          <a:pt x="0"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1" name="Freeform 173"/>
                  <p:cNvSpPr>
                    <a:spLocks/>
                  </p:cNvSpPr>
                  <p:nvPr/>
                </p:nvSpPr>
                <p:spPr bwMode="auto">
                  <a:xfrm>
                    <a:off x="2661" y="2110"/>
                    <a:ext cx="138" cy="22"/>
                  </a:xfrm>
                  <a:custGeom>
                    <a:avLst/>
                    <a:gdLst>
                      <a:gd name="T0" fmla="*/ 137 w 138"/>
                      <a:gd name="T1" fmla="*/ 0 h 22"/>
                      <a:gd name="T2" fmla="*/ 87 w 138"/>
                      <a:gd name="T3" fmla="*/ 0 h 22"/>
                      <a:gd name="T4" fmla="*/ 37 w 138"/>
                      <a:gd name="T5" fmla="*/ 11 h 22"/>
                      <a:gd name="T6" fmla="*/ 0 w 138"/>
                      <a:gd name="T7" fmla="*/ 21 h 22"/>
                      <a:gd name="T8" fmla="*/ 24 w 138"/>
                      <a:gd name="T9" fmla="*/ 21 h 22"/>
                      <a:gd name="T10" fmla="*/ 62 w 138"/>
                      <a:gd name="T11" fmla="*/ 11 h 22"/>
                      <a:gd name="T12" fmla="*/ 113 w 138"/>
                      <a:gd name="T13" fmla="*/ 0 h 22"/>
                      <a:gd name="T14" fmla="*/ 87 w 138"/>
                      <a:gd name="T15" fmla="*/ 0 h 22"/>
                      <a:gd name="T16" fmla="*/ 137 w 138"/>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2">
                        <a:moveTo>
                          <a:pt x="137" y="0"/>
                        </a:moveTo>
                        <a:lnTo>
                          <a:pt x="87" y="0"/>
                        </a:lnTo>
                        <a:lnTo>
                          <a:pt x="37" y="11"/>
                        </a:lnTo>
                        <a:lnTo>
                          <a:pt x="0" y="21"/>
                        </a:lnTo>
                        <a:lnTo>
                          <a:pt x="24" y="21"/>
                        </a:lnTo>
                        <a:lnTo>
                          <a:pt x="62" y="11"/>
                        </a:lnTo>
                        <a:lnTo>
                          <a:pt x="113" y="0"/>
                        </a:lnTo>
                        <a:lnTo>
                          <a:pt x="87" y="0"/>
                        </a:lnTo>
                        <a:lnTo>
                          <a:pt x="137"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913582" name="Group 174"/>
            <p:cNvGrpSpPr>
              <a:grpSpLocks/>
            </p:cNvGrpSpPr>
            <p:nvPr/>
          </p:nvGrpSpPr>
          <p:grpSpPr bwMode="auto">
            <a:xfrm>
              <a:off x="4602163" y="2141538"/>
              <a:ext cx="603250" cy="841375"/>
              <a:chOff x="2549" y="1053"/>
              <a:chExt cx="382" cy="571"/>
            </a:xfrm>
          </p:grpSpPr>
          <p:sp>
            <p:nvSpPr>
              <p:cNvPr id="913583" name="Freeform 175"/>
              <p:cNvSpPr>
                <a:spLocks/>
              </p:cNvSpPr>
              <p:nvPr/>
            </p:nvSpPr>
            <p:spPr bwMode="auto">
              <a:xfrm>
                <a:off x="2773" y="1103"/>
                <a:ext cx="17" cy="27"/>
              </a:xfrm>
              <a:custGeom>
                <a:avLst/>
                <a:gdLst>
                  <a:gd name="T0" fmla="*/ 16 w 17"/>
                  <a:gd name="T1" fmla="*/ 0 h 27"/>
                  <a:gd name="T2" fmla="*/ 8 w 17"/>
                  <a:gd name="T3" fmla="*/ 9 h 27"/>
                  <a:gd name="T4" fmla="*/ 0 w 17"/>
                  <a:gd name="T5" fmla="*/ 17 h 27"/>
                  <a:gd name="T6" fmla="*/ 0 w 17"/>
                  <a:gd name="T7" fmla="*/ 20 h 27"/>
                  <a:gd name="T8" fmla="*/ 5 w 17"/>
                  <a:gd name="T9" fmla="*/ 23 h 27"/>
                  <a:gd name="T10" fmla="*/ 8 w 17"/>
                  <a:gd name="T11" fmla="*/ 26 h 27"/>
                  <a:gd name="T12" fmla="*/ 16 w 17"/>
                  <a:gd name="T13" fmla="*/ 9 h 27"/>
                  <a:gd name="T14" fmla="*/ 16 w 17"/>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16" y="0"/>
                    </a:moveTo>
                    <a:lnTo>
                      <a:pt x="8" y="9"/>
                    </a:lnTo>
                    <a:lnTo>
                      <a:pt x="0" y="17"/>
                    </a:lnTo>
                    <a:lnTo>
                      <a:pt x="0" y="20"/>
                    </a:lnTo>
                    <a:lnTo>
                      <a:pt x="5" y="23"/>
                    </a:lnTo>
                    <a:lnTo>
                      <a:pt x="8" y="26"/>
                    </a:lnTo>
                    <a:lnTo>
                      <a:pt x="16" y="9"/>
                    </a:lnTo>
                    <a:lnTo>
                      <a:pt x="16" y="0"/>
                    </a:lnTo>
                  </a:path>
                </a:pathLst>
              </a:custGeom>
              <a:solidFill>
                <a:srgbClr val="E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4" name="Freeform 176"/>
              <p:cNvSpPr>
                <a:spLocks/>
              </p:cNvSpPr>
              <p:nvPr/>
            </p:nvSpPr>
            <p:spPr bwMode="auto">
              <a:xfrm>
                <a:off x="2781" y="1069"/>
                <a:ext cx="82" cy="139"/>
              </a:xfrm>
              <a:custGeom>
                <a:avLst/>
                <a:gdLst>
                  <a:gd name="T0" fmla="*/ 29 w 82"/>
                  <a:gd name="T1" fmla="*/ 0 h 139"/>
                  <a:gd name="T2" fmla="*/ 10 w 82"/>
                  <a:gd name="T3" fmla="*/ 12 h 139"/>
                  <a:gd name="T4" fmla="*/ 5 w 82"/>
                  <a:gd name="T5" fmla="*/ 26 h 139"/>
                  <a:gd name="T6" fmla="*/ 8 w 82"/>
                  <a:gd name="T7" fmla="*/ 38 h 139"/>
                  <a:gd name="T8" fmla="*/ 0 w 82"/>
                  <a:gd name="T9" fmla="*/ 44 h 139"/>
                  <a:gd name="T10" fmla="*/ 0 w 82"/>
                  <a:gd name="T11" fmla="*/ 56 h 139"/>
                  <a:gd name="T12" fmla="*/ 0 w 82"/>
                  <a:gd name="T13" fmla="*/ 68 h 139"/>
                  <a:gd name="T14" fmla="*/ 5 w 82"/>
                  <a:gd name="T15" fmla="*/ 106 h 139"/>
                  <a:gd name="T16" fmla="*/ 16 w 82"/>
                  <a:gd name="T17" fmla="*/ 114 h 139"/>
                  <a:gd name="T18" fmla="*/ 21 w 82"/>
                  <a:gd name="T19" fmla="*/ 138 h 139"/>
                  <a:gd name="T20" fmla="*/ 68 w 82"/>
                  <a:gd name="T21" fmla="*/ 126 h 139"/>
                  <a:gd name="T22" fmla="*/ 65 w 82"/>
                  <a:gd name="T23" fmla="*/ 109 h 139"/>
                  <a:gd name="T24" fmla="*/ 70 w 82"/>
                  <a:gd name="T25" fmla="*/ 97 h 139"/>
                  <a:gd name="T26" fmla="*/ 81 w 82"/>
                  <a:gd name="T27" fmla="*/ 65 h 139"/>
                  <a:gd name="T28" fmla="*/ 81 w 82"/>
                  <a:gd name="T29" fmla="*/ 32 h 139"/>
                  <a:gd name="T30" fmla="*/ 57 w 82"/>
                  <a:gd name="T31" fmla="*/ 3 h 139"/>
                  <a:gd name="T32" fmla="*/ 29 w 82"/>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139">
                    <a:moveTo>
                      <a:pt x="29" y="0"/>
                    </a:moveTo>
                    <a:lnTo>
                      <a:pt x="10" y="12"/>
                    </a:lnTo>
                    <a:lnTo>
                      <a:pt x="5" y="26"/>
                    </a:lnTo>
                    <a:lnTo>
                      <a:pt x="8" y="38"/>
                    </a:lnTo>
                    <a:lnTo>
                      <a:pt x="0" y="44"/>
                    </a:lnTo>
                    <a:lnTo>
                      <a:pt x="0" y="56"/>
                    </a:lnTo>
                    <a:lnTo>
                      <a:pt x="0" y="68"/>
                    </a:lnTo>
                    <a:lnTo>
                      <a:pt x="5" y="106"/>
                    </a:lnTo>
                    <a:lnTo>
                      <a:pt x="16" y="114"/>
                    </a:lnTo>
                    <a:lnTo>
                      <a:pt x="21" y="138"/>
                    </a:lnTo>
                    <a:lnTo>
                      <a:pt x="68" y="126"/>
                    </a:lnTo>
                    <a:lnTo>
                      <a:pt x="65" y="109"/>
                    </a:lnTo>
                    <a:lnTo>
                      <a:pt x="70" y="97"/>
                    </a:lnTo>
                    <a:lnTo>
                      <a:pt x="81" y="65"/>
                    </a:lnTo>
                    <a:lnTo>
                      <a:pt x="81" y="32"/>
                    </a:lnTo>
                    <a:lnTo>
                      <a:pt x="57" y="3"/>
                    </a:lnTo>
                    <a:lnTo>
                      <a:pt x="29"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5" name="Freeform 177"/>
              <p:cNvSpPr>
                <a:spLocks/>
              </p:cNvSpPr>
              <p:nvPr/>
            </p:nvSpPr>
            <p:spPr bwMode="auto">
              <a:xfrm>
                <a:off x="2790" y="1053"/>
                <a:ext cx="91" cy="119"/>
              </a:xfrm>
              <a:custGeom>
                <a:avLst/>
                <a:gdLst>
                  <a:gd name="T0" fmla="*/ 21 w 91"/>
                  <a:gd name="T1" fmla="*/ 39 h 119"/>
                  <a:gd name="T2" fmla="*/ 13 w 91"/>
                  <a:gd name="T3" fmla="*/ 53 h 119"/>
                  <a:gd name="T4" fmla="*/ 15 w 91"/>
                  <a:gd name="T5" fmla="*/ 71 h 119"/>
                  <a:gd name="T6" fmla="*/ 23 w 91"/>
                  <a:gd name="T7" fmla="*/ 74 h 119"/>
                  <a:gd name="T8" fmla="*/ 26 w 91"/>
                  <a:gd name="T9" fmla="*/ 62 h 119"/>
                  <a:gd name="T10" fmla="*/ 33 w 91"/>
                  <a:gd name="T11" fmla="*/ 59 h 119"/>
                  <a:gd name="T12" fmla="*/ 39 w 91"/>
                  <a:gd name="T13" fmla="*/ 59 h 119"/>
                  <a:gd name="T14" fmla="*/ 44 w 91"/>
                  <a:gd name="T15" fmla="*/ 71 h 119"/>
                  <a:gd name="T16" fmla="*/ 41 w 91"/>
                  <a:gd name="T17" fmla="*/ 83 h 119"/>
                  <a:gd name="T18" fmla="*/ 33 w 91"/>
                  <a:gd name="T19" fmla="*/ 97 h 119"/>
                  <a:gd name="T20" fmla="*/ 41 w 91"/>
                  <a:gd name="T21" fmla="*/ 109 h 119"/>
                  <a:gd name="T22" fmla="*/ 54 w 91"/>
                  <a:gd name="T23" fmla="*/ 118 h 119"/>
                  <a:gd name="T24" fmla="*/ 62 w 91"/>
                  <a:gd name="T25" fmla="*/ 115 h 119"/>
                  <a:gd name="T26" fmla="*/ 74 w 91"/>
                  <a:gd name="T27" fmla="*/ 91 h 119"/>
                  <a:gd name="T28" fmla="*/ 82 w 91"/>
                  <a:gd name="T29" fmla="*/ 74 h 119"/>
                  <a:gd name="T30" fmla="*/ 90 w 91"/>
                  <a:gd name="T31" fmla="*/ 41 h 119"/>
                  <a:gd name="T32" fmla="*/ 85 w 91"/>
                  <a:gd name="T33" fmla="*/ 33 h 119"/>
                  <a:gd name="T34" fmla="*/ 82 w 91"/>
                  <a:gd name="T35" fmla="*/ 18 h 119"/>
                  <a:gd name="T36" fmla="*/ 62 w 91"/>
                  <a:gd name="T37" fmla="*/ 3 h 119"/>
                  <a:gd name="T38" fmla="*/ 41 w 91"/>
                  <a:gd name="T39" fmla="*/ 0 h 119"/>
                  <a:gd name="T40" fmla="*/ 21 w 91"/>
                  <a:gd name="T41" fmla="*/ 3 h 119"/>
                  <a:gd name="T42" fmla="*/ 10 w 91"/>
                  <a:gd name="T43" fmla="*/ 12 h 119"/>
                  <a:gd name="T44" fmla="*/ 2 w 91"/>
                  <a:gd name="T45" fmla="*/ 18 h 119"/>
                  <a:gd name="T46" fmla="*/ 0 w 91"/>
                  <a:gd name="T47" fmla="*/ 27 h 119"/>
                  <a:gd name="T48" fmla="*/ 10 w 91"/>
                  <a:gd name="T49" fmla="*/ 27 h 119"/>
                  <a:gd name="T50" fmla="*/ 21 w 91"/>
                  <a:gd name="T51" fmla="*/ 30 h 119"/>
                  <a:gd name="T52" fmla="*/ 31 w 91"/>
                  <a:gd name="T53" fmla="*/ 33 h 119"/>
                  <a:gd name="T54" fmla="*/ 21 w 91"/>
                  <a:gd name="T55" fmla="*/ 3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119">
                    <a:moveTo>
                      <a:pt x="21" y="39"/>
                    </a:moveTo>
                    <a:lnTo>
                      <a:pt x="13" y="53"/>
                    </a:lnTo>
                    <a:lnTo>
                      <a:pt x="15" y="71"/>
                    </a:lnTo>
                    <a:lnTo>
                      <a:pt x="23" y="74"/>
                    </a:lnTo>
                    <a:lnTo>
                      <a:pt x="26" y="62"/>
                    </a:lnTo>
                    <a:lnTo>
                      <a:pt x="33" y="59"/>
                    </a:lnTo>
                    <a:lnTo>
                      <a:pt x="39" y="59"/>
                    </a:lnTo>
                    <a:lnTo>
                      <a:pt x="44" y="71"/>
                    </a:lnTo>
                    <a:lnTo>
                      <a:pt x="41" y="83"/>
                    </a:lnTo>
                    <a:lnTo>
                      <a:pt x="33" y="97"/>
                    </a:lnTo>
                    <a:lnTo>
                      <a:pt x="41" y="109"/>
                    </a:lnTo>
                    <a:lnTo>
                      <a:pt x="54" y="118"/>
                    </a:lnTo>
                    <a:lnTo>
                      <a:pt x="62" y="115"/>
                    </a:lnTo>
                    <a:lnTo>
                      <a:pt x="74" y="91"/>
                    </a:lnTo>
                    <a:lnTo>
                      <a:pt x="82" y="74"/>
                    </a:lnTo>
                    <a:lnTo>
                      <a:pt x="90" y="41"/>
                    </a:lnTo>
                    <a:lnTo>
                      <a:pt x="85" y="33"/>
                    </a:lnTo>
                    <a:lnTo>
                      <a:pt x="82" y="18"/>
                    </a:lnTo>
                    <a:lnTo>
                      <a:pt x="62" y="3"/>
                    </a:lnTo>
                    <a:lnTo>
                      <a:pt x="41" y="0"/>
                    </a:lnTo>
                    <a:lnTo>
                      <a:pt x="21" y="3"/>
                    </a:lnTo>
                    <a:lnTo>
                      <a:pt x="10" y="12"/>
                    </a:lnTo>
                    <a:lnTo>
                      <a:pt x="2" y="18"/>
                    </a:lnTo>
                    <a:lnTo>
                      <a:pt x="0" y="27"/>
                    </a:lnTo>
                    <a:lnTo>
                      <a:pt x="10" y="27"/>
                    </a:lnTo>
                    <a:lnTo>
                      <a:pt x="21" y="30"/>
                    </a:lnTo>
                    <a:lnTo>
                      <a:pt x="31" y="33"/>
                    </a:lnTo>
                    <a:lnTo>
                      <a:pt x="21" y="39"/>
                    </a:lnTo>
                  </a:path>
                </a:pathLst>
              </a:custGeom>
              <a:solidFill>
                <a:srgbClr val="F0F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6" name="Freeform 178"/>
              <p:cNvSpPr>
                <a:spLocks/>
              </p:cNvSpPr>
              <p:nvPr/>
            </p:nvSpPr>
            <p:spPr bwMode="auto">
              <a:xfrm>
                <a:off x="2781" y="1185"/>
                <a:ext cx="78" cy="41"/>
              </a:xfrm>
              <a:custGeom>
                <a:avLst/>
                <a:gdLst>
                  <a:gd name="T0" fmla="*/ 0 w 78"/>
                  <a:gd name="T1" fmla="*/ 40 h 41"/>
                  <a:gd name="T2" fmla="*/ 15 w 78"/>
                  <a:gd name="T3" fmla="*/ 17 h 41"/>
                  <a:gd name="T4" fmla="*/ 36 w 78"/>
                  <a:gd name="T5" fmla="*/ 9 h 41"/>
                  <a:gd name="T6" fmla="*/ 61 w 78"/>
                  <a:gd name="T7" fmla="*/ 0 h 41"/>
                  <a:gd name="T8" fmla="*/ 69 w 78"/>
                  <a:gd name="T9" fmla="*/ 0 h 41"/>
                  <a:gd name="T10" fmla="*/ 77 w 78"/>
                  <a:gd name="T11" fmla="*/ 20 h 41"/>
                  <a:gd name="T12" fmla="*/ 0 w 78"/>
                  <a:gd name="T13" fmla="*/ 40 h 41"/>
                </a:gdLst>
                <a:ahLst/>
                <a:cxnLst>
                  <a:cxn ang="0">
                    <a:pos x="T0" y="T1"/>
                  </a:cxn>
                  <a:cxn ang="0">
                    <a:pos x="T2" y="T3"/>
                  </a:cxn>
                  <a:cxn ang="0">
                    <a:pos x="T4" y="T5"/>
                  </a:cxn>
                  <a:cxn ang="0">
                    <a:pos x="T6" y="T7"/>
                  </a:cxn>
                  <a:cxn ang="0">
                    <a:pos x="T8" y="T9"/>
                  </a:cxn>
                  <a:cxn ang="0">
                    <a:pos x="T10" y="T11"/>
                  </a:cxn>
                  <a:cxn ang="0">
                    <a:pos x="T12" y="T13"/>
                  </a:cxn>
                </a:cxnLst>
                <a:rect l="0" t="0" r="r" b="b"/>
                <a:pathLst>
                  <a:path w="78" h="41">
                    <a:moveTo>
                      <a:pt x="0" y="40"/>
                    </a:moveTo>
                    <a:lnTo>
                      <a:pt x="15" y="17"/>
                    </a:lnTo>
                    <a:lnTo>
                      <a:pt x="36" y="9"/>
                    </a:lnTo>
                    <a:lnTo>
                      <a:pt x="61" y="0"/>
                    </a:lnTo>
                    <a:lnTo>
                      <a:pt x="69" y="0"/>
                    </a:lnTo>
                    <a:lnTo>
                      <a:pt x="77" y="20"/>
                    </a:lnTo>
                    <a:lnTo>
                      <a:pt x="0" y="4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7" name="Freeform 179"/>
              <p:cNvSpPr>
                <a:spLocks/>
              </p:cNvSpPr>
              <p:nvPr/>
            </p:nvSpPr>
            <p:spPr bwMode="auto">
              <a:xfrm>
                <a:off x="2675" y="1500"/>
                <a:ext cx="79" cy="46"/>
              </a:xfrm>
              <a:custGeom>
                <a:avLst/>
                <a:gdLst>
                  <a:gd name="T0" fmla="*/ 39 w 79"/>
                  <a:gd name="T1" fmla="*/ 0 h 46"/>
                  <a:gd name="T2" fmla="*/ 23 w 79"/>
                  <a:gd name="T3" fmla="*/ 6 h 46"/>
                  <a:gd name="T4" fmla="*/ 0 w 79"/>
                  <a:gd name="T5" fmla="*/ 3 h 46"/>
                  <a:gd name="T6" fmla="*/ 2 w 79"/>
                  <a:gd name="T7" fmla="*/ 20 h 46"/>
                  <a:gd name="T8" fmla="*/ 26 w 79"/>
                  <a:gd name="T9" fmla="*/ 31 h 46"/>
                  <a:gd name="T10" fmla="*/ 41 w 79"/>
                  <a:gd name="T11" fmla="*/ 42 h 46"/>
                  <a:gd name="T12" fmla="*/ 57 w 79"/>
                  <a:gd name="T13" fmla="*/ 45 h 46"/>
                  <a:gd name="T14" fmla="*/ 75 w 79"/>
                  <a:gd name="T15" fmla="*/ 42 h 46"/>
                  <a:gd name="T16" fmla="*/ 78 w 79"/>
                  <a:gd name="T17" fmla="*/ 34 h 46"/>
                  <a:gd name="T18" fmla="*/ 78 w 79"/>
                  <a:gd name="T19" fmla="*/ 23 h 46"/>
                  <a:gd name="T20" fmla="*/ 75 w 79"/>
                  <a:gd name="T21" fmla="*/ 6 h 46"/>
                  <a:gd name="T22" fmla="*/ 39 w 79"/>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6">
                    <a:moveTo>
                      <a:pt x="39" y="0"/>
                    </a:moveTo>
                    <a:lnTo>
                      <a:pt x="23" y="6"/>
                    </a:lnTo>
                    <a:lnTo>
                      <a:pt x="0" y="3"/>
                    </a:lnTo>
                    <a:lnTo>
                      <a:pt x="2" y="20"/>
                    </a:lnTo>
                    <a:lnTo>
                      <a:pt x="26" y="31"/>
                    </a:lnTo>
                    <a:lnTo>
                      <a:pt x="41" y="42"/>
                    </a:lnTo>
                    <a:lnTo>
                      <a:pt x="57" y="45"/>
                    </a:lnTo>
                    <a:lnTo>
                      <a:pt x="75" y="42"/>
                    </a:lnTo>
                    <a:lnTo>
                      <a:pt x="78" y="34"/>
                    </a:lnTo>
                    <a:lnTo>
                      <a:pt x="78" y="23"/>
                    </a:lnTo>
                    <a:lnTo>
                      <a:pt x="75" y="6"/>
                    </a:lnTo>
                    <a:lnTo>
                      <a:pt x="39" y="0"/>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8" name="Freeform 180"/>
              <p:cNvSpPr>
                <a:spLocks/>
              </p:cNvSpPr>
              <p:nvPr/>
            </p:nvSpPr>
            <p:spPr bwMode="auto">
              <a:xfrm>
                <a:off x="2588" y="1517"/>
                <a:ext cx="100" cy="62"/>
              </a:xfrm>
              <a:custGeom>
                <a:avLst/>
                <a:gdLst>
                  <a:gd name="T0" fmla="*/ 36 w 100"/>
                  <a:gd name="T1" fmla="*/ 14 h 62"/>
                  <a:gd name="T2" fmla="*/ 26 w 100"/>
                  <a:gd name="T3" fmla="*/ 14 h 62"/>
                  <a:gd name="T4" fmla="*/ 13 w 100"/>
                  <a:gd name="T5" fmla="*/ 11 h 62"/>
                  <a:gd name="T6" fmla="*/ 5 w 100"/>
                  <a:gd name="T7" fmla="*/ 14 h 62"/>
                  <a:gd name="T8" fmla="*/ 0 w 100"/>
                  <a:gd name="T9" fmla="*/ 23 h 62"/>
                  <a:gd name="T10" fmla="*/ 18 w 100"/>
                  <a:gd name="T11" fmla="*/ 41 h 62"/>
                  <a:gd name="T12" fmla="*/ 36 w 100"/>
                  <a:gd name="T13" fmla="*/ 47 h 62"/>
                  <a:gd name="T14" fmla="*/ 55 w 100"/>
                  <a:gd name="T15" fmla="*/ 55 h 62"/>
                  <a:gd name="T16" fmla="*/ 57 w 100"/>
                  <a:gd name="T17" fmla="*/ 61 h 62"/>
                  <a:gd name="T18" fmla="*/ 70 w 100"/>
                  <a:gd name="T19" fmla="*/ 61 h 62"/>
                  <a:gd name="T20" fmla="*/ 83 w 100"/>
                  <a:gd name="T21" fmla="*/ 61 h 62"/>
                  <a:gd name="T22" fmla="*/ 94 w 100"/>
                  <a:gd name="T23" fmla="*/ 58 h 62"/>
                  <a:gd name="T24" fmla="*/ 96 w 100"/>
                  <a:gd name="T25" fmla="*/ 52 h 62"/>
                  <a:gd name="T26" fmla="*/ 99 w 100"/>
                  <a:gd name="T27" fmla="*/ 41 h 62"/>
                  <a:gd name="T28" fmla="*/ 94 w 100"/>
                  <a:gd name="T29" fmla="*/ 29 h 62"/>
                  <a:gd name="T30" fmla="*/ 94 w 100"/>
                  <a:gd name="T31" fmla="*/ 6 h 62"/>
                  <a:gd name="T32" fmla="*/ 55 w 100"/>
                  <a:gd name="T33" fmla="*/ 0 h 62"/>
                  <a:gd name="T34" fmla="*/ 47 w 100"/>
                  <a:gd name="T35" fmla="*/ 11 h 62"/>
                  <a:gd name="T36" fmla="*/ 36 w 100"/>
                  <a:gd name="T37"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62">
                    <a:moveTo>
                      <a:pt x="36" y="14"/>
                    </a:moveTo>
                    <a:lnTo>
                      <a:pt x="26" y="14"/>
                    </a:lnTo>
                    <a:lnTo>
                      <a:pt x="13" y="11"/>
                    </a:lnTo>
                    <a:lnTo>
                      <a:pt x="5" y="14"/>
                    </a:lnTo>
                    <a:lnTo>
                      <a:pt x="0" y="23"/>
                    </a:lnTo>
                    <a:lnTo>
                      <a:pt x="18" y="41"/>
                    </a:lnTo>
                    <a:lnTo>
                      <a:pt x="36" y="47"/>
                    </a:lnTo>
                    <a:lnTo>
                      <a:pt x="55" y="55"/>
                    </a:lnTo>
                    <a:lnTo>
                      <a:pt x="57" y="61"/>
                    </a:lnTo>
                    <a:lnTo>
                      <a:pt x="70" y="61"/>
                    </a:lnTo>
                    <a:lnTo>
                      <a:pt x="83" y="61"/>
                    </a:lnTo>
                    <a:lnTo>
                      <a:pt x="94" y="58"/>
                    </a:lnTo>
                    <a:lnTo>
                      <a:pt x="96" y="52"/>
                    </a:lnTo>
                    <a:lnTo>
                      <a:pt x="99" y="41"/>
                    </a:lnTo>
                    <a:lnTo>
                      <a:pt x="94" y="29"/>
                    </a:lnTo>
                    <a:lnTo>
                      <a:pt x="94" y="6"/>
                    </a:lnTo>
                    <a:lnTo>
                      <a:pt x="55" y="0"/>
                    </a:lnTo>
                    <a:lnTo>
                      <a:pt x="47" y="11"/>
                    </a:lnTo>
                    <a:lnTo>
                      <a:pt x="36" y="14"/>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89" name="Freeform 181"/>
              <p:cNvSpPr>
                <a:spLocks/>
              </p:cNvSpPr>
              <p:nvPr/>
            </p:nvSpPr>
            <p:spPr bwMode="auto">
              <a:xfrm>
                <a:off x="2710" y="1356"/>
                <a:ext cx="76" cy="158"/>
              </a:xfrm>
              <a:custGeom>
                <a:avLst/>
                <a:gdLst>
                  <a:gd name="T0" fmla="*/ 75 w 76"/>
                  <a:gd name="T1" fmla="*/ 12 h 158"/>
                  <a:gd name="T2" fmla="*/ 36 w 76"/>
                  <a:gd name="T3" fmla="*/ 0 h 158"/>
                  <a:gd name="T4" fmla="*/ 21 w 76"/>
                  <a:gd name="T5" fmla="*/ 0 h 158"/>
                  <a:gd name="T6" fmla="*/ 10 w 76"/>
                  <a:gd name="T7" fmla="*/ 6 h 158"/>
                  <a:gd name="T8" fmla="*/ 5 w 76"/>
                  <a:gd name="T9" fmla="*/ 12 h 158"/>
                  <a:gd name="T10" fmla="*/ 2 w 76"/>
                  <a:gd name="T11" fmla="*/ 21 h 158"/>
                  <a:gd name="T12" fmla="*/ 0 w 76"/>
                  <a:gd name="T13" fmla="*/ 142 h 158"/>
                  <a:gd name="T14" fmla="*/ 5 w 76"/>
                  <a:gd name="T15" fmla="*/ 151 h 158"/>
                  <a:gd name="T16" fmla="*/ 28 w 76"/>
                  <a:gd name="T17" fmla="*/ 154 h 158"/>
                  <a:gd name="T18" fmla="*/ 36 w 76"/>
                  <a:gd name="T19" fmla="*/ 157 h 158"/>
                  <a:gd name="T20" fmla="*/ 47 w 76"/>
                  <a:gd name="T21" fmla="*/ 154 h 158"/>
                  <a:gd name="T22" fmla="*/ 54 w 76"/>
                  <a:gd name="T23" fmla="*/ 98 h 158"/>
                  <a:gd name="T24" fmla="*/ 75 w 76"/>
                  <a:gd name="T25"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58">
                    <a:moveTo>
                      <a:pt x="75" y="12"/>
                    </a:moveTo>
                    <a:lnTo>
                      <a:pt x="36" y="0"/>
                    </a:lnTo>
                    <a:lnTo>
                      <a:pt x="21" y="0"/>
                    </a:lnTo>
                    <a:lnTo>
                      <a:pt x="10" y="6"/>
                    </a:lnTo>
                    <a:lnTo>
                      <a:pt x="5" y="12"/>
                    </a:lnTo>
                    <a:lnTo>
                      <a:pt x="2" y="21"/>
                    </a:lnTo>
                    <a:lnTo>
                      <a:pt x="0" y="142"/>
                    </a:lnTo>
                    <a:lnTo>
                      <a:pt x="5" y="151"/>
                    </a:lnTo>
                    <a:lnTo>
                      <a:pt x="28" y="154"/>
                    </a:lnTo>
                    <a:lnTo>
                      <a:pt x="36" y="157"/>
                    </a:lnTo>
                    <a:lnTo>
                      <a:pt x="47" y="154"/>
                    </a:lnTo>
                    <a:lnTo>
                      <a:pt x="54" y="98"/>
                    </a:lnTo>
                    <a:lnTo>
                      <a:pt x="75" y="12"/>
                    </a:lnTo>
                  </a:path>
                </a:pathLst>
              </a:custGeom>
              <a:solidFill>
                <a:srgbClr val="5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0" name="Freeform 182"/>
              <p:cNvSpPr>
                <a:spLocks/>
              </p:cNvSpPr>
              <p:nvPr/>
            </p:nvSpPr>
            <p:spPr bwMode="auto">
              <a:xfrm>
                <a:off x="2723" y="1491"/>
                <a:ext cx="158" cy="133"/>
              </a:xfrm>
              <a:custGeom>
                <a:avLst/>
                <a:gdLst>
                  <a:gd name="T0" fmla="*/ 63 w 158"/>
                  <a:gd name="T1" fmla="*/ 0 h 133"/>
                  <a:gd name="T2" fmla="*/ 63 w 158"/>
                  <a:gd name="T3" fmla="*/ 70 h 133"/>
                  <a:gd name="T4" fmla="*/ 31 w 158"/>
                  <a:gd name="T5" fmla="*/ 73 h 133"/>
                  <a:gd name="T6" fmla="*/ 8 w 158"/>
                  <a:gd name="T7" fmla="*/ 67 h 133"/>
                  <a:gd name="T8" fmla="*/ 55 w 158"/>
                  <a:gd name="T9" fmla="*/ 88 h 133"/>
                  <a:gd name="T10" fmla="*/ 26 w 158"/>
                  <a:gd name="T11" fmla="*/ 109 h 133"/>
                  <a:gd name="T12" fmla="*/ 0 w 158"/>
                  <a:gd name="T13" fmla="*/ 120 h 133"/>
                  <a:gd name="T14" fmla="*/ 3 w 158"/>
                  <a:gd name="T15" fmla="*/ 132 h 133"/>
                  <a:gd name="T16" fmla="*/ 76 w 158"/>
                  <a:gd name="T17" fmla="*/ 100 h 133"/>
                  <a:gd name="T18" fmla="*/ 86 w 158"/>
                  <a:gd name="T19" fmla="*/ 100 h 133"/>
                  <a:gd name="T20" fmla="*/ 120 w 158"/>
                  <a:gd name="T21" fmla="*/ 111 h 133"/>
                  <a:gd name="T22" fmla="*/ 102 w 158"/>
                  <a:gd name="T23" fmla="*/ 94 h 133"/>
                  <a:gd name="T24" fmla="*/ 157 w 158"/>
                  <a:gd name="T25" fmla="*/ 79 h 133"/>
                  <a:gd name="T26" fmla="*/ 157 w 158"/>
                  <a:gd name="T27" fmla="*/ 70 h 133"/>
                  <a:gd name="T28" fmla="*/ 115 w 158"/>
                  <a:gd name="T29" fmla="*/ 73 h 133"/>
                  <a:gd name="T30" fmla="*/ 92 w 158"/>
                  <a:gd name="T31" fmla="*/ 67 h 133"/>
                  <a:gd name="T32" fmla="*/ 92 w 158"/>
                  <a:gd name="T33" fmla="*/ 0 h 133"/>
                  <a:gd name="T34" fmla="*/ 63 w 158"/>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133">
                    <a:moveTo>
                      <a:pt x="63" y="0"/>
                    </a:moveTo>
                    <a:lnTo>
                      <a:pt x="63" y="70"/>
                    </a:lnTo>
                    <a:lnTo>
                      <a:pt x="31" y="73"/>
                    </a:lnTo>
                    <a:lnTo>
                      <a:pt x="8" y="67"/>
                    </a:lnTo>
                    <a:lnTo>
                      <a:pt x="55" y="88"/>
                    </a:lnTo>
                    <a:lnTo>
                      <a:pt x="26" y="109"/>
                    </a:lnTo>
                    <a:lnTo>
                      <a:pt x="0" y="120"/>
                    </a:lnTo>
                    <a:lnTo>
                      <a:pt x="3" y="132"/>
                    </a:lnTo>
                    <a:lnTo>
                      <a:pt x="76" y="100"/>
                    </a:lnTo>
                    <a:lnTo>
                      <a:pt x="86" y="100"/>
                    </a:lnTo>
                    <a:lnTo>
                      <a:pt x="120" y="111"/>
                    </a:lnTo>
                    <a:lnTo>
                      <a:pt x="102" y="94"/>
                    </a:lnTo>
                    <a:lnTo>
                      <a:pt x="157" y="79"/>
                    </a:lnTo>
                    <a:lnTo>
                      <a:pt x="157" y="70"/>
                    </a:lnTo>
                    <a:lnTo>
                      <a:pt x="115" y="73"/>
                    </a:lnTo>
                    <a:lnTo>
                      <a:pt x="92" y="67"/>
                    </a:lnTo>
                    <a:lnTo>
                      <a:pt x="92" y="0"/>
                    </a:lnTo>
                    <a:lnTo>
                      <a:pt x="63" y="0"/>
                    </a:lnTo>
                  </a:path>
                </a:pathLst>
              </a:custGeom>
              <a:solidFill>
                <a:srgbClr val="50505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1" name="Freeform 183"/>
              <p:cNvSpPr>
                <a:spLocks/>
              </p:cNvSpPr>
              <p:nvPr/>
            </p:nvSpPr>
            <p:spPr bwMode="auto">
              <a:xfrm>
                <a:off x="2704" y="1415"/>
                <a:ext cx="206" cy="86"/>
              </a:xfrm>
              <a:custGeom>
                <a:avLst/>
                <a:gdLst>
                  <a:gd name="T0" fmla="*/ 13 w 206"/>
                  <a:gd name="T1" fmla="*/ 15 h 86"/>
                  <a:gd name="T2" fmla="*/ 3 w 206"/>
                  <a:gd name="T3" fmla="*/ 24 h 86"/>
                  <a:gd name="T4" fmla="*/ 0 w 206"/>
                  <a:gd name="T5" fmla="*/ 32 h 86"/>
                  <a:gd name="T6" fmla="*/ 0 w 206"/>
                  <a:gd name="T7" fmla="*/ 38 h 86"/>
                  <a:gd name="T8" fmla="*/ 11 w 206"/>
                  <a:gd name="T9" fmla="*/ 50 h 86"/>
                  <a:gd name="T10" fmla="*/ 89 w 206"/>
                  <a:gd name="T11" fmla="*/ 85 h 86"/>
                  <a:gd name="T12" fmla="*/ 100 w 206"/>
                  <a:gd name="T13" fmla="*/ 85 h 86"/>
                  <a:gd name="T14" fmla="*/ 113 w 206"/>
                  <a:gd name="T15" fmla="*/ 85 h 86"/>
                  <a:gd name="T16" fmla="*/ 126 w 206"/>
                  <a:gd name="T17" fmla="*/ 79 h 86"/>
                  <a:gd name="T18" fmla="*/ 182 w 206"/>
                  <a:gd name="T19" fmla="*/ 55 h 86"/>
                  <a:gd name="T20" fmla="*/ 195 w 206"/>
                  <a:gd name="T21" fmla="*/ 47 h 86"/>
                  <a:gd name="T22" fmla="*/ 202 w 206"/>
                  <a:gd name="T23" fmla="*/ 41 h 86"/>
                  <a:gd name="T24" fmla="*/ 205 w 206"/>
                  <a:gd name="T25" fmla="*/ 32 h 86"/>
                  <a:gd name="T26" fmla="*/ 202 w 206"/>
                  <a:gd name="T27" fmla="*/ 24 h 86"/>
                  <a:gd name="T28" fmla="*/ 179 w 206"/>
                  <a:gd name="T29" fmla="*/ 6 h 86"/>
                  <a:gd name="T30" fmla="*/ 137 w 206"/>
                  <a:gd name="T31" fmla="*/ 0 h 86"/>
                  <a:gd name="T32" fmla="*/ 13 w 206"/>
                  <a:gd name="T33" fmla="*/ 1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86">
                    <a:moveTo>
                      <a:pt x="13" y="15"/>
                    </a:moveTo>
                    <a:lnTo>
                      <a:pt x="3" y="24"/>
                    </a:lnTo>
                    <a:lnTo>
                      <a:pt x="0" y="32"/>
                    </a:lnTo>
                    <a:lnTo>
                      <a:pt x="0" y="38"/>
                    </a:lnTo>
                    <a:lnTo>
                      <a:pt x="11" y="50"/>
                    </a:lnTo>
                    <a:lnTo>
                      <a:pt x="89" y="85"/>
                    </a:lnTo>
                    <a:lnTo>
                      <a:pt x="100" y="85"/>
                    </a:lnTo>
                    <a:lnTo>
                      <a:pt x="113" y="85"/>
                    </a:lnTo>
                    <a:lnTo>
                      <a:pt x="126" y="79"/>
                    </a:lnTo>
                    <a:lnTo>
                      <a:pt x="182" y="55"/>
                    </a:lnTo>
                    <a:lnTo>
                      <a:pt x="195" y="47"/>
                    </a:lnTo>
                    <a:lnTo>
                      <a:pt x="202" y="41"/>
                    </a:lnTo>
                    <a:lnTo>
                      <a:pt x="205" y="32"/>
                    </a:lnTo>
                    <a:lnTo>
                      <a:pt x="202" y="24"/>
                    </a:lnTo>
                    <a:lnTo>
                      <a:pt x="179" y="6"/>
                    </a:lnTo>
                    <a:lnTo>
                      <a:pt x="137" y="0"/>
                    </a:lnTo>
                    <a:lnTo>
                      <a:pt x="13" y="1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2" name="Freeform 184"/>
              <p:cNvSpPr>
                <a:spLocks/>
              </p:cNvSpPr>
              <p:nvPr/>
            </p:nvSpPr>
            <p:spPr bwMode="auto">
              <a:xfrm>
                <a:off x="2704" y="1398"/>
                <a:ext cx="206" cy="89"/>
              </a:xfrm>
              <a:custGeom>
                <a:avLst/>
                <a:gdLst>
                  <a:gd name="T0" fmla="*/ 13 w 206"/>
                  <a:gd name="T1" fmla="*/ 18 h 89"/>
                  <a:gd name="T2" fmla="*/ 3 w 206"/>
                  <a:gd name="T3" fmla="*/ 27 h 89"/>
                  <a:gd name="T4" fmla="*/ 0 w 206"/>
                  <a:gd name="T5" fmla="*/ 35 h 89"/>
                  <a:gd name="T6" fmla="*/ 0 w 206"/>
                  <a:gd name="T7" fmla="*/ 41 h 89"/>
                  <a:gd name="T8" fmla="*/ 11 w 206"/>
                  <a:gd name="T9" fmla="*/ 53 h 89"/>
                  <a:gd name="T10" fmla="*/ 89 w 206"/>
                  <a:gd name="T11" fmla="*/ 88 h 89"/>
                  <a:gd name="T12" fmla="*/ 100 w 206"/>
                  <a:gd name="T13" fmla="*/ 88 h 89"/>
                  <a:gd name="T14" fmla="*/ 113 w 206"/>
                  <a:gd name="T15" fmla="*/ 88 h 89"/>
                  <a:gd name="T16" fmla="*/ 126 w 206"/>
                  <a:gd name="T17" fmla="*/ 82 h 89"/>
                  <a:gd name="T18" fmla="*/ 182 w 206"/>
                  <a:gd name="T19" fmla="*/ 56 h 89"/>
                  <a:gd name="T20" fmla="*/ 195 w 206"/>
                  <a:gd name="T21" fmla="*/ 50 h 89"/>
                  <a:gd name="T22" fmla="*/ 202 w 206"/>
                  <a:gd name="T23" fmla="*/ 44 h 89"/>
                  <a:gd name="T24" fmla="*/ 205 w 206"/>
                  <a:gd name="T25" fmla="*/ 32 h 89"/>
                  <a:gd name="T26" fmla="*/ 202 w 206"/>
                  <a:gd name="T27" fmla="*/ 24 h 89"/>
                  <a:gd name="T28" fmla="*/ 179 w 206"/>
                  <a:gd name="T29" fmla="*/ 9 h 89"/>
                  <a:gd name="T30" fmla="*/ 137 w 206"/>
                  <a:gd name="T31" fmla="*/ 0 h 89"/>
                  <a:gd name="T32" fmla="*/ 13 w 206"/>
                  <a:gd name="T33"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89">
                    <a:moveTo>
                      <a:pt x="13" y="18"/>
                    </a:moveTo>
                    <a:lnTo>
                      <a:pt x="3" y="27"/>
                    </a:lnTo>
                    <a:lnTo>
                      <a:pt x="0" y="35"/>
                    </a:lnTo>
                    <a:lnTo>
                      <a:pt x="0" y="41"/>
                    </a:lnTo>
                    <a:lnTo>
                      <a:pt x="11" y="53"/>
                    </a:lnTo>
                    <a:lnTo>
                      <a:pt x="89" y="88"/>
                    </a:lnTo>
                    <a:lnTo>
                      <a:pt x="100" y="88"/>
                    </a:lnTo>
                    <a:lnTo>
                      <a:pt x="113" y="88"/>
                    </a:lnTo>
                    <a:lnTo>
                      <a:pt x="126" y="82"/>
                    </a:lnTo>
                    <a:lnTo>
                      <a:pt x="182" y="56"/>
                    </a:lnTo>
                    <a:lnTo>
                      <a:pt x="195" y="50"/>
                    </a:lnTo>
                    <a:lnTo>
                      <a:pt x="202" y="44"/>
                    </a:lnTo>
                    <a:lnTo>
                      <a:pt x="205" y="32"/>
                    </a:lnTo>
                    <a:lnTo>
                      <a:pt x="202" y="24"/>
                    </a:lnTo>
                    <a:lnTo>
                      <a:pt x="179" y="9"/>
                    </a:lnTo>
                    <a:lnTo>
                      <a:pt x="137" y="0"/>
                    </a:lnTo>
                    <a:lnTo>
                      <a:pt x="13" y="18"/>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3" name="Freeform 185"/>
              <p:cNvSpPr>
                <a:spLocks/>
              </p:cNvSpPr>
              <p:nvPr/>
            </p:nvSpPr>
            <p:spPr bwMode="auto">
              <a:xfrm>
                <a:off x="2628" y="1373"/>
                <a:ext cx="235" cy="179"/>
              </a:xfrm>
              <a:custGeom>
                <a:avLst/>
                <a:gdLst>
                  <a:gd name="T0" fmla="*/ 147 w 235"/>
                  <a:gd name="T1" fmla="*/ 15 h 179"/>
                  <a:gd name="T2" fmla="*/ 89 w 235"/>
                  <a:gd name="T3" fmla="*/ 3 h 179"/>
                  <a:gd name="T4" fmla="*/ 53 w 235"/>
                  <a:gd name="T5" fmla="*/ 0 h 179"/>
                  <a:gd name="T6" fmla="*/ 26 w 235"/>
                  <a:gd name="T7" fmla="*/ 9 h 179"/>
                  <a:gd name="T8" fmla="*/ 16 w 235"/>
                  <a:gd name="T9" fmla="*/ 15 h 179"/>
                  <a:gd name="T10" fmla="*/ 5 w 235"/>
                  <a:gd name="T11" fmla="*/ 27 h 179"/>
                  <a:gd name="T12" fmla="*/ 5 w 235"/>
                  <a:gd name="T13" fmla="*/ 36 h 179"/>
                  <a:gd name="T14" fmla="*/ 3 w 235"/>
                  <a:gd name="T15" fmla="*/ 62 h 179"/>
                  <a:gd name="T16" fmla="*/ 5 w 235"/>
                  <a:gd name="T17" fmla="*/ 101 h 179"/>
                  <a:gd name="T18" fmla="*/ 0 w 235"/>
                  <a:gd name="T19" fmla="*/ 160 h 179"/>
                  <a:gd name="T20" fmla="*/ 18 w 235"/>
                  <a:gd name="T21" fmla="*/ 178 h 179"/>
                  <a:gd name="T22" fmla="*/ 34 w 235"/>
                  <a:gd name="T23" fmla="*/ 178 h 179"/>
                  <a:gd name="T24" fmla="*/ 45 w 235"/>
                  <a:gd name="T25" fmla="*/ 178 h 179"/>
                  <a:gd name="T26" fmla="*/ 60 w 235"/>
                  <a:gd name="T27" fmla="*/ 169 h 179"/>
                  <a:gd name="T28" fmla="*/ 63 w 235"/>
                  <a:gd name="T29" fmla="*/ 136 h 179"/>
                  <a:gd name="T30" fmla="*/ 60 w 235"/>
                  <a:gd name="T31" fmla="*/ 98 h 179"/>
                  <a:gd name="T32" fmla="*/ 58 w 235"/>
                  <a:gd name="T33" fmla="*/ 68 h 179"/>
                  <a:gd name="T34" fmla="*/ 74 w 235"/>
                  <a:gd name="T35" fmla="*/ 71 h 179"/>
                  <a:gd name="T36" fmla="*/ 113 w 235"/>
                  <a:gd name="T37" fmla="*/ 89 h 179"/>
                  <a:gd name="T38" fmla="*/ 150 w 235"/>
                  <a:gd name="T39" fmla="*/ 95 h 179"/>
                  <a:gd name="T40" fmla="*/ 187 w 235"/>
                  <a:gd name="T41" fmla="*/ 89 h 179"/>
                  <a:gd name="T42" fmla="*/ 210 w 235"/>
                  <a:gd name="T43" fmla="*/ 83 h 179"/>
                  <a:gd name="T44" fmla="*/ 226 w 235"/>
                  <a:gd name="T45" fmla="*/ 68 h 179"/>
                  <a:gd name="T46" fmla="*/ 234 w 235"/>
                  <a:gd name="T47" fmla="*/ 45 h 179"/>
                  <a:gd name="T48" fmla="*/ 234 w 235"/>
                  <a:gd name="T49" fmla="*/ 24 h 179"/>
                  <a:gd name="T50" fmla="*/ 234 w 235"/>
                  <a:gd name="T51" fmla="*/ 3 h 179"/>
                  <a:gd name="T52" fmla="*/ 147 w 235"/>
                  <a:gd name="T53"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179">
                    <a:moveTo>
                      <a:pt x="147" y="15"/>
                    </a:moveTo>
                    <a:lnTo>
                      <a:pt x="89" y="3"/>
                    </a:lnTo>
                    <a:lnTo>
                      <a:pt x="53" y="0"/>
                    </a:lnTo>
                    <a:lnTo>
                      <a:pt x="26" y="9"/>
                    </a:lnTo>
                    <a:lnTo>
                      <a:pt x="16" y="15"/>
                    </a:lnTo>
                    <a:lnTo>
                      <a:pt x="5" y="27"/>
                    </a:lnTo>
                    <a:lnTo>
                      <a:pt x="5" y="36"/>
                    </a:lnTo>
                    <a:lnTo>
                      <a:pt x="3" y="62"/>
                    </a:lnTo>
                    <a:lnTo>
                      <a:pt x="5" y="101"/>
                    </a:lnTo>
                    <a:lnTo>
                      <a:pt x="0" y="160"/>
                    </a:lnTo>
                    <a:lnTo>
                      <a:pt x="18" y="178"/>
                    </a:lnTo>
                    <a:lnTo>
                      <a:pt x="34" y="178"/>
                    </a:lnTo>
                    <a:lnTo>
                      <a:pt x="45" y="178"/>
                    </a:lnTo>
                    <a:lnTo>
                      <a:pt x="60" y="169"/>
                    </a:lnTo>
                    <a:lnTo>
                      <a:pt x="63" y="136"/>
                    </a:lnTo>
                    <a:lnTo>
                      <a:pt x="60" y="98"/>
                    </a:lnTo>
                    <a:lnTo>
                      <a:pt x="58" y="68"/>
                    </a:lnTo>
                    <a:lnTo>
                      <a:pt x="74" y="71"/>
                    </a:lnTo>
                    <a:lnTo>
                      <a:pt x="113" y="89"/>
                    </a:lnTo>
                    <a:lnTo>
                      <a:pt x="150" y="95"/>
                    </a:lnTo>
                    <a:lnTo>
                      <a:pt x="187" y="89"/>
                    </a:lnTo>
                    <a:lnTo>
                      <a:pt x="210" y="83"/>
                    </a:lnTo>
                    <a:lnTo>
                      <a:pt x="226" y="68"/>
                    </a:lnTo>
                    <a:lnTo>
                      <a:pt x="234" y="45"/>
                    </a:lnTo>
                    <a:lnTo>
                      <a:pt x="234" y="24"/>
                    </a:lnTo>
                    <a:lnTo>
                      <a:pt x="234" y="3"/>
                    </a:lnTo>
                    <a:lnTo>
                      <a:pt x="147" y="15"/>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594" name="Group 186"/>
              <p:cNvGrpSpPr>
                <a:grpSpLocks/>
              </p:cNvGrpSpPr>
              <p:nvPr/>
            </p:nvGrpSpPr>
            <p:grpSpPr bwMode="auto">
              <a:xfrm>
                <a:off x="2549" y="1087"/>
                <a:ext cx="210" cy="152"/>
                <a:chOff x="2549" y="1087"/>
                <a:chExt cx="210" cy="152"/>
              </a:xfrm>
            </p:grpSpPr>
            <p:sp>
              <p:nvSpPr>
                <p:cNvPr id="913595" name="Freeform 187"/>
                <p:cNvSpPr>
                  <a:spLocks/>
                </p:cNvSpPr>
                <p:nvPr/>
              </p:nvSpPr>
              <p:spPr bwMode="auto">
                <a:xfrm>
                  <a:off x="2580" y="1169"/>
                  <a:ext cx="163" cy="39"/>
                </a:xfrm>
                <a:custGeom>
                  <a:avLst/>
                  <a:gdLst>
                    <a:gd name="T0" fmla="*/ 39 w 163"/>
                    <a:gd name="T1" fmla="*/ 0 h 39"/>
                    <a:gd name="T2" fmla="*/ 0 w 163"/>
                    <a:gd name="T3" fmla="*/ 38 h 39"/>
                    <a:gd name="T4" fmla="*/ 146 w 163"/>
                    <a:gd name="T5" fmla="*/ 38 h 39"/>
                    <a:gd name="T6" fmla="*/ 162 w 163"/>
                    <a:gd name="T7" fmla="*/ 0 h 39"/>
                    <a:gd name="T8" fmla="*/ 39 w 163"/>
                    <a:gd name="T9" fmla="*/ 0 h 39"/>
                  </a:gdLst>
                  <a:ahLst/>
                  <a:cxnLst>
                    <a:cxn ang="0">
                      <a:pos x="T0" y="T1"/>
                    </a:cxn>
                    <a:cxn ang="0">
                      <a:pos x="T2" y="T3"/>
                    </a:cxn>
                    <a:cxn ang="0">
                      <a:pos x="T4" y="T5"/>
                    </a:cxn>
                    <a:cxn ang="0">
                      <a:pos x="T6" y="T7"/>
                    </a:cxn>
                    <a:cxn ang="0">
                      <a:pos x="T8" y="T9"/>
                    </a:cxn>
                  </a:cxnLst>
                  <a:rect l="0" t="0" r="r" b="b"/>
                  <a:pathLst>
                    <a:path w="163" h="39">
                      <a:moveTo>
                        <a:pt x="39" y="0"/>
                      </a:moveTo>
                      <a:lnTo>
                        <a:pt x="0" y="38"/>
                      </a:lnTo>
                      <a:lnTo>
                        <a:pt x="146" y="38"/>
                      </a:lnTo>
                      <a:lnTo>
                        <a:pt x="162" y="0"/>
                      </a:lnTo>
                      <a:lnTo>
                        <a:pt x="39" y="0"/>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6" name="Freeform 188"/>
                <p:cNvSpPr>
                  <a:spLocks/>
                </p:cNvSpPr>
                <p:nvPr/>
              </p:nvSpPr>
              <p:spPr bwMode="auto">
                <a:xfrm>
                  <a:off x="2551" y="1087"/>
                  <a:ext cx="139" cy="151"/>
                </a:xfrm>
                <a:custGeom>
                  <a:avLst/>
                  <a:gdLst>
                    <a:gd name="T0" fmla="*/ 94 w 139"/>
                    <a:gd name="T1" fmla="*/ 0 h 151"/>
                    <a:gd name="T2" fmla="*/ 10 w 139"/>
                    <a:gd name="T3" fmla="*/ 12 h 151"/>
                    <a:gd name="T4" fmla="*/ 8 w 139"/>
                    <a:gd name="T5" fmla="*/ 56 h 151"/>
                    <a:gd name="T6" fmla="*/ 0 w 139"/>
                    <a:gd name="T7" fmla="*/ 121 h 151"/>
                    <a:gd name="T8" fmla="*/ 138 w 139"/>
                    <a:gd name="T9" fmla="*/ 150 h 151"/>
                    <a:gd name="T10" fmla="*/ 138 w 139"/>
                    <a:gd name="T11" fmla="*/ 138 h 151"/>
                    <a:gd name="T12" fmla="*/ 94 w 139"/>
                    <a:gd name="T13" fmla="*/ 97 h 151"/>
                    <a:gd name="T14" fmla="*/ 89 w 139"/>
                    <a:gd name="T15" fmla="*/ 82 h 151"/>
                    <a:gd name="T16" fmla="*/ 94 w 139"/>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1">
                      <a:moveTo>
                        <a:pt x="94" y="0"/>
                      </a:moveTo>
                      <a:lnTo>
                        <a:pt x="10" y="12"/>
                      </a:lnTo>
                      <a:lnTo>
                        <a:pt x="8" y="56"/>
                      </a:lnTo>
                      <a:lnTo>
                        <a:pt x="0" y="121"/>
                      </a:lnTo>
                      <a:lnTo>
                        <a:pt x="138" y="150"/>
                      </a:lnTo>
                      <a:lnTo>
                        <a:pt x="138" y="138"/>
                      </a:lnTo>
                      <a:lnTo>
                        <a:pt x="94" y="97"/>
                      </a:lnTo>
                      <a:lnTo>
                        <a:pt x="89" y="82"/>
                      </a:lnTo>
                      <a:lnTo>
                        <a:pt x="94" y="0"/>
                      </a:lnTo>
                    </a:path>
                  </a:pathLst>
                </a:custGeom>
                <a:solidFill>
                  <a:srgbClr val="80C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7" name="Freeform 189"/>
                <p:cNvSpPr>
                  <a:spLocks/>
                </p:cNvSpPr>
                <p:nvPr/>
              </p:nvSpPr>
              <p:spPr bwMode="auto">
                <a:xfrm>
                  <a:off x="2549" y="1087"/>
                  <a:ext cx="141" cy="152"/>
                </a:xfrm>
                <a:custGeom>
                  <a:avLst/>
                  <a:gdLst>
                    <a:gd name="T0" fmla="*/ 95 w 141"/>
                    <a:gd name="T1" fmla="*/ 0 h 152"/>
                    <a:gd name="T2" fmla="*/ 13 w 141"/>
                    <a:gd name="T3" fmla="*/ 12 h 152"/>
                    <a:gd name="T4" fmla="*/ 8 w 141"/>
                    <a:gd name="T5" fmla="*/ 56 h 152"/>
                    <a:gd name="T6" fmla="*/ 0 w 141"/>
                    <a:gd name="T7" fmla="*/ 122 h 152"/>
                    <a:gd name="T8" fmla="*/ 140 w 141"/>
                    <a:gd name="T9" fmla="*/ 151 h 152"/>
                    <a:gd name="T10" fmla="*/ 140 w 141"/>
                    <a:gd name="T11" fmla="*/ 139 h 152"/>
                    <a:gd name="T12" fmla="*/ 98 w 141"/>
                    <a:gd name="T13" fmla="*/ 95 h 152"/>
                    <a:gd name="T14" fmla="*/ 92 w 141"/>
                    <a:gd name="T15" fmla="*/ 83 h 152"/>
                    <a:gd name="T16" fmla="*/ 95 w 1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2">
                      <a:moveTo>
                        <a:pt x="95" y="0"/>
                      </a:moveTo>
                      <a:lnTo>
                        <a:pt x="13" y="12"/>
                      </a:lnTo>
                      <a:lnTo>
                        <a:pt x="8" y="56"/>
                      </a:lnTo>
                      <a:lnTo>
                        <a:pt x="0" y="122"/>
                      </a:lnTo>
                      <a:lnTo>
                        <a:pt x="140" y="151"/>
                      </a:lnTo>
                      <a:lnTo>
                        <a:pt x="140" y="139"/>
                      </a:lnTo>
                      <a:lnTo>
                        <a:pt x="98" y="95"/>
                      </a:lnTo>
                      <a:lnTo>
                        <a:pt x="92" y="83"/>
                      </a:lnTo>
                      <a:lnTo>
                        <a:pt x="95" y="0"/>
                      </a:lnTo>
                    </a:path>
                  </a:pathLst>
                </a:custGeom>
                <a:noFill/>
                <a:ln w="12700" cap="rnd" cmpd="sng">
                  <a:solidFill>
                    <a:srgbClr val="009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8" name="Freeform 190"/>
                <p:cNvSpPr>
                  <a:spLocks/>
                </p:cNvSpPr>
                <p:nvPr/>
              </p:nvSpPr>
              <p:spPr bwMode="auto">
                <a:xfrm>
                  <a:off x="2690" y="1196"/>
                  <a:ext cx="66" cy="42"/>
                </a:xfrm>
                <a:custGeom>
                  <a:avLst/>
                  <a:gdLst>
                    <a:gd name="T0" fmla="*/ 65 w 66"/>
                    <a:gd name="T1" fmla="*/ 0 h 42"/>
                    <a:gd name="T2" fmla="*/ 65 w 66"/>
                    <a:gd name="T3" fmla="*/ 9 h 42"/>
                    <a:gd name="T4" fmla="*/ 0 w 66"/>
                    <a:gd name="T5" fmla="*/ 41 h 42"/>
                    <a:gd name="T6" fmla="*/ 0 w 66"/>
                    <a:gd name="T7" fmla="*/ 29 h 42"/>
                    <a:gd name="T8" fmla="*/ 65 w 66"/>
                    <a:gd name="T9" fmla="*/ 0 h 42"/>
                  </a:gdLst>
                  <a:ahLst/>
                  <a:cxnLst>
                    <a:cxn ang="0">
                      <a:pos x="T0" y="T1"/>
                    </a:cxn>
                    <a:cxn ang="0">
                      <a:pos x="T2" y="T3"/>
                    </a:cxn>
                    <a:cxn ang="0">
                      <a:pos x="T4" y="T5"/>
                    </a:cxn>
                    <a:cxn ang="0">
                      <a:pos x="T6" y="T7"/>
                    </a:cxn>
                    <a:cxn ang="0">
                      <a:pos x="T8" y="T9"/>
                    </a:cxn>
                  </a:cxnLst>
                  <a:rect l="0" t="0" r="r" b="b"/>
                  <a:pathLst>
                    <a:path w="66" h="42">
                      <a:moveTo>
                        <a:pt x="65" y="0"/>
                      </a:moveTo>
                      <a:lnTo>
                        <a:pt x="65" y="9"/>
                      </a:lnTo>
                      <a:lnTo>
                        <a:pt x="0" y="41"/>
                      </a:lnTo>
                      <a:lnTo>
                        <a:pt x="0" y="29"/>
                      </a:lnTo>
                      <a:lnTo>
                        <a:pt x="6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599" name="Freeform 191"/>
                <p:cNvSpPr>
                  <a:spLocks/>
                </p:cNvSpPr>
                <p:nvPr/>
              </p:nvSpPr>
              <p:spPr bwMode="auto">
                <a:xfrm>
                  <a:off x="2645" y="1167"/>
                  <a:ext cx="111" cy="59"/>
                </a:xfrm>
                <a:custGeom>
                  <a:avLst/>
                  <a:gdLst>
                    <a:gd name="T0" fmla="*/ 73 w 111"/>
                    <a:gd name="T1" fmla="*/ 0 h 59"/>
                    <a:gd name="T2" fmla="*/ 110 w 111"/>
                    <a:gd name="T3" fmla="*/ 29 h 59"/>
                    <a:gd name="T4" fmla="*/ 45 w 111"/>
                    <a:gd name="T5" fmla="*/ 58 h 59"/>
                    <a:gd name="T6" fmla="*/ 0 w 111"/>
                    <a:gd name="T7" fmla="*/ 17 h 59"/>
                    <a:gd name="T8" fmla="*/ 73 w 111"/>
                    <a:gd name="T9" fmla="*/ 0 h 59"/>
                  </a:gdLst>
                  <a:ahLst/>
                  <a:cxnLst>
                    <a:cxn ang="0">
                      <a:pos x="T0" y="T1"/>
                    </a:cxn>
                    <a:cxn ang="0">
                      <a:pos x="T2" y="T3"/>
                    </a:cxn>
                    <a:cxn ang="0">
                      <a:pos x="T4" y="T5"/>
                    </a:cxn>
                    <a:cxn ang="0">
                      <a:pos x="T6" y="T7"/>
                    </a:cxn>
                    <a:cxn ang="0">
                      <a:pos x="T8" y="T9"/>
                    </a:cxn>
                  </a:cxnLst>
                  <a:rect l="0" t="0" r="r" b="b"/>
                  <a:pathLst>
                    <a:path w="111" h="59">
                      <a:moveTo>
                        <a:pt x="73" y="0"/>
                      </a:moveTo>
                      <a:lnTo>
                        <a:pt x="110" y="29"/>
                      </a:lnTo>
                      <a:lnTo>
                        <a:pt x="45" y="58"/>
                      </a:lnTo>
                      <a:lnTo>
                        <a:pt x="0" y="17"/>
                      </a:lnTo>
                      <a:lnTo>
                        <a:pt x="7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00" name="Freeform 192"/>
                <p:cNvSpPr>
                  <a:spLocks/>
                </p:cNvSpPr>
                <p:nvPr/>
              </p:nvSpPr>
              <p:spPr bwMode="auto">
                <a:xfrm>
                  <a:off x="2647" y="1164"/>
                  <a:ext cx="112" cy="64"/>
                </a:xfrm>
                <a:custGeom>
                  <a:avLst/>
                  <a:gdLst>
                    <a:gd name="T0" fmla="*/ 71 w 112"/>
                    <a:gd name="T1" fmla="*/ 0 h 64"/>
                    <a:gd name="T2" fmla="*/ 111 w 112"/>
                    <a:gd name="T3" fmla="*/ 33 h 64"/>
                    <a:gd name="T4" fmla="*/ 42 w 112"/>
                    <a:gd name="T5" fmla="*/ 63 h 64"/>
                    <a:gd name="T6" fmla="*/ 0 w 112"/>
                    <a:gd name="T7" fmla="*/ 18 h 64"/>
                    <a:gd name="T8" fmla="*/ 71 w 112"/>
                    <a:gd name="T9" fmla="*/ 0 h 64"/>
                  </a:gdLst>
                  <a:ahLst/>
                  <a:cxnLst>
                    <a:cxn ang="0">
                      <a:pos x="T0" y="T1"/>
                    </a:cxn>
                    <a:cxn ang="0">
                      <a:pos x="T2" y="T3"/>
                    </a:cxn>
                    <a:cxn ang="0">
                      <a:pos x="T4" y="T5"/>
                    </a:cxn>
                    <a:cxn ang="0">
                      <a:pos x="T6" y="T7"/>
                    </a:cxn>
                    <a:cxn ang="0">
                      <a:pos x="T8" y="T9"/>
                    </a:cxn>
                  </a:cxnLst>
                  <a:rect l="0" t="0" r="r" b="b"/>
                  <a:pathLst>
                    <a:path w="112" h="64">
                      <a:moveTo>
                        <a:pt x="71" y="0"/>
                      </a:moveTo>
                      <a:lnTo>
                        <a:pt x="111" y="33"/>
                      </a:lnTo>
                      <a:lnTo>
                        <a:pt x="42" y="63"/>
                      </a:lnTo>
                      <a:lnTo>
                        <a:pt x="0" y="18"/>
                      </a:lnTo>
                      <a:lnTo>
                        <a:pt x="71" y="0"/>
                      </a:lnTo>
                    </a:path>
                  </a:pathLst>
                </a:custGeom>
                <a:noFill/>
                <a:ln w="12700" cap="rnd" cmpd="sng">
                  <a:solidFill>
                    <a:srgbClr val="FF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01" name="Oval 193"/>
                <p:cNvSpPr>
                  <a:spLocks noChangeArrowheads="1"/>
                </p:cNvSpPr>
                <p:nvPr/>
              </p:nvSpPr>
              <p:spPr bwMode="auto">
                <a:xfrm>
                  <a:off x="2641" y="1087"/>
                  <a:ext cx="11" cy="18"/>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2" name="Oval 194"/>
                <p:cNvSpPr>
                  <a:spLocks noChangeArrowheads="1"/>
                </p:cNvSpPr>
                <p:nvPr/>
              </p:nvSpPr>
              <p:spPr bwMode="auto">
                <a:xfrm>
                  <a:off x="2641" y="1164"/>
                  <a:ext cx="11" cy="19"/>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3" name="Oval 195"/>
                <p:cNvSpPr>
                  <a:spLocks noChangeArrowheads="1"/>
                </p:cNvSpPr>
                <p:nvPr/>
              </p:nvSpPr>
              <p:spPr bwMode="auto">
                <a:xfrm>
                  <a:off x="2722" y="1152"/>
                  <a:ext cx="9" cy="13"/>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4" name="Oval 196"/>
                <p:cNvSpPr>
                  <a:spLocks noChangeArrowheads="1"/>
                </p:cNvSpPr>
                <p:nvPr/>
              </p:nvSpPr>
              <p:spPr bwMode="auto">
                <a:xfrm>
                  <a:off x="2722" y="1097"/>
                  <a:ext cx="9" cy="14"/>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5" name="Freeform 197"/>
                <p:cNvSpPr>
                  <a:spLocks/>
                </p:cNvSpPr>
                <p:nvPr/>
              </p:nvSpPr>
              <p:spPr bwMode="auto">
                <a:xfrm>
                  <a:off x="2641" y="1087"/>
                  <a:ext cx="91" cy="97"/>
                </a:xfrm>
                <a:custGeom>
                  <a:avLst/>
                  <a:gdLst>
                    <a:gd name="T0" fmla="*/ 85 w 91"/>
                    <a:gd name="T1" fmla="*/ 12 h 97"/>
                    <a:gd name="T2" fmla="*/ 90 w 91"/>
                    <a:gd name="T3" fmla="*/ 20 h 97"/>
                    <a:gd name="T4" fmla="*/ 90 w 91"/>
                    <a:gd name="T5" fmla="*/ 73 h 97"/>
                    <a:gd name="T6" fmla="*/ 85 w 91"/>
                    <a:gd name="T7" fmla="*/ 79 h 97"/>
                    <a:gd name="T8" fmla="*/ 5 w 91"/>
                    <a:gd name="T9" fmla="*/ 96 h 97"/>
                    <a:gd name="T10" fmla="*/ 0 w 91"/>
                    <a:gd name="T11" fmla="*/ 87 h 97"/>
                    <a:gd name="T12" fmla="*/ 0 w 91"/>
                    <a:gd name="T13" fmla="*/ 12 h 97"/>
                    <a:gd name="T14" fmla="*/ 5 w 91"/>
                    <a:gd name="T15" fmla="*/ 0 h 97"/>
                    <a:gd name="T16" fmla="*/ 85 w 91"/>
                    <a:gd name="T17"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7">
                      <a:moveTo>
                        <a:pt x="85" y="12"/>
                      </a:moveTo>
                      <a:lnTo>
                        <a:pt x="90" y="20"/>
                      </a:lnTo>
                      <a:lnTo>
                        <a:pt x="90" y="73"/>
                      </a:lnTo>
                      <a:lnTo>
                        <a:pt x="85" y="79"/>
                      </a:lnTo>
                      <a:lnTo>
                        <a:pt x="5" y="96"/>
                      </a:lnTo>
                      <a:lnTo>
                        <a:pt x="0" y="87"/>
                      </a:lnTo>
                      <a:lnTo>
                        <a:pt x="0" y="12"/>
                      </a:lnTo>
                      <a:lnTo>
                        <a:pt x="5" y="0"/>
                      </a:lnTo>
                      <a:lnTo>
                        <a:pt x="85" y="12"/>
                      </a:lnTo>
                    </a:path>
                  </a:pathLst>
                </a:custGeom>
                <a:solidFill>
                  <a:srgbClr val="009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06" name="Oval 198"/>
                <p:cNvSpPr>
                  <a:spLocks noChangeArrowheads="1"/>
                </p:cNvSpPr>
                <p:nvPr/>
              </p:nvSpPr>
              <p:spPr bwMode="auto">
                <a:xfrm>
                  <a:off x="2651" y="1101"/>
                  <a:ext cx="6" cy="13"/>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7" name="Oval 199"/>
                <p:cNvSpPr>
                  <a:spLocks noChangeArrowheads="1"/>
                </p:cNvSpPr>
                <p:nvPr/>
              </p:nvSpPr>
              <p:spPr bwMode="auto">
                <a:xfrm>
                  <a:off x="2651" y="1156"/>
                  <a:ext cx="6" cy="11"/>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8" name="Oval 200"/>
                <p:cNvSpPr>
                  <a:spLocks noChangeArrowheads="1"/>
                </p:cNvSpPr>
                <p:nvPr/>
              </p:nvSpPr>
              <p:spPr bwMode="auto">
                <a:xfrm>
                  <a:off x="2711" y="1149"/>
                  <a:ext cx="7"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09" name="Oval 201"/>
                <p:cNvSpPr>
                  <a:spLocks noChangeArrowheads="1"/>
                </p:cNvSpPr>
                <p:nvPr/>
              </p:nvSpPr>
              <p:spPr bwMode="auto">
                <a:xfrm>
                  <a:off x="2711" y="1107"/>
                  <a:ext cx="7"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10" name="Freeform 202"/>
                <p:cNvSpPr>
                  <a:spLocks/>
                </p:cNvSpPr>
                <p:nvPr/>
              </p:nvSpPr>
              <p:spPr bwMode="auto">
                <a:xfrm>
                  <a:off x="2651" y="1101"/>
                  <a:ext cx="68" cy="67"/>
                </a:xfrm>
                <a:custGeom>
                  <a:avLst/>
                  <a:gdLst>
                    <a:gd name="T0" fmla="*/ 62 w 68"/>
                    <a:gd name="T1" fmla="*/ 6 h 67"/>
                    <a:gd name="T2" fmla="*/ 67 w 68"/>
                    <a:gd name="T3" fmla="*/ 15 h 67"/>
                    <a:gd name="T4" fmla="*/ 67 w 68"/>
                    <a:gd name="T5" fmla="*/ 49 h 67"/>
                    <a:gd name="T6" fmla="*/ 65 w 68"/>
                    <a:gd name="T7" fmla="*/ 54 h 67"/>
                    <a:gd name="T8" fmla="*/ 5 w 68"/>
                    <a:gd name="T9" fmla="*/ 66 h 67"/>
                    <a:gd name="T10" fmla="*/ 0 w 68"/>
                    <a:gd name="T11" fmla="*/ 57 h 67"/>
                    <a:gd name="T12" fmla="*/ 0 w 68"/>
                    <a:gd name="T13" fmla="*/ 6 h 67"/>
                    <a:gd name="T14" fmla="*/ 5 w 68"/>
                    <a:gd name="T15" fmla="*/ 0 h 67"/>
                    <a:gd name="T16" fmla="*/ 62 w 68"/>
                    <a:gd name="T17"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7">
                      <a:moveTo>
                        <a:pt x="62" y="6"/>
                      </a:moveTo>
                      <a:lnTo>
                        <a:pt x="67" y="15"/>
                      </a:lnTo>
                      <a:lnTo>
                        <a:pt x="67" y="49"/>
                      </a:lnTo>
                      <a:lnTo>
                        <a:pt x="65" y="54"/>
                      </a:lnTo>
                      <a:lnTo>
                        <a:pt x="5" y="66"/>
                      </a:lnTo>
                      <a:lnTo>
                        <a:pt x="0" y="57"/>
                      </a:lnTo>
                      <a:lnTo>
                        <a:pt x="0" y="6"/>
                      </a:lnTo>
                      <a:lnTo>
                        <a:pt x="5" y="0"/>
                      </a:lnTo>
                      <a:lnTo>
                        <a:pt x="62" y="6"/>
                      </a:lnTo>
                    </a:path>
                  </a:pathLst>
                </a:custGeom>
                <a:solidFill>
                  <a:srgbClr val="00FF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1" name="Line 203"/>
                <p:cNvSpPr>
                  <a:spLocks noChangeShapeType="1"/>
                </p:cNvSpPr>
                <p:nvPr/>
              </p:nvSpPr>
              <p:spPr bwMode="auto">
                <a:xfrm flipH="1">
                  <a:off x="2681" y="1190"/>
                  <a:ext cx="55" cy="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2" name="Line 204"/>
                <p:cNvSpPr>
                  <a:spLocks noChangeShapeType="1"/>
                </p:cNvSpPr>
                <p:nvPr/>
              </p:nvSpPr>
              <p:spPr bwMode="auto">
                <a:xfrm flipH="1">
                  <a:off x="2675" y="1188"/>
                  <a:ext cx="56"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3" name="Line 205"/>
                <p:cNvSpPr>
                  <a:spLocks noChangeShapeType="1"/>
                </p:cNvSpPr>
                <p:nvPr/>
              </p:nvSpPr>
              <p:spPr bwMode="auto">
                <a:xfrm flipH="1">
                  <a:off x="2668" y="1182"/>
                  <a:ext cx="58"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4" name="Line 206"/>
                <p:cNvSpPr>
                  <a:spLocks noChangeShapeType="1"/>
                </p:cNvSpPr>
                <p:nvPr/>
              </p:nvSpPr>
              <p:spPr bwMode="auto">
                <a:xfrm flipH="1">
                  <a:off x="2665" y="1178"/>
                  <a:ext cx="58" cy="1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5" name="Line 207"/>
                <p:cNvSpPr>
                  <a:spLocks noChangeShapeType="1"/>
                </p:cNvSpPr>
                <p:nvPr/>
              </p:nvSpPr>
              <p:spPr bwMode="auto">
                <a:xfrm flipH="1" flipV="1">
                  <a:off x="2721" y="1173"/>
                  <a:ext cx="23"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6" name="Line 208"/>
                <p:cNvSpPr>
                  <a:spLocks noChangeShapeType="1"/>
                </p:cNvSpPr>
                <p:nvPr/>
              </p:nvSpPr>
              <p:spPr bwMode="auto">
                <a:xfrm flipH="1" flipV="1">
                  <a:off x="2715" y="1173"/>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7" name="Line 209"/>
                <p:cNvSpPr>
                  <a:spLocks noChangeShapeType="1"/>
                </p:cNvSpPr>
                <p:nvPr/>
              </p:nvSpPr>
              <p:spPr bwMode="auto">
                <a:xfrm flipH="1" flipV="1">
                  <a:off x="2713" y="1173"/>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8" name="Line 210"/>
                <p:cNvSpPr>
                  <a:spLocks noChangeShapeType="1"/>
                </p:cNvSpPr>
                <p:nvPr/>
              </p:nvSpPr>
              <p:spPr bwMode="auto">
                <a:xfrm flipH="1" flipV="1">
                  <a:off x="2708" y="1176"/>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19" name="Line 211"/>
                <p:cNvSpPr>
                  <a:spLocks noChangeShapeType="1"/>
                </p:cNvSpPr>
                <p:nvPr/>
              </p:nvSpPr>
              <p:spPr bwMode="auto">
                <a:xfrm flipH="1" flipV="1">
                  <a:off x="2704" y="1176"/>
                  <a:ext cx="25"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0" name="Line 212"/>
                <p:cNvSpPr>
                  <a:spLocks noChangeShapeType="1"/>
                </p:cNvSpPr>
                <p:nvPr/>
              </p:nvSpPr>
              <p:spPr bwMode="auto">
                <a:xfrm flipH="1" flipV="1">
                  <a:off x="2700" y="1178"/>
                  <a:ext cx="26"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1" name="Line 213"/>
                <p:cNvSpPr>
                  <a:spLocks noChangeShapeType="1"/>
                </p:cNvSpPr>
                <p:nvPr/>
              </p:nvSpPr>
              <p:spPr bwMode="auto">
                <a:xfrm flipH="1" flipV="1">
                  <a:off x="2698" y="1178"/>
                  <a:ext cx="23"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2" name="Line 214"/>
                <p:cNvSpPr>
                  <a:spLocks noChangeShapeType="1"/>
                </p:cNvSpPr>
                <p:nvPr/>
              </p:nvSpPr>
              <p:spPr bwMode="auto">
                <a:xfrm flipH="1" flipV="1">
                  <a:off x="2692" y="1182"/>
                  <a:ext cx="26"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3" name="Line 215"/>
                <p:cNvSpPr>
                  <a:spLocks noChangeShapeType="1"/>
                </p:cNvSpPr>
                <p:nvPr/>
              </p:nvSpPr>
              <p:spPr bwMode="auto">
                <a:xfrm flipH="1" flipV="1">
                  <a:off x="2689" y="1182"/>
                  <a:ext cx="24"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4" name="Line 216"/>
                <p:cNvSpPr>
                  <a:spLocks noChangeShapeType="1"/>
                </p:cNvSpPr>
                <p:nvPr/>
              </p:nvSpPr>
              <p:spPr bwMode="auto">
                <a:xfrm flipH="1" flipV="1">
                  <a:off x="2683" y="1182"/>
                  <a:ext cx="27"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5" name="Line 217"/>
                <p:cNvSpPr>
                  <a:spLocks noChangeShapeType="1"/>
                </p:cNvSpPr>
                <p:nvPr/>
              </p:nvSpPr>
              <p:spPr bwMode="auto">
                <a:xfrm flipH="1" flipV="1">
                  <a:off x="2681" y="1185"/>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6" name="Line 218"/>
                <p:cNvSpPr>
                  <a:spLocks noChangeShapeType="1"/>
                </p:cNvSpPr>
                <p:nvPr/>
              </p:nvSpPr>
              <p:spPr bwMode="auto">
                <a:xfrm flipH="1" flipV="1">
                  <a:off x="2668" y="1188"/>
                  <a:ext cx="26"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7" name="Line 219"/>
                <p:cNvSpPr>
                  <a:spLocks noChangeShapeType="1"/>
                </p:cNvSpPr>
                <p:nvPr/>
              </p:nvSpPr>
              <p:spPr bwMode="auto">
                <a:xfrm flipH="1" flipV="1">
                  <a:off x="2665" y="1190"/>
                  <a:ext cx="24"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8" name="Line 220"/>
                <p:cNvSpPr>
                  <a:spLocks noChangeShapeType="1"/>
                </p:cNvSpPr>
                <p:nvPr/>
              </p:nvSpPr>
              <p:spPr bwMode="auto">
                <a:xfrm flipH="1" flipV="1">
                  <a:off x="2662" y="1196"/>
                  <a:ext cx="19"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29" name="Line 221"/>
                <p:cNvSpPr>
                  <a:spLocks noChangeShapeType="1"/>
                </p:cNvSpPr>
                <p:nvPr/>
              </p:nvSpPr>
              <p:spPr bwMode="auto">
                <a:xfrm flipH="1" flipV="1">
                  <a:off x="2675" y="1185"/>
                  <a:ext cx="28"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0" name="Line 222"/>
                <p:cNvSpPr>
                  <a:spLocks noChangeShapeType="1"/>
                </p:cNvSpPr>
                <p:nvPr/>
              </p:nvSpPr>
              <p:spPr bwMode="auto">
                <a:xfrm flipH="1">
                  <a:off x="2710" y="1200"/>
                  <a:ext cx="21" cy="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631" name="Freeform 223"/>
              <p:cNvSpPr>
                <a:spLocks/>
              </p:cNvSpPr>
              <p:nvPr/>
            </p:nvSpPr>
            <p:spPr bwMode="auto">
              <a:xfrm>
                <a:off x="2728" y="1347"/>
                <a:ext cx="131" cy="122"/>
              </a:xfrm>
              <a:custGeom>
                <a:avLst/>
                <a:gdLst>
                  <a:gd name="T0" fmla="*/ 44 w 131"/>
                  <a:gd name="T1" fmla="*/ 0 h 122"/>
                  <a:gd name="T2" fmla="*/ 44 w 131"/>
                  <a:gd name="T3" fmla="*/ 38 h 122"/>
                  <a:gd name="T4" fmla="*/ 26 w 131"/>
                  <a:gd name="T5" fmla="*/ 38 h 122"/>
                  <a:gd name="T6" fmla="*/ 13 w 131"/>
                  <a:gd name="T7" fmla="*/ 44 h 122"/>
                  <a:gd name="T8" fmla="*/ 5 w 131"/>
                  <a:gd name="T9" fmla="*/ 56 h 122"/>
                  <a:gd name="T10" fmla="*/ 2 w 131"/>
                  <a:gd name="T11" fmla="*/ 74 h 122"/>
                  <a:gd name="T12" fmla="*/ 2 w 131"/>
                  <a:gd name="T13" fmla="*/ 92 h 122"/>
                  <a:gd name="T14" fmla="*/ 2 w 131"/>
                  <a:gd name="T15" fmla="*/ 104 h 122"/>
                  <a:gd name="T16" fmla="*/ 0 w 131"/>
                  <a:gd name="T17" fmla="*/ 115 h 122"/>
                  <a:gd name="T18" fmla="*/ 15 w 131"/>
                  <a:gd name="T19" fmla="*/ 118 h 122"/>
                  <a:gd name="T20" fmla="*/ 39 w 131"/>
                  <a:gd name="T21" fmla="*/ 121 h 122"/>
                  <a:gd name="T22" fmla="*/ 60 w 131"/>
                  <a:gd name="T23" fmla="*/ 121 h 122"/>
                  <a:gd name="T24" fmla="*/ 80 w 131"/>
                  <a:gd name="T25" fmla="*/ 118 h 122"/>
                  <a:gd name="T26" fmla="*/ 96 w 131"/>
                  <a:gd name="T27" fmla="*/ 115 h 122"/>
                  <a:gd name="T28" fmla="*/ 114 w 131"/>
                  <a:gd name="T29" fmla="*/ 95 h 122"/>
                  <a:gd name="T30" fmla="*/ 119 w 131"/>
                  <a:gd name="T31" fmla="*/ 74 h 122"/>
                  <a:gd name="T32" fmla="*/ 130 w 131"/>
                  <a:gd name="T33" fmla="*/ 101 h 122"/>
                  <a:gd name="T34" fmla="*/ 130 w 131"/>
                  <a:gd name="T35" fmla="*/ 0 h 122"/>
                  <a:gd name="T36" fmla="*/ 44 w 131"/>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122">
                    <a:moveTo>
                      <a:pt x="44" y="0"/>
                    </a:moveTo>
                    <a:lnTo>
                      <a:pt x="44" y="38"/>
                    </a:lnTo>
                    <a:lnTo>
                      <a:pt x="26" y="38"/>
                    </a:lnTo>
                    <a:lnTo>
                      <a:pt x="13" y="44"/>
                    </a:lnTo>
                    <a:lnTo>
                      <a:pt x="5" y="56"/>
                    </a:lnTo>
                    <a:lnTo>
                      <a:pt x="2" y="74"/>
                    </a:lnTo>
                    <a:lnTo>
                      <a:pt x="2" y="92"/>
                    </a:lnTo>
                    <a:lnTo>
                      <a:pt x="2" y="104"/>
                    </a:lnTo>
                    <a:lnTo>
                      <a:pt x="0" y="115"/>
                    </a:lnTo>
                    <a:lnTo>
                      <a:pt x="15" y="118"/>
                    </a:lnTo>
                    <a:lnTo>
                      <a:pt x="39" y="121"/>
                    </a:lnTo>
                    <a:lnTo>
                      <a:pt x="60" y="121"/>
                    </a:lnTo>
                    <a:lnTo>
                      <a:pt x="80" y="118"/>
                    </a:lnTo>
                    <a:lnTo>
                      <a:pt x="96" y="115"/>
                    </a:lnTo>
                    <a:lnTo>
                      <a:pt x="114" y="95"/>
                    </a:lnTo>
                    <a:lnTo>
                      <a:pt x="119" y="74"/>
                    </a:lnTo>
                    <a:lnTo>
                      <a:pt x="130" y="101"/>
                    </a:lnTo>
                    <a:lnTo>
                      <a:pt x="130" y="0"/>
                    </a:lnTo>
                    <a:lnTo>
                      <a:pt x="44" y="0"/>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2" name="Freeform 224"/>
              <p:cNvSpPr>
                <a:spLocks/>
              </p:cNvSpPr>
              <p:nvPr/>
            </p:nvSpPr>
            <p:spPr bwMode="auto">
              <a:xfrm>
                <a:off x="2763" y="1385"/>
                <a:ext cx="23" cy="44"/>
              </a:xfrm>
              <a:custGeom>
                <a:avLst/>
                <a:gdLst>
                  <a:gd name="T0" fmla="*/ 10 w 23"/>
                  <a:gd name="T1" fmla="*/ 0 h 44"/>
                  <a:gd name="T2" fmla="*/ 15 w 23"/>
                  <a:gd name="T3" fmla="*/ 6 h 44"/>
                  <a:gd name="T4" fmla="*/ 20 w 23"/>
                  <a:gd name="T5" fmla="*/ 15 h 44"/>
                  <a:gd name="T6" fmla="*/ 17 w 23"/>
                  <a:gd name="T7" fmla="*/ 26 h 44"/>
                  <a:gd name="T8" fmla="*/ 17 w 23"/>
                  <a:gd name="T9" fmla="*/ 32 h 44"/>
                  <a:gd name="T10" fmla="*/ 20 w 23"/>
                  <a:gd name="T11" fmla="*/ 38 h 44"/>
                  <a:gd name="T12" fmla="*/ 22 w 23"/>
                  <a:gd name="T13" fmla="*/ 43 h 44"/>
                  <a:gd name="T14" fmla="*/ 15 w 23"/>
                  <a:gd name="T15" fmla="*/ 40 h 44"/>
                  <a:gd name="T16" fmla="*/ 10 w 23"/>
                  <a:gd name="T17" fmla="*/ 26 h 44"/>
                  <a:gd name="T18" fmla="*/ 10 w 23"/>
                  <a:gd name="T19" fmla="*/ 20 h 44"/>
                  <a:gd name="T20" fmla="*/ 5 w 23"/>
                  <a:gd name="T21" fmla="*/ 26 h 44"/>
                  <a:gd name="T22" fmla="*/ 2 w 23"/>
                  <a:gd name="T23" fmla="*/ 35 h 44"/>
                  <a:gd name="T24" fmla="*/ 2 w 23"/>
                  <a:gd name="T25" fmla="*/ 38 h 44"/>
                  <a:gd name="T26" fmla="*/ 0 w 23"/>
                  <a:gd name="T27" fmla="*/ 29 h 44"/>
                  <a:gd name="T28" fmla="*/ 5 w 23"/>
                  <a:gd name="T29" fmla="*/ 17 h 44"/>
                  <a:gd name="T30" fmla="*/ 5 w 23"/>
                  <a:gd name="T31" fmla="*/ 12 h 44"/>
                  <a:gd name="T32" fmla="*/ 2 w 23"/>
                  <a:gd name="T33" fmla="*/ 9 h 44"/>
                  <a:gd name="T34" fmla="*/ 5 w 23"/>
                  <a:gd name="T35" fmla="*/ 3 h 44"/>
                  <a:gd name="T36" fmla="*/ 10 w 23"/>
                  <a:gd name="T37" fmla="*/ 3 h 44"/>
                  <a:gd name="T38" fmla="*/ 10 w 23"/>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44">
                    <a:moveTo>
                      <a:pt x="10" y="0"/>
                    </a:moveTo>
                    <a:lnTo>
                      <a:pt x="15" y="6"/>
                    </a:lnTo>
                    <a:lnTo>
                      <a:pt x="20" y="15"/>
                    </a:lnTo>
                    <a:lnTo>
                      <a:pt x="17" y="26"/>
                    </a:lnTo>
                    <a:lnTo>
                      <a:pt x="17" y="32"/>
                    </a:lnTo>
                    <a:lnTo>
                      <a:pt x="20" y="38"/>
                    </a:lnTo>
                    <a:lnTo>
                      <a:pt x="22" y="43"/>
                    </a:lnTo>
                    <a:lnTo>
                      <a:pt x="15" y="40"/>
                    </a:lnTo>
                    <a:lnTo>
                      <a:pt x="10" y="26"/>
                    </a:lnTo>
                    <a:lnTo>
                      <a:pt x="10" y="20"/>
                    </a:lnTo>
                    <a:lnTo>
                      <a:pt x="5" y="26"/>
                    </a:lnTo>
                    <a:lnTo>
                      <a:pt x="2" y="35"/>
                    </a:lnTo>
                    <a:lnTo>
                      <a:pt x="2" y="38"/>
                    </a:lnTo>
                    <a:lnTo>
                      <a:pt x="0" y="29"/>
                    </a:lnTo>
                    <a:lnTo>
                      <a:pt x="5" y="17"/>
                    </a:lnTo>
                    <a:lnTo>
                      <a:pt x="5" y="12"/>
                    </a:lnTo>
                    <a:lnTo>
                      <a:pt x="2" y="9"/>
                    </a:lnTo>
                    <a:lnTo>
                      <a:pt x="5" y="3"/>
                    </a:lnTo>
                    <a:lnTo>
                      <a:pt x="10" y="3"/>
                    </a:lnTo>
                    <a:lnTo>
                      <a:pt x="10" y="0"/>
                    </a:lnTo>
                  </a:path>
                </a:pathLst>
              </a:custGeom>
              <a:solidFill>
                <a:srgbClr val="60401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3" name="Freeform 225"/>
              <p:cNvSpPr>
                <a:spLocks/>
              </p:cNvSpPr>
              <p:nvPr/>
            </p:nvSpPr>
            <p:spPr bwMode="auto">
              <a:xfrm>
                <a:off x="2759" y="1198"/>
                <a:ext cx="132" cy="189"/>
              </a:xfrm>
              <a:custGeom>
                <a:avLst/>
                <a:gdLst>
                  <a:gd name="T0" fmla="*/ 50 w 132"/>
                  <a:gd name="T1" fmla="*/ 188 h 189"/>
                  <a:gd name="T2" fmla="*/ 29 w 132"/>
                  <a:gd name="T3" fmla="*/ 188 h 189"/>
                  <a:gd name="T4" fmla="*/ 16 w 132"/>
                  <a:gd name="T5" fmla="*/ 176 h 189"/>
                  <a:gd name="T6" fmla="*/ 5 w 132"/>
                  <a:gd name="T7" fmla="*/ 141 h 189"/>
                  <a:gd name="T8" fmla="*/ 0 w 132"/>
                  <a:gd name="T9" fmla="*/ 109 h 189"/>
                  <a:gd name="T10" fmla="*/ 0 w 132"/>
                  <a:gd name="T11" fmla="*/ 71 h 189"/>
                  <a:gd name="T12" fmla="*/ 3 w 132"/>
                  <a:gd name="T13" fmla="*/ 50 h 189"/>
                  <a:gd name="T14" fmla="*/ 11 w 132"/>
                  <a:gd name="T15" fmla="*/ 35 h 189"/>
                  <a:gd name="T16" fmla="*/ 21 w 132"/>
                  <a:gd name="T17" fmla="*/ 24 h 189"/>
                  <a:gd name="T18" fmla="*/ 42 w 132"/>
                  <a:gd name="T19" fmla="*/ 15 h 189"/>
                  <a:gd name="T20" fmla="*/ 74 w 132"/>
                  <a:gd name="T21" fmla="*/ 6 h 189"/>
                  <a:gd name="T22" fmla="*/ 89 w 132"/>
                  <a:gd name="T23" fmla="*/ 0 h 189"/>
                  <a:gd name="T24" fmla="*/ 100 w 132"/>
                  <a:gd name="T25" fmla="*/ 0 h 189"/>
                  <a:gd name="T26" fmla="*/ 105 w 132"/>
                  <a:gd name="T27" fmla="*/ 6 h 189"/>
                  <a:gd name="T28" fmla="*/ 113 w 132"/>
                  <a:gd name="T29" fmla="*/ 6 h 189"/>
                  <a:gd name="T30" fmla="*/ 121 w 132"/>
                  <a:gd name="T31" fmla="*/ 12 h 189"/>
                  <a:gd name="T32" fmla="*/ 126 w 132"/>
                  <a:gd name="T33" fmla="*/ 29 h 189"/>
                  <a:gd name="T34" fmla="*/ 131 w 132"/>
                  <a:gd name="T35" fmla="*/ 50 h 189"/>
                  <a:gd name="T36" fmla="*/ 128 w 132"/>
                  <a:gd name="T37" fmla="*/ 109 h 189"/>
                  <a:gd name="T38" fmla="*/ 110 w 132"/>
                  <a:gd name="T39" fmla="*/ 182 h 189"/>
                  <a:gd name="T40" fmla="*/ 50 w 132"/>
                  <a:gd name="T41"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89">
                    <a:moveTo>
                      <a:pt x="50" y="188"/>
                    </a:moveTo>
                    <a:lnTo>
                      <a:pt x="29" y="188"/>
                    </a:lnTo>
                    <a:lnTo>
                      <a:pt x="16" y="176"/>
                    </a:lnTo>
                    <a:lnTo>
                      <a:pt x="5" y="141"/>
                    </a:lnTo>
                    <a:lnTo>
                      <a:pt x="0" y="109"/>
                    </a:lnTo>
                    <a:lnTo>
                      <a:pt x="0" y="71"/>
                    </a:lnTo>
                    <a:lnTo>
                      <a:pt x="3" y="50"/>
                    </a:lnTo>
                    <a:lnTo>
                      <a:pt x="11" y="35"/>
                    </a:lnTo>
                    <a:lnTo>
                      <a:pt x="21" y="24"/>
                    </a:lnTo>
                    <a:lnTo>
                      <a:pt x="42" y="15"/>
                    </a:lnTo>
                    <a:lnTo>
                      <a:pt x="74" y="6"/>
                    </a:lnTo>
                    <a:lnTo>
                      <a:pt x="89" y="0"/>
                    </a:lnTo>
                    <a:lnTo>
                      <a:pt x="100" y="0"/>
                    </a:lnTo>
                    <a:lnTo>
                      <a:pt x="105" y="6"/>
                    </a:lnTo>
                    <a:lnTo>
                      <a:pt x="113" y="6"/>
                    </a:lnTo>
                    <a:lnTo>
                      <a:pt x="121" y="12"/>
                    </a:lnTo>
                    <a:lnTo>
                      <a:pt x="126" y="29"/>
                    </a:lnTo>
                    <a:lnTo>
                      <a:pt x="131" y="50"/>
                    </a:lnTo>
                    <a:lnTo>
                      <a:pt x="128" y="109"/>
                    </a:lnTo>
                    <a:lnTo>
                      <a:pt x="110" y="182"/>
                    </a:lnTo>
                    <a:lnTo>
                      <a:pt x="50" y="188"/>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4" name="Freeform 226"/>
              <p:cNvSpPr>
                <a:spLocks/>
              </p:cNvSpPr>
              <p:nvPr/>
            </p:nvSpPr>
            <p:spPr bwMode="auto">
              <a:xfrm>
                <a:off x="2852" y="1356"/>
                <a:ext cx="29" cy="133"/>
              </a:xfrm>
              <a:custGeom>
                <a:avLst/>
                <a:gdLst>
                  <a:gd name="T0" fmla="*/ 0 w 29"/>
                  <a:gd name="T1" fmla="*/ 132 h 133"/>
                  <a:gd name="T2" fmla="*/ 5 w 29"/>
                  <a:gd name="T3" fmla="*/ 6 h 133"/>
                  <a:gd name="T4" fmla="*/ 28 w 29"/>
                  <a:gd name="T5" fmla="*/ 0 h 133"/>
                  <a:gd name="T6" fmla="*/ 20 w 29"/>
                  <a:gd name="T7" fmla="*/ 120 h 133"/>
                  <a:gd name="T8" fmla="*/ 0 w 29"/>
                  <a:gd name="T9" fmla="*/ 132 h 133"/>
                </a:gdLst>
                <a:ahLst/>
                <a:cxnLst>
                  <a:cxn ang="0">
                    <a:pos x="T0" y="T1"/>
                  </a:cxn>
                  <a:cxn ang="0">
                    <a:pos x="T2" y="T3"/>
                  </a:cxn>
                  <a:cxn ang="0">
                    <a:pos x="T4" y="T5"/>
                  </a:cxn>
                  <a:cxn ang="0">
                    <a:pos x="T6" y="T7"/>
                  </a:cxn>
                  <a:cxn ang="0">
                    <a:pos x="T8" y="T9"/>
                  </a:cxn>
                </a:cxnLst>
                <a:rect l="0" t="0" r="r" b="b"/>
                <a:pathLst>
                  <a:path w="29" h="133">
                    <a:moveTo>
                      <a:pt x="0" y="132"/>
                    </a:moveTo>
                    <a:lnTo>
                      <a:pt x="5" y="6"/>
                    </a:lnTo>
                    <a:lnTo>
                      <a:pt x="28" y="0"/>
                    </a:lnTo>
                    <a:lnTo>
                      <a:pt x="20" y="120"/>
                    </a:lnTo>
                    <a:lnTo>
                      <a:pt x="0" y="132"/>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5" name="Freeform 227"/>
              <p:cNvSpPr>
                <a:spLocks/>
              </p:cNvSpPr>
              <p:nvPr/>
            </p:nvSpPr>
            <p:spPr bwMode="auto">
              <a:xfrm>
                <a:off x="2781" y="1275"/>
                <a:ext cx="142" cy="125"/>
              </a:xfrm>
              <a:custGeom>
                <a:avLst/>
                <a:gdLst>
                  <a:gd name="T0" fmla="*/ 70 w 142"/>
                  <a:gd name="T1" fmla="*/ 9 h 125"/>
                  <a:gd name="T2" fmla="*/ 23 w 142"/>
                  <a:gd name="T3" fmla="*/ 24 h 125"/>
                  <a:gd name="T4" fmla="*/ 16 w 142"/>
                  <a:gd name="T5" fmla="*/ 24 h 125"/>
                  <a:gd name="T6" fmla="*/ 10 w 142"/>
                  <a:gd name="T7" fmla="*/ 30 h 125"/>
                  <a:gd name="T8" fmla="*/ 8 w 142"/>
                  <a:gd name="T9" fmla="*/ 33 h 125"/>
                  <a:gd name="T10" fmla="*/ 5 w 142"/>
                  <a:gd name="T11" fmla="*/ 41 h 125"/>
                  <a:gd name="T12" fmla="*/ 0 w 142"/>
                  <a:gd name="T13" fmla="*/ 112 h 125"/>
                  <a:gd name="T14" fmla="*/ 5 w 142"/>
                  <a:gd name="T15" fmla="*/ 115 h 125"/>
                  <a:gd name="T16" fmla="*/ 8 w 142"/>
                  <a:gd name="T17" fmla="*/ 124 h 125"/>
                  <a:gd name="T18" fmla="*/ 23 w 142"/>
                  <a:gd name="T19" fmla="*/ 124 h 125"/>
                  <a:gd name="T20" fmla="*/ 123 w 142"/>
                  <a:gd name="T21" fmla="*/ 97 h 125"/>
                  <a:gd name="T22" fmla="*/ 133 w 142"/>
                  <a:gd name="T23" fmla="*/ 83 h 125"/>
                  <a:gd name="T24" fmla="*/ 133 w 142"/>
                  <a:gd name="T25" fmla="*/ 74 h 125"/>
                  <a:gd name="T26" fmla="*/ 136 w 142"/>
                  <a:gd name="T27" fmla="*/ 68 h 125"/>
                  <a:gd name="T28" fmla="*/ 141 w 142"/>
                  <a:gd name="T29" fmla="*/ 12 h 125"/>
                  <a:gd name="T30" fmla="*/ 141 w 142"/>
                  <a:gd name="T31" fmla="*/ 9 h 125"/>
                  <a:gd name="T32" fmla="*/ 138 w 142"/>
                  <a:gd name="T33" fmla="*/ 3 h 125"/>
                  <a:gd name="T34" fmla="*/ 125 w 142"/>
                  <a:gd name="T35" fmla="*/ 0 h 125"/>
                  <a:gd name="T36" fmla="*/ 94 w 142"/>
                  <a:gd name="T37" fmla="*/ 6 h 125"/>
                  <a:gd name="T38" fmla="*/ 70 w 142"/>
                  <a:gd name="T39"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25">
                    <a:moveTo>
                      <a:pt x="70" y="9"/>
                    </a:moveTo>
                    <a:lnTo>
                      <a:pt x="23" y="24"/>
                    </a:lnTo>
                    <a:lnTo>
                      <a:pt x="16" y="24"/>
                    </a:lnTo>
                    <a:lnTo>
                      <a:pt x="10" y="30"/>
                    </a:lnTo>
                    <a:lnTo>
                      <a:pt x="8" y="33"/>
                    </a:lnTo>
                    <a:lnTo>
                      <a:pt x="5" y="41"/>
                    </a:lnTo>
                    <a:lnTo>
                      <a:pt x="0" y="112"/>
                    </a:lnTo>
                    <a:lnTo>
                      <a:pt x="5" y="115"/>
                    </a:lnTo>
                    <a:lnTo>
                      <a:pt x="8" y="124"/>
                    </a:lnTo>
                    <a:lnTo>
                      <a:pt x="23" y="124"/>
                    </a:lnTo>
                    <a:lnTo>
                      <a:pt x="123" y="97"/>
                    </a:lnTo>
                    <a:lnTo>
                      <a:pt x="133" y="83"/>
                    </a:lnTo>
                    <a:lnTo>
                      <a:pt x="133" y="74"/>
                    </a:lnTo>
                    <a:lnTo>
                      <a:pt x="136" y="68"/>
                    </a:lnTo>
                    <a:lnTo>
                      <a:pt x="141" y="12"/>
                    </a:lnTo>
                    <a:lnTo>
                      <a:pt x="141" y="9"/>
                    </a:lnTo>
                    <a:lnTo>
                      <a:pt x="138" y="3"/>
                    </a:lnTo>
                    <a:lnTo>
                      <a:pt x="125" y="0"/>
                    </a:lnTo>
                    <a:lnTo>
                      <a:pt x="94" y="6"/>
                    </a:lnTo>
                    <a:lnTo>
                      <a:pt x="70" y="9"/>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6" name="Freeform 228"/>
              <p:cNvSpPr>
                <a:spLocks/>
              </p:cNvSpPr>
              <p:nvPr/>
            </p:nvSpPr>
            <p:spPr bwMode="auto">
              <a:xfrm>
                <a:off x="2796" y="1281"/>
                <a:ext cx="135" cy="125"/>
              </a:xfrm>
              <a:custGeom>
                <a:avLst/>
                <a:gdLst>
                  <a:gd name="T0" fmla="*/ 68 w 135"/>
                  <a:gd name="T1" fmla="*/ 12 h 125"/>
                  <a:gd name="T2" fmla="*/ 21 w 135"/>
                  <a:gd name="T3" fmla="*/ 24 h 125"/>
                  <a:gd name="T4" fmla="*/ 16 w 135"/>
                  <a:gd name="T5" fmla="*/ 27 h 125"/>
                  <a:gd name="T6" fmla="*/ 11 w 135"/>
                  <a:gd name="T7" fmla="*/ 30 h 125"/>
                  <a:gd name="T8" fmla="*/ 5 w 135"/>
                  <a:gd name="T9" fmla="*/ 35 h 125"/>
                  <a:gd name="T10" fmla="*/ 5 w 135"/>
                  <a:gd name="T11" fmla="*/ 41 h 125"/>
                  <a:gd name="T12" fmla="*/ 0 w 135"/>
                  <a:gd name="T13" fmla="*/ 112 h 125"/>
                  <a:gd name="T14" fmla="*/ 5 w 135"/>
                  <a:gd name="T15" fmla="*/ 115 h 125"/>
                  <a:gd name="T16" fmla="*/ 8 w 135"/>
                  <a:gd name="T17" fmla="*/ 124 h 125"/>
                  <a:gd name="T18" fmla="*/ 21 w 135"/>
                  <a:gd name="T19" fmla="*/ 124 h 125"/>
                  <a:gd name="T20" fmla="*/ 118 w 135"/>
                  <a:gd name="T21" fmla="*/ 98 h 125"/>
                  <a:gd name="T22" fmla="*/ 126 w 135"/>
                  <a:gd name="T23" fmla="*/ 83 h 125"/>
                  <a:gd name="T24" fmla="*/ 126 w 135"/>
                  <a:gd name="T25" fmla="*/ 74 h 125"/>
                  <a:gd name="T26" fmla="*/ 129 w 135"/>
                  <a:gd name="T27" fmla="*/ 68 h 125"/>
                  <a:gd name="T28" fmla="*/ 134 w 135"/>
                  <a:gd name="T29" fmla="*/ 12 h 125"/>
                  <a:gd name="T30" fmla="*/ 134 w 135"/>
                  <a:gd name="T31" fmla="*/ 9 h 125"/>
                  <a:gd name="T32" fmla="*/ 131 w 135"/>
                  <a:gd name="T33" fmla="*/ 3 h 125"/>
                  <a:gd name="T34" fmla="*/ 118 w 135"/>
                  <a:gd name="T35" fmla="*/ 0 h 125"/>
                  <a:gd name="T36" fmla="*/ 90 w 135"/>
                  <a:gd name="T37" fmla="*/ 6 h 125"/>
                  <a:gd name="T38" fmla="*/ 68 w 135"/>
                  <a:gd name="T3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25">
                    <a:moveTo>
                      <a:pt x="68" y="12"/>
                    </a:moveTo>
                    <a:lnTo>
                      <a:pt x="21" y="24"/>
                    </a:lnTo>
                    <a:lnTo>
                      <a:pt x="16" y="27"/>
                    </a:lnTo>
                    <a:lnTo>
                      <a:pt x="11" y="30"/>
                    </a:lnTo>
                    <a:lnTo>
                      <a:pt x="5" y="35"/>
                    </a:lnTo>
                    <a:lnTo>
                      <a:pt x="5" y="41"/>
                    </a:lnTo>
                    <a:lnTo>
                      <a:pt x="0" y="112"/>
                    </a:lnTo>
                    <a:lnTo>
                      <a:pt x="5" y="115"/>
                    </a:lnTo>
                    <a:lnTo>
                      <a:pt x="8" y="124"/>
                    </a:lnTo>
                    <a:lnTo>
                      <a:pt x="21" y="124"/>
                    </a:lnTo>
                    <a:lnTo>
                      <a:pt x="118" y="98"/>
                    </a:lnTo>
                    <a:lnTo>
                      <a:pt x="126" y="83"/>
                    </a:lnTo>
                    <a:lnTo>
                      <a:pt x="126" y="74"/>
                    </a:lnTo>
                    <a:lnTo>
                      <a:pt x="129" y="68"/>
                    </a:lnTo>
                    <a:lnTo>
                      <a:pt x="134" y="12"/>
                    </a:lnTo>
                    <a:lnTo>
                      <a:pt x="134" y="9"/>
                    </a:lnTo>
                    <a:lnTo>
                      <a:pt x="131" y="3"/>
                    </a:lnTo>
                    <a:lnTo>
                      <a:pt x="118" y="0"/>
                    </a:lnTo>
                    <a:lnTo>
                      <a:pt x="90" y="6"/>
                    </a:lnTo>
                    <a:lnTo>
                      <a:pt x="68" y="12"/>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7" name="Freeform 229"/>
              <p:cNvSpPr>
                <a:spLocks/>
              </p:cNvSpPr>
              <p:nvPr/>
            </p:nvSpPr>
            <p:spPr bwMode="auto">
              <a:xfrm>
                <a:off x="2702" y="1212"/>
                <a:ext cx="54" cy="51"/>
              </a:xfrm>
              <a:custGeom>
                <a:avLst/>
                <a:gdLst>
                  <a:gd name="T0" fmla="*/ 30 w 54"/>
                  <a:gd name="T1" fmla="*/ 0 h 51"/>
                  <a:gd name="T2" fmla="*/ 13 w 54"/>
                  <a:gd name="T3" fmla="*/ 6 h 51"/>
                  <a:gd name="T4" fmla="*/ 5 w 54"/>
                  <a:gd name="T5" fmla="*/ 12 h 51"/>
                  <a:gd name="T6" fmla="*/ 0 w 54"/>
                  <a:gd name="T7" fmla="*/ 38 h 51"/>
                  <a:gd name="T8" fmla="*/ 5 w 54"/>
                  <a:gd name="T9" fmla="*/ 38 h 51"/>
                  <a:gd name="T10" fmla="*/ 15 w 54"/>
                  <a:gd name="T11" fmla="*/ 38 h 51"/>
                  <a:gd name="T12" fmla="*/ 28 w 54"/>
                  <a:gd name="T13" fmla="*/ 47 h 51"/>
                  <a:gd name="T14" fmla="*/ 40 w 54"/>
                  <a:gd name="T15" fmla="*/ 50 h 51"/>
                  <a:gd name="T16" fmla="*/ 53 w 54"/>
                  <a:gd name="T17" fmla="*/ 21 h 51"/>
                  <a:gd name="T18" fmla="*/ 30 w 5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1">
                    <a:moveTo>
                      <a:pt x="30" y="0"/>
                    </a:moveTo>
                    <a:lnTo>
                      <a:pt x="13" y="6"/>
                    </a:lnTo>
                    <a:lnTo>
                      <a:pt x="5" y="12"/>
                    </a:lnTo>
                    <a:lnTo>
                      <a:pt x="0" y="38"/>
                    </a:lnTo>
                    <a:lnTo>
                      <a:pt x="5" y="38"/>
                    </a:lnTo>
                    <a:lnTo>
                      <a:pt x="15" y="38"/>
                    </a:lnTo>
                    <a:lnTo>
                      <a:pt x="28" y="47"/>
                    </a:lnTo>
                    <a:lnTo>
                      <a:pt x="40" y="50"/>
                    </a:lnTo>
                    <a:lnTo>
                      <a:pt x="53" y="21"/>
                    </a:lnTo>
                    <a:lnTo>
                      <a:pt x="30"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8" name="Freeform 230"/>
              <p:cNvSpPr>
                <a:spLocks/>
              </p:cNvSpPr>
              <p:nvPr/>
            </p:nvSpPr>
            <p:spPr bwMode="auto">
              <a:xfrm>
                <a:off x="2565" y="1300"/>
                <a:ext cx="58" cy="61"/>
              </a:xfrm>
              <a:custGeom>
                <a:avLst/>
                <a:gdLst>
                  <a:gd name="T0" fmla="*/ 55 w 58"/>
                  <a:gd name="T1" fmla="*/ 40 h 61"/>
                  <a:gd name="T2" fmla="*/ 55 w 58"/>
                  <a:gd name="T3" fmla="*/ 26 h 61"/>
                  <a:gd name="T4" fmla="*/ 57 w 58"/>
                  <a:gd name="T5" fmla="*/ 20 h 61"/>
                  <a:gd name="T6" fmla="*/ 52 w 58"/>
                  <a:gd name="T7" fmla="*/ 11 h 61"/>
                  <a:gd name="T8" fmla="*/ 44 w 58"/>
                  <a:gd name="T9" fmla="*/ 9 h 61"/>
                  <a:gd name="T10" fmla="*/ 34 w 58"/>
                  <a:gd name="T11" fmla="*/ 0 h 61"/>
                  <a:gd name="T12" fmla="*/ 26 w 58"/>
                  <a:gd name="T13" fmla="*/ 3 h 61"/>
                  <a:gd name="T14" fmla="*/ 18 w 58"/>
                  <a:gd name="T15" fmla="*/ 3 h 61"/>
                  <a:gd name="T16" fmla="*/ 16 w 58"/>
                  <a:gd name="T17" fmla="*/ 11 h 61"/>
                  <a:gd name="T18" fmla="*/ 8 w 58"/>
                  <a:gd name="T19" fmla="*/ 14 h 61"/>
                  <a:gd name="T20" fmla="*/ 0 w 58"/>
                  <a:gd name="T21" fmla="*/ 23 h 61"/>
                  <a:gd name="T22" fmla="*/ 3 w 58"/>
                  <a:gd name="T23" fmla="*/ 29 h 61"/>
                  <a:gd name="T24" fmla="*/ 18 w 58"/>
                  <a:gd name="T25" fmla="*/ 37 h 61"/>
                  <a:gd name="T26" fmla="*/ 23 w 58"/>
                  <a:gd name="T27" fmla="*/ 60 h 61"/>
                  <a:gd name="T28" fmla="*/ 49 w 58"/>
                  <a:gd name="T29" fmla="*/ 57 h 61"/>
                  <a:gd name="T30" fmla="*/ 55 w 58"/>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55" y="40"/>
                    </a:moveTo>
                    <a:lnTo>
                      <a:pt x="55" y="26"/>
                    </a:lnTo>
                    <a:lnTo>
                      <a:pt x="57" y="20"/>
                    </a:lnTo>
                    <a:lnTo>
                      <a:pt x="52" y="11"/>
                    </a:lnTo>
                    <a:lnTo>
                      <a:pt x="44" y="9"/>
                    </a:lnTo>
                    <a:lnTo>
                      <a:pt x="34" y="0"/>
                    </a:lnTo>
                    <a:lnTo>
                      <a:pt x="26" y="3"/>
                    </a:lnTo>
                    <a:lnTo>
                      <a:pt x="18" y="3"/>
                    </a:lnTo>
                    <a:lnTo>
                      <a:pt x="16" y="11"/>
                    </a:lnTo>
                    <a:lnTo>
                      <a:pt x="8" y="14"/>
                    </a:lnTo>
                    <a:lnTo>
                      <a:pt x="0" y="23"/>
                    </a:lnTo>
                    <a:lnTo>
                      <a:pt x="3" y="29"/>
                    </a:lnTo>
                    <a:lnTo>
                      <a:pt x="18" y="37"/>
                    </a:lnTo>
                    <a:lnTo>
                      <a:pt x="23" y="60"/>
                    </a:lnTo>
                    <a:lnTo>
                      <a:pt x="49" y="57"/>
                    </a:lnTo>
                    <a:lnTo>
                      <a:pt x="55" y="4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39" name="Freeform 231"/>
              <p:cNvSpPr>
                <a:spLocks/>
              </p:cNvSpPr>
              <p:nvPr/>
            </p:nvSpPr>
            <p:spPr bwMode="auto">
              <a:xfrm>
                <a:off x="2664" y="1211"/>
                <a:ext cx="131" cy="120"/>
              </a:xfrm>
              <a:custGeom>
                <a:avLst/>
                <a:gdLst>
                  <a:gd name="T0" fmla="*/ 130 w 131"/>
                  <a:gd name="T1" fmla="*/ 0 h 120"/>
                  <a:gd name="T2" fmla="*/ 102 w 131"/>
                  <a:gd name="T3" fmla="*/ 0 h 120"/>
                  <a:gd name="T4" fmla="*/ 85 w 131"/>
                  <a:gd name="T5" fmla="*/ 13 h 120"/>
                  <a:gd name="T6" fmla="*/ 71 w 131"/>
                  <a:gd name="T7" fmla="*/ 32 h 120"/>
                  <a:gd name="T8" fmla="*/ 45 w 131"/>
                  <a:gd name="T9" fmla="*/ 52 h 120"/>
                  <a:gd name="T10" fmla="*/ 37 w 131"/>
                  <a:gd name="T11" fmla="*/ 58 h 120"/>
                  <a:gd name="T12" fmla="*/ 28 w 131"/>
                  <a:gd name="T13" fmla="*/ 54 h 120"/>
                  <a:gd name="T14" fmla="*/ 11 w 131"/>
                  <a:gd name="T15" fmla="*/ 64 h 120"/>
                  <a:gd name="T16" fmla="*/ 3 w 131"/>
                  <a:gd name="T17" fmla="*/ 77 h 120"/>
                  <a:gd name="T18" fmla="*/ 0 w 131"/>
                  <a:gd name="T19" fmla="*/ 93 h 120"/>
                  <a:gd name="T20" fmla="*/ 3 w 131"/>
                  <a:gd name="T21" fmla="*/ 103 h 120"/>
                  <a:gd name="T22" fmla="*/ 8 w 131"/>
                  <a:gd name="T23" fmla="*/ 116 h 120"/>
                  <a:gd name="T24" fmla="*/ 20 w 131"/>
                  <a:gd name="T25" fmla="*/ 119 h 120"/>
                  <a:gd name="T26" fmla="*/ 48 w 131"/>
                  <a:gd name="T27" fmla="*/ 112 h 120"/>
                  <a:gd name="T28" fmla="*/ 85 w 131"/>
                  <a:gd name="T29" fmla="*/ 93 h 120"/>
                  <a:gd name="T30" fmla="*/ 107 w 131"/>
                  <a:gd name="T31" fmla="*/ 80 h 120"/>
                  <a:gd name="T32" fmla="*/ 130 w 131"/>
                  <a:gd name="T33" fmla="*/ 45 h 120"/>
                  <a:gd name="T34" fmla="*/ 130 w 131"/>
                  <a:gd name="T3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20">
                    <a:moveTo>
                      <a:pt x="130" y="0"/>
                    </a:moveTo>
                    <a:lnTo>
                      <a:pt x="102" y="0"/>
                    </a:lnTo>
                    <a:lnTo>
                      <a:pt x="85" y="13"/>
                    </a:lnTo>
                    <a:lnTo>
                      <a:pt x="71" y="32"/>
                    </a:lnTo>
                    <a:lnTo>
                      <a:pt x="45" y="52"/>
                    </a:lnTo>
                    <a:lnTo>
                      <a:pt x="37" y="58"/>
                    </a:lnTo>
                    <a:lnTo>
                      <a:pt x="28" y="54"/>
                    </a:lnTo>
                    <a:lnTo>
                      <a:pt x="11" y="64"/>
                    </a:lnTo>
                    <a:lnTo>
                      <a:pt x="3" y="77"/>
                    </a:lnTo>
                    <a:lnTo>
                      <a:pt x="0" y="93"/>
                    </a:lnTo>
                    <a:lnTo>
                      <a:pt x="3" y="103"/>
                    </a:lnTo>
                    <a:lnTo>
                      <a:pt x="8" y="116"/>
                    </a:lnTo>
                    <a:lnTo>
                      <a:pt x="20" y="119"/>
                    </a:lnTo>
                    <a:lnTo>
                      <a:pt x="48" y="112"/>
                    </a:lnTo>
                    <a:lnTo>
                      <a:pt x="85" y="93"/>
                    </a:lnTo>
                    <a:lnTo>
                      <a:pt x="107" y="80"/>
                    </a:lnTo>
                    <a:lnTo>
                      <a:pt x="130" y="45"/>
                    </a:lnTo>
                    <a:lnTo>
                      <a:pt x="130" y="0"/>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0" name="Freeform 232"/>
              <p:cNvSpPr>
                <a:spLocks/>
              </p:cNvSpPr>
              <p:nvPr/>
            </p:nvSpPr>
            <p:spPr bwMode="auto">
              <a:xfrm>
                <a:off x="2707" y="1224"/>
                <a:ext cx="23" cy="20"/>
              </a:xfrm>
              <a:custGeom>
                <a:avLst/>
                <a:gdLst>
                  <a:gd name="T0" fmla="*/ 0 w 23"/>
                  <a:gd name="T1" fmla="*/ 19 h 20"/>
                  <a:gd name="T2" fmla="*/ 5 w 23"/>
                  <a:gd name="T3" fmla="*/ 13 h 20"/>
                  <a:gd name="T4" fmla="*/ 10 w 23"/>
                  <a:gd name="T5" fmla="*/ 13 h 20"/>
                  <a:gd name="T6" fmla="*/ 17 w 23"/>
                  <a:gd name="T7" fmla="*/ 13 h 20"/>
                  <a:gd name="T8" fmla="*/ 22 w 23"/>
                  <a:gd name="T9" fmla="*/ 11 h 20"/>
                  <a:gd name="T10" fmla="*/ 17 w 23"/>
                  <a:gd name="T11" fmla="*/ 11 h 20"/>
                  <a:gd name="T12" fmla="*/ 22 w 23"/>
                  <a:gd name="T13" fmla="*/ 2 h 20"/>
                  <a:gd name="T14" fmla="*/ 17 w 23"/>
                  <a:gd name="T15" fmla="*/ 8 h 20"/>
                  <a:gd name="T16" fmla="*/ 12 w 23"/>
                  <a:gd name="T17" fmla="*/ 8 h 20"/>
                  <a:gd name="T18" fmla="*/ 15 w 23"/>
                  <a:gd name="T19" fmla="*/ 0 h 20"/>
                  <a:gd name="T20" fmla="*/ 12 w 23"/>
                  <a:gd name="T21" fmla="*/ 5 h 20"/>
                  <a:gd name="T22" fmla="*/ 5 w 23"/>
                  <a:gd name="T23" fmla="*/ 5 h 20"/>
                  <a:gd name="T24" fmla="*/ 2 w 23"/>
                  <a:gd name="T25" fmla="*/ 13 h 20"/>
                  <a:gd name="T26" fmla="*/ 0 w 23"/>
                  <a:gd name="T2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19"/>
                    </a:moveTo>
                    <a:lnTo>
                      <a:pt x="5" y="13"/>
                    </a:lnTo>
                    <a:lnTo>
                      <a:pt x="10" y="13"/>
                    </a:lnTo>
                    <a:lnTo>
                      <a:pt x="17" y="13"/>
                    </a:lnTo>
                    <a:lnTo>
                      <a:pt x="22" y="11"/>
                    </a:lnTo>
                    <a:lnTo>
                      <a:pt x="17" y="11"/>
                    </a:lnTo>
                    <a:lnTo>
                      <a:pt x="22" y="2"/>
                    </a:lnTo>
                    <a:lnTo>
                      <a:pt x="17" y="8"/>
                    </a:lnTo>
                    <a:lnTo>
                      <a:pt x="12" y="8"/>
                    </a:lnTo>
                    <a:lnTo>
                      <a:pt x="15" y="0"/>
                    </a:lnTo>
                    <a:lnTo>
                      <a:pt x="12" y="5"/>
                    </a:lnTo>
                    <a:lnTo>
                      <a:pt x="5" y="5"/>
                    </a:lnTo>
                    <a:lnTo>
                      <a:pt x="2" y="13"/>
                    </a:lnTo>
                    <a:lnTo>
                      <a:pt x="0" y="19"/>
                    </a:lnTo>
                  </a:path>
                </a:pathLst>
              </a:custGeom>
              <a:solidFill>
                <a:srgbClr val="C0607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641" name="Group 233"/>
            <p:cNvGrpSpPr>
              <a:grpSpLocks/>
            </p:cNvGrpSpPr>
            <p:nvPr/>
          </p:nvGrpSpPr>
          <p:grpSpPr bwMode="auto">
            <a:xfrm>
              <a:off x="2200275" y="3089275"/>
              <a:ext cx="735013" cy="787400"/>
              <a:chOff x="1969" y="1748"/>
              <a:chExt cx="466" cy="535"/>
            </a:xfrm>
          </p:grpSpPr>
          <p:sp>
            <p:nvSpPr>
              <p:cNvPr id="913642" name="Freeform 234"/>
              <p:cNvSpPr>
                <a:spLocks/>
              </p:cNvSpPr>
              <p:nvPr/>
            </p:nvSpPr>
            <p:spPr bwMode="auto">
              <a:xfrm>
                <a:off x="2351" y="2135"/>
                <a:ext cx="84" cy="48"/>
              </a:xfrm>
              <a:custGeom>
                <a:avLst/>
                <a:gdLst>
                  <a:gd name="T0" fmla="*/ 42 w 84"/>
                  <a:gd name="T1" fmla="*/ 0 h 48"/>
                  <a:gd name="T2" fmla="*/ 26 w 84"/>
                  <a:gd name="T3" fmla="*/ 6 h 48"/>
                  <a:gd name="T4" fmla="*/ 0 w 84"/>
                  <a:gd name="T5" fmla="*/ 6 h 48"/>
                  <a:gd name="T6" fmla="*/ 3 w 84"/>
                  <a:gd name="T7" fmla="*/ 21 h 48"/>
                  <a:gd name="T8" fmla="*/ 29 w 84"/>
                  <a:gd name="T9" fmla="*/ 32 h 48"/>
                  <a:gd name="T10" fmla="*/ 44 w 84"/>
                  <a:gd name="T11" fmla="*/ 44 h 48"/>
                  <a:gd name="T12" fmla="*/ 60 w 84"/>
                  <a:gd name="T13" fmla="*/ 47 h 48"/>
                  <a:gd name="T14" fmla="*/ 81 w 84"/>
                  <a:gd name="T15" fmla="*/ 44 h 48"/>
                  <a:gd name="T16" fmla="*/ 83 w 84"/>
                  <a:gd name="T17" fmla="*/ 38 h 48"/>
                  <a:gd name="T18" fmla="*/ 83 w 84"/>
                  <a:gd name="T19" fmla="*/ 24 h 48"/>
                  <a:gd name="T20" fmla="*/ 81 w 84"/>
                  <a:gd name="T21" fmla="*/ 6 h 48"/>
                  <a:gd name="T22" fmla="*/ 42 w 8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48">
                    <a:moveTo>
                      <a:pt x="42" y="0"/>
                    </a:moveTo>
                    <a:lnTo>
                      <a:pt x="26" y="6"/>
                    </a:lnTo>
                    <a:lnTo>
                      <a:pt x="0" y="6"/>
                    </a:lnTo>
                    <a:lnTo>
                      <a:pt x="3" y="21"/>
                    </a:lnTo>
                    <a:lnTo>
                      <a:pt x="29" y="32"/>
                    </a:lnTo>
                    <a:lnTo>
                      <a:pt x="44" y="44"/>
                    </a:lnTo>
                    <a:lnTo>
                      <a:pt x="60" y="47"/>
                    </a:lnTo>
                    <a:lnTo>
                      <a:pt x="81" y="44"/>
                    </a:lnTo>
                    <a:lnTo>
                      <a:pt x="83" y="38"/>
                    </a:lnTo>
                    <a:lnTo>
                      <a:pt x="83" y="24"/>
                    </a:lnTo>
                    <a:lnTo>
                      <a:pt x="81" y="6"/>
                    </a:lnTo>
                    <a:lnTo>
                      <a:pt x="42" y="0"/>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3" name="Freeform 235"/>
              <p:cNvSpPr>
                <a:spLocks/>
              </p:cNvSpPr>
              <p:nvPr/>
            </p:nvSpPr>
            <p:spPr bwMode="auto">
              <a:xfrm>
                <a:off x="2262" y="2161"/>
                <a:ext cx="108" cy="65"/>
              </a:xfrm>
              <a:custGeom>
                <a:avLst/>
                <a:gdLst>
                  <a:gd name="T0" fmla="*/ 39 w 108"/>
                  <a:gd name="T1" fmla="*/ 18 h 65"/>
                  <a:gd name="T2" fmla="*/ 29 w 108"/>
                  <a:gd name="T3" fmla="*/ 15 h 65"/>
                  <a:gd name="T4" fmla="*/ 13 w 108"/>
                  <a:gd name="T5" fmla="*/ 12 h 65"/>
                  <a:gd name="T6" fmla="*/ 5 w 108"/>
                  <a:gd name="T7" fmla="*/ 15 h 65"/>
                  <a:gd name="T8" fmla="*/ 0 w 108"/>
                  <a:gd name="T9" fmla="*/ 23 h 65"/>
                  <a:gd name="T10" fmla="*/ 18 w 108"/>
                  <a:gd name="T11" fmla="*/ 41 h 65"/>
                  <a:gd name="T12" fmla="*/ 39 w 108"/>
                  <a:gd name="T13" fmla="*/ 46 h 65"/>
                  <a:gd name="T14" fmla="*/ 57 w 108"/>
                  <a:gd name="T15" fmla="*/ 55 h 65"/>
                  <a:gd name="T16" fmla="*/ 60 w 108"/>
                  <a:gd name="T17" fmla="*/ 61 h 65"/>
                  <a:gd name="T18" fmla="*/ 73 w 108"/>
                  <a:gd name="T19" fmla="*/ 64 h 65"/>
                  <a:gd name="T20" fmla="*/ 89 w 108"/>
                  <a:gd name="T21" fmla="*/ 64 h 65"/>
                  <a:gd name="T22" fmla="*/ 102 w 108"/>
                  <a:gd name="T23" fmla="*/ 58 h 65"/>
                  <a:gd name="T24" fmla="*/ 102 w 108"/>
                  <a:gd name="T25" fmla="*/ 52 h 65"/>
                  <a:gd name="T26" fmla="*/ 107 w 108"/>
                  <a:gd name="T27" fmla="*/ 41 h 65"/>
                  <a:gd name="T28" fmla="*/ 102 w 108"/>
                  <a:gd name="T29" fmla="*/ 29 h 65"/>
                  <a:gd name="T30" fmla="*/ 99 w 108"/>
                  <a:gd name="T31" fmla="*/ 6 h 65"/>
                  <a:gd name="T32" fmla="*/ 57 w 108"/>
                  <a:gd name="T33" fmla="*/ 0 h 65"/>
                  <a:gd name="T34" fmla="*/ 50 w 108"/>
                  <a:gd name="T35" fmla="*/ 12 h 65"/>
                  <a:gd name="T36" fmla="*/ 39 w 108"/>
                  <a:gd name="T37"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5">
                    <a:moveTo>
                      <a:pt x="39" y="18"/>
                    </a:moveTo>
                    <a:lnTo>
                      <a:pt x="29" y="15"/>
                    </a:lnTo>
                    <a:lnTo>
                      <a:pt x="13" y="12"/>
                    </a:lnTo>
                    <a:lnTo>
                      <a:pt x="5" y="15"/>
                    </a:lnTo>
                    <a:lnTo>
                      <a:pt x="0" y="23"/>
                    </a:lnTo>
                    <a:lnTo>
                      <a:pt x="18" y="41"/>
                    </a:lnTo>
                    <a:lnTo>
                      <a:pt x="39" y="46"/>
                    </a:lnTo>
                    <a:lnTo>
                      <a:pt x="57" y="55"/>
                    </a:lnTo>
                    <a:lnTo>
                      <a:pt x="60" y="61"/>
                    </a:lnTo>
                    <a:lnTo>
                      <a:pt x="73" y="64"/>
                    </a:lnTo>
                    <a:lnTo>
                      <a:pt x="89" y="64"/>
                    </a:lnTo>
                    <a:lnTo>
                      <a:pt x="102" y="58"/>
                    </a:lnTo>
                    <a:lnTo>
                      <a:pt x="102" y="52"/>
                    </a:lnTo>
                    <a:lnTo>
                      <a:pt x="107" y="41"/>
                    </a:lnTo>
                    <a:lnTo>
                      <a:pt x="102" y="29"/>
                    </a:lnTo>
                    <a:lnTo>
                      <a:pt x="99" y="6"/>
                    </a:lnTo>
                    <a:lnTo>
                      <a:pt x="57" y="0"/>
                    </a:lnTo>
                    <a:lnTo>
                      <a:pt x="50" y="12"/>
                    </a:lnTo>
                    <a:lnTo>
                      <a:pt x="39" y="18"/>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4" name="Freeform 236"/>
              <p:cNvSpPr>
                <a:spLocks/>
              </p:cNvSpPr>
              <p:nvPr/>
            </p:nvSpPr>
            <p:spPr bwMode="auto">
              <a:xfrm>
                <a:off x="2232" y="1802"/>
                <a:ext cx="17" cy="31"/>
              </a:xfrm>
              <a:custGeom>
                <a:avLst/>
                <a:gdLst>
                  <a:gd name="T0" fmla="*/ 16 w 17"/>
                  <a:gd name="T1" fmla="*/ 0 h 31"/>
                  <a:gd name="T2" fmla="*/ 8 w 17"/>
                  <a:gd name="T3" fmla="*/ 8 h 31"/>
                  <a:gd name="T4" fmla="*/ 0 w 17"/>
                  <a:gd name="T5" fmla="*/ 19 h 31"/>
                  <a:gd name="T6" fmla="*/ 0 w 17"/>
                  <a:gd name="T7" fmla="*/ 22 h 31"/>
                  <a:gd name="T8" fmla="*/ 2 w 17"/>
                  <a:gd name="T9" fmla="*/ 25 h 31"/>
                  <a:gd name="T10" fmla="*/ 8 w 17"/>
                  <a:gd name="T11" fmla="*/ 30 h 31"/>
                  <a:gd name="T12" fmla="*/ 16 w 17"/>
                  <a:gd name="T13" fmla="*/ 11 h 31"/>
                  <a:gd name="T14" fmla="*/ 16 w 17"/>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0"/>
                    </a:moveTo>
                    <a:lnTo>
                      <a:pt x="8" y="8"/>
                    </a:lnTo>
                    <a:lnTo>
                      <a:pt x="0" y="19"/>
                    </a:lnTo>
                    <a:lnTo>
                      <a:pt x="0" y="22"/>
                    </a:lnTo>
                    <a:lnTo>
                      <a:pt x="2" y="25"/>
                    </a:lnTo>
                    <a:lnTo>
                      <a:pt x="8" y="30"/>
                    </a:lnTo>
                    <a:lnTo>
                      <a:pt x="16" y="11"/>
                    </a:lnTo>
                    <a:lnTo>
                      <a:pt x="16" y="0"/>
                    </a:lnTo>
                  </a:path>
                </a:pathLst>
              </a:custGeom>
              <a:solidFill>
                <a:srgbClr val="E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5" name="Freeform 237"/>
              <p:cNvSpPr>
                <a:spLocks/>
              </p:cNvSpPr>
              <p:nvPr/>
            </p:nvSpPr>
            <p:spPr bwMode="auto">
              <a:xfrm>
                <a:off x="2235" y="1792"/>
                <a:ext cx="17" cy="25"/>
              </a:xfrm>
              <a:custGeom>
                <a:avLst/>
                <a:gdLst>
                  <a:gd name="T0" fmla="*/ 16 w 17"/>
                  <a:gd name="T1" fmla="*/ 0 h 25"/>
                  <a:gd name="T2" fmla="*/ 0 w 17"/>
                  <a:gd name="T3" fmla="*/ 3 h 25"/>
                  <a:gd name="T4" fmla="*/ 0 w 17"/>
                  <a:gd name="T5" fmla="*/ 12 h 25"/>
                  <a:gd name="T6" fmla="*/ 0 w 17"/>
                  <a:gd name="T7" fmla="*/ 18 h 25"/>
                  <a:gd name="T8" fmla="*/ 6 w 17"/>
                  <a:gd name="T9" fmla="*/ 24 h 25"/>
                  <a:gd name="T10" fmla="*/ 13 w 17"/>
                  <a:gd name="T11" fmla="*/ 24 h 25"/>
                </a:gdLst>
                <a:ahLst/>
                <a:cxnLst>
                  <a:cxn ang="0">
                    <a:pos x="T0" y="T1"/>
                  </a:cxn>
                  <a:cxn ang="0">
                    <a:pos x="T2" y="T3"/>
                  </a:cxn>
                  <a:cxn ang="0">
                    <a:pos x="T4" y="T5"/>
                  </a:cxn>
                  <a:cxn ang="0">
                    <a:pos x="T6" y="T7"/>
                  </a:cxn>
                  <a:cxn ang="0">
                    <a:pos x="T8" y="T9"/>
                  </a:cxn>
                  <a:cxn ang="0">
                    <a:pos x="T10" y="T11"/>
                  </a:cxn>
                </a:cxnLst>
                <a:rect l="0" t="0" r="r" b="b"/>
                <a:pathLst>
                  <a:path w="17" h="25">
                    <a:moveTo>
                      <a:pt x="16" y="0"/>
                    </a:moveTo>
                    <a:lnTo>
                      <a:pt x="0" y="3"/>
                    </a:lnTo>
                    <a:lnTo>
                      <a:pt x="0" y="12"/>
                    </a:lnTo>
                    <a:lnTo>
                      <a:pt x="0" y="18"/>
                    </a:lnTo>
                    <a:lnTo>
                      <a:pt x="6" y="24"/>
                    </a:lnTo>
                    <a:lnTo>
                      <a:pt x="13" y="24"/>
                    </a:lnTo>
                  </a:path>
                </a:pathLst>
              </a:custGeom>
              <a:noFill/>
              <a:ln w="12700" cap="rnd" cmpd="sng">
                <a:solidFill>
                  <a:srgbClr val="FFF08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6" name="Freeform 238"/>
              <p:cNvSpPr>
                <a:spLocks/>
              </p:cNvSpPr>
              <p:nvPr/>
            </p:nvSpPr>
            <p:spPr bwMode="auto">
              <a:xfrm>
                <a:off x="2237" y="1765"/>
                <a:ext cx="90" cy="150"/>
              </a:xfrm>
              <a:custGeom>
                <a:avLst/>
                <a:gdLst>
                  <a:gd name="T0" fmla="*/ 32 w 90"/>
                  <a:gd name="T1" fmla="*/ 0 h 150"/>
                  <a:gd name="T2" fmla="*/ 13 w 90"/>
                  <a:gd name="T3" fmla="*/ 12 h 150"/>
                  <a:gd name="T4" fmla="*/ 8 w 90"/>
                  <a:gd name="T5" fmla="*/ 30 h 150"/>
                  <a:gd name="T6" fmla="*/ 10 w 90"/>
                  <a:gd name="T7" fmla="*/ 42 h 150"/>
                  <a:gd name="T8" fmla="*/ 3 w 90"/>
                  <a:gd name="T9" fmla="*/ 51 h 150"/>
                  <a:gd name="T10" fmla="*/ 0 w 90"/>
                  <a:gd name="T11" fmla="*/ 60 h 150"/>
                  <a:gd name="T12" fmla="*/ 0 w 90"/>
                  <a:gd name="T13" fmla="*/ 75 h 150"/>
                  <a:gd name="T14" fmla="*/ 8 w 90"/>
                  <a:gd name="T15" fmla="*/ 116 h 150"/>
                  <a:gd name="T16" fmla="*/ 18 w 90"/>
                  <a:gd name="T17" fmla="*/ 125 h 150"/>
                  <a:gd name="T18" fmla="*/ 23 w 90"/>
                  <a:gd name="T19" fmla="*/ 149 h 150"/>
                  <a:gd name="T20" fmla="*/ 73 w 90"/>
                  <a:gd name="T21" fmla="*/ 137 h 150"/>
                  <a:gd name="T22" fmla="*/ 73 w 90"/>
                  <a:gd name="T23" fmla="*/ 119 h 150"/>
                  <a:gd name="T24" fmla="*/ 76 w 90"/>
                  <a:gd name="T25" fmla="*/ 104 h 150"/>
                  <a:gd name="T26" fmla="*/ 89 w 90"/>
                  <a:gd name="T27" fmla="*/ 68 h 150"/>
                  <a:gd name="T28" fmla="*/ 89 w 90"/>
                  <a:gd name="T29" fmla="*/ 36 h 150"/>
                  <a:gd name="T30" fmla="*/ 66 w 90"/>
                  <a:gd name="T31" fmla="*/ 3 h 150"/>
                  <a:gd name="T32" fmla="*/ 32 w 90"/>
                  <a:gd name="T3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50">
                    <a:moveTo>
                      <a:pt x="32" y="0"/>
                    </a:moveTo>
                    <a:lnTo>
                      <a:pt x="13" y="12"/>
                    </a:lnTo>
                    <a:lnTo>
                      <a:pt x="8" y="30"/>
                    </a:lnTo>
                    <a:lnTo>
                      <a:pt x="10" y="42"/>
                    </a:lnTo>
                    <a:lnTo>
                      <a:pt x="3" y="51"/>
                    </a:lnTo>
                    <a:lnTo>
                      <a:pt x="0" y="60"/>
                    </a:lnTo>
                    <a:lnTo>
                      <a:pt x="0" y="75"/>
                    </a:lnTo>
                    <a:lnTo>
                      <a:pt x="8" y="116"/>
                    </a:lnTo>
                    <a:lnTo>
                      <a:pt x="18" y="125"/>
                    </a:lnTo>
                    <a:lnTo>
                      <a:pt x="23" y="149"/>
                    </a:lnTo>
                    <a:lnTo>
                      <a:pt x="73" y="137"/>
                    </a:lnTo>
                    <a:lnTo>
                      <a:pt x="73" y="119"/>
                    </a:lnTo>
                    <a:lnTo>
                      <a:pt x="76" y="104"/>
                    </a:lnTo>
                    <a:lnTo>
                      <a:pt x="89" y="68"/>
                    </a:lnTo>
                    <a:lnTo>
                      <a:pt x="89" y="36"/>
                    </a:lnTo>
                    <a:lnTo>
                      <a:pt x="66" y="3"/>
                    </a:lnTo>
                    <a:lnTo>
                      <a:pt x="32"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7" name="Freeform 239"/>
              <p:cNvSpPr>
                <a:spLocks/>
              </p:cNvSpPr>
              <p:nvPr/>
            </p:nvSpPr>
            <p:spPr bwMode="auto">
              <a:xfrm>
                <a:off x="2248" y="1748"/>
                <a:ext cx="98" cy="127"/>
              </a:xfrm>
              <a:custGeom>
                <a:avLst/>
                <a:gdLst>
                  <a:gd name="T0" fmla="*/ 24 w 98"/>
                  <a:gd name="T1" fmla="*/ 44 h 127"/>
                  <a:gd name="T2" fmla="*/ 13 w 98"/>
                  <a:gd name="T3" fmla="*/ 59 h 127"/>
                  <a:gd name="T4" fmla="*/ 18 w 98"/>
                  <a:gd name="T5" fmla="*/ 79 h 127"/>
                  <a:gd name="T6" fmla="*/ 26 w 98"/>
                  <a:gd name="T7" fmla="*/ 79 h 127"/>
                  <a:gd name="T8" fmla="*/ 29 w 98"/>
                  <a:gd name="T9" fmla="*/ 67 h 127"/>
                  <a:gd name="T10" fmla="*/ 37 w 98"/>
                  <a:gd name="T11" fmla="*/ 62 h 127"/>
                  <a:gd name="T12" fmla="*/ 42 w 98"/>
                  <a:gd name="T13" fmla="*/ 64 h 127"/>
                  <a:gd name="T14" fmla="*/ 47 w 98"/>
                  <a:gd name="T15" fmla="*/ 76 h 127"/>
                  <a:gd name="T16" fmla="*/ 45 w 98"/>
                  <a:gd name="T17" fmla="*/ 91 h 127"/>
                  <a:gd name="T18" fmla="*/ 37 w 98"/>
                  <a:gd name="T19" fmla="*/ 103 h 127"/>
                  <a:gd name="T20" fmla="*/ 45 w 98"/>
                  <a:gd name="T21" fmla="*/ 117 h 127"/>
                  <a:gd name="T22" fmla="*/ 60 w 98"/>
                  <a:gd name="T23" fmla="*/ 126 h 127"/>
                  <a:gd name="T24" fmla="*/ 68 w 98"/>
                  <a:gd name="T25" fmla="*/ 123 h 127"/>
                  <a:gd name="T26" fmla="*/ 81 w 98"/>
                  <a:gd name="T27" fmla="*/ 100 h 127"/>
                  <a:gd name="T28" fmla="*/ 92 w 98"/>
                  <a:gd name="T29" fmla="*/ 79 h 127"/>
                  <a:gd name="T30" fmla="*/ 97 w 98"/>
                  <a:gd name="T31" fmla="*/ 47 h 127"/>
                  <a:gd name="T32" fmla="*/ 92 w 98"/>
                  <a:gd name="T33" fmla="*/ 35 h 127"/>
                  <a:gd name="T34" fmla="*/ 89 w 98"/>
                  <a:gd name="T35" fmla="*/ 23 h 127"/>
                  <a:gd name="T36" fmla="*/ 68 w 98"/>
                  <a:gd name="T37" fmla="*/ 6 h 127"/>
                  <a:gd name="T38" fmla="*/ 45 w 98"/>
                  <a:gd name="T39" fmla="*/ 0 h 127"/>
                  <a:gd name="T40" fmla="*/ 24 w 98"/>
                  <a:gd name="T41" fmla="*/ 6 h 127"/>
                  <a:gd name="T42" fmla="*/ 11 w 98"/>
                  <a:gd name="T43" fmla="*/ 15 h 127"/>
                  <a:gd name="T44" fmla="*/ 3 w 98"/>
                  <a:gd name="T45" fmla="*/ 23 h 127"/>
                  <a:gd name="T46" fmla="*/ 0 w 98"/>
                  <a:gd name="T47" fmla="*/ 29 h 127"/>
                  <a:gd name="T48" fmla="*/ 11 w 98"/>
                  <a:gd name="T49" fmla="*/ 32 h 127"/>
                  <a:gd name="T50" fmla="*/ 21 w 98"/>
                  <a:gd name="T51" fmla="*/ 32 h 127"/>
                  <a:gd name="T52" fmla="*/ 34 w 98"/>
                  <a:gd name="T53" fmla="*/ 35 h 127"/>
                  <a:gd name="T54" fmla="*/ 24 w 98"/>
                  <a:gd name="T55" fmla="*/ 4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 h="127">
                    <a:moveTo>
                      <a:pt x="24" y="44"/>
                    </a:moveTo>
                    <a:lnTo>
                      <a:pt x="13" y="59"/>
                    </a:lnTo>
                    <a:lnTo>
                      <a:pt x="18" y="79"/>
                    </a:lnTo>
                    <a:lnTo>
                      <a:pt x="26" y="79"/>
                    </a:lnTo>
                    <a:lnTo>
                      <a:pt x="29" y="67"/>
                    </a:lnTo>
                    <a:lnTo>
                      <a:pt x="37" y="62"/>
                    </a:lnTo>
                    <a:lnTo>
                      <a:pt x="42" y="64"/>
                    </a:lnTo>
                    <a:lnTo>
                      <a:pt x="47" y="76"/>
                    </a:lnTo>
                    <a:lnTo>
                      <a:pt x="45" y="91"/>
                    </a:lnTo>
                    <a:lnTo>
                      <a:pt x="37" y="103"/>
                    </a:lnTo>
                    <a:lnTo>
                      <a:pt x="45" y="117"/>
                    </a:lnTo>
                    <a:lnTo>
                      <a:pt x="60" y="126"/>
                    </a:lnTo>
                    <a:lnTo>
                      <a:pt x="68" y="123"/>
                    </a:lnTo>
                    <a:lnTo>
                      <a:pt x="81" y="100"/>
                    </a:lnTo>
                    <a:lnTo>
                      <a:pt x="92" y="79"/>
                    </a:lnTo>
                    <a:lnTo>
                      <a:pt x="97" y="47"/>
                    </a:lnTo>
                    <a:lnTo>
                      <a:pt x="92" y="35"/>
                    </a:lnTo>
                    <a:lnTo>
                      <a:pt x="89" y="23"/>
                    </a:lnTo>
                    <a:lnTo>
                      <a:pt x="68" y="6"/>
                    </a:lnTo>
                    <a:lnTo>
                      <a:pt x="45" y="0"/>
                    </a:lnTo>
                    <a:lnTo>
                      <a:pt x="24" y="6"/>
                    </a:lnTo>
                    <a:lnTo>
                      <a:pt x="11" y="15"/>
                    </a:lnTo>
                    <a:lnTo>
                      <a:pt x="3" y="23"/>
                    </a:lnTo>
                    <a:lnTo>
                      <a:pt x="0" y="29"/>
                    </a:lnTo>
                    <a:lnTo>
                      <a:pt x="11" y="32"/>
                    </a:lnTo>
                    <a:lnTo>
                      <a:pt x="21" y="32"/>
                    </a:lnTo>
                    <a:lnTo>
                      <a:pt x="34" y="35"/>
                    </a:lnTo>
                    <a:lnTo>
                      <a:pt x="24" y="44"/>
                    </a:lnTo>
                  </a:path>
                </a:pathLst>
              </a:custGeom>
              <a:solidFill>
                <a:srgbClr val="80501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8" name="Freeform 240"/>
              <p:cNvSpPr>
                <a:spLocks/>
              </p:cNvSpPr>
              <p:nvPr/>
            </p:nvSpPr>
            <p:spPr bwMode="auto">
              <a:xfrm>
                <a:off x="2237" y="1892"/>
                <a:ext cx="87" cy="40"/>
              </a:xfrm>
              <a:custGeom>
                <a:avLst/>
                <a:gdLst>
                  <a:gd name="T0" fmla="*/ 0 w 87"/>
                  <a:gd name="T1" fmla="*/ 39 h 40"/>
                  <a:gd name="T2" fmla="*/ 18 w 87"/>
                  <a:gd name="T3" fmla="*/ 17 h 40"/>
                  <a:gd name="T4" fmla="*/ 42 w 87"/>
                  <a:gd name="T5" fmla="*/ 8 h 40"/>
                  <a:gd name="T6" fmla="*/ 68 w 87"/>
                  <a:gd name="T7" fmla="*/ 0 h 40"/>
                  <a:gd name="T8" fmla="*/ 78 w 87"/>
                  <a:gd name="T9" fmla="*/ 0 h 40"/>
                  <a:gd name="T10" fmla="*/ 86 w 87"/>
                  <a:gd name="T11" fmla="*/ 20 h 40"/>
                  <a:gd name="T12" fmla="*/ 0 w 87"/>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87" h="40">
                    <a:moveTo>
                      <a:pt x="0" y="39"/>
                    </a:moveTo>
                    <a:lnTo>
                      <a:pt x="18" y="17"/>
                    </a:lnTo>
                    <a:lnTo>
                      <a:pt x="42" y="8"/>
                    </a:lnTo>
                    <a:lnTo>
                      <a:pt x="68" y="0"/>
                    </a:lnTo>
                    <a:lnTo>
                      <a:pt x="78" y="0"/>
                    </a:lnTo>
                    <a:lnTo>
                      <a:pt x="86" y="20"/>
                    </a:lnTo>
                    <a:lnTo>
                      <a:pt x="0" y="3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49" name="Freeform 241"/>
              <p:cNvSpPr>
                <a:spLocks/>
              </p:cNvSpPr>
              <p:nvPr/>
            </p:nvSpPr>
            <p:spPr bwMode="auto">
              <a:xfrm>
                <a:off x="2127" y="2228"/>
                <a:ext cx="84" cy="46"/>
              </a:xfrm>
              <a:custGeom>
                <a:avLst/>
                <a:gdLst>
                  <a:gd name="T0" fmla="*/ 41 w 84"/>
                  <a:gd name="T1" fmla="*/ 0 h 46"/>
                  <a:gd name="T2" fmla="*/ 26 w 84"/>
                  <a:gd name="T3" fmla="*/ 5 h 46"/>
                  <a:gd name="T4" fmla="*/ 0 w 84"/>
                  <a:gd name="T5" fmla="*/ 3 h 46"/>
                  <a:gd name="T6" fmla="*/ 3 w 84"/>
                  <a:gd name="T7" fmla="*/ 20 h 46"/>
                  <a:gd name="T8" fmla="*/ 29 w 84"/>
                  <a:gd name="T9" fmla="*/ 31 h 46"/>
                  <a:gd name="T10" fmla="*/ 44 w 84"/>
                  <a:gd name="T11" fmla="*/ 42 h 46"/>
                  <a:gd name="T12" fmla="*/ 60 w 84"/>
                  <a:gd name="T13" fmla="*/ 45 h 46"/>
                  <a:gd name="T14" fmla="*/ 80 w 84"/>
                  <a:gd name="T15" fmla="*/ 42 h 46"/>
                  <a:gd name="T16" fmla="*/ 83 w 84"/>
                  <a:gd name="T17" fmla="*/ 37 h 46"/>
                  <a:gd name="T18" fmla="*/ 83 w 84"/>
                  <a:gd name="T19" fmla="*/ 22 h 46"/>
                  <a:gd name="T20" fmla="*/ 80 w 84"/>
                  <a:gd name="T21" fmla="*/ 5 h 46"/>
                  <a:gd name="T22" fmla="*/ 41 w 84"/>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46">
                    <a:moveTo>
                      <a:pt x="41" y="0"/>
                    </a:moveTo>
                    <a:lnTo>
                      <a:pt x="26" y="5"/>
                    </a:lnTo>
                    <a:lnTo>
                      <a:pt x="0" y="3"/>
                    </a:lnTo>
                    <a:lnTo>
                      <a:pt x="3" y="20"/>
                    </a:lnTo>
                    <a:lnTo>
                      <a:pt x="29" y="31"/>
                    </a:lnTo>
                    <a:lnTo>
                      <a:pt x="44" y="42"/>
                    </a:lnTo>
                    <a:lnTo>
                      <a:pt x="60" y="45"/>
                    </a:lnTo>
                    <a:lnTo>
                      <a:pt x="80" y="42"/>
                    </a:lnTo>
                    <a:lnTo>
                      <a:pt x="83" y="37"/>
                    </a:lnTo>
                    <a:lnTo>
                      <a:pt x="83" y="22"/>
                    </a:lnTo>
                    <a:lnTo>
                      <a:pt x="80" y="5"/>
                    </a:lnTo>
                    <a:lnTo>
                      <a:pt x="41" y="0"/>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0" name="Freeform 242"/>
              <p:cNvSpPr>
                <a:spLocks/>
              </p:cNvSpPr>
              <p:nvPr/>
            </p:nvSpPr>
            <p:spPr bwMode="auto">
              <a:xfrm>
                <a:off x="2164" y="2071"/>
                <a:ext cx="81" cy="170"/>
              </a:xfrm>
              <a:custGeom>
                <a:avLst/>
                <a:gdLst>
                  <a:gd name="T0" fmla="*/ 80 w 81"/>
                  <a:gd name="T1" fmla="*/ 15 h 170"/>
                  <a:gd name="T2" fmla="*/ 39 w 81"/>
                  <a:gd name="T3" fmla="*/ 3 h 170"/>
                  <a:gd name="T4" fmla="*/ 23 w 81"/>
                  <a:gd name="T5" fmla="*/ 0 h 170"/>
                  <a:gd name="T6" fmla="*/ 13 w 81"/>
                  <a:gd name="T7" fmla="*/ 6 h 170"/>
                  <a:gd name="T8" fmla="*/ 8 w 81"/>
                  <a:gd name="T9" fmla="*/ 12 h 170"/>
                  <a:gd name="T10" fmla="*/ 2 w 81"/>
                  <a:gd name="T11" fmla="*/ 23 h 170"/>
                  <a:gd name="T12" fmla="*/ 0 w 81"/>
                  <a:gd name="T13" fmla="*/ 154 h 170"/>
                  <a:gd name="T14" fmla="*/ 8 w 81"/>
                  <a:gd name="T15" fmla="*/ 163 h 170"/>
                  <a:gd name="T16" fmla="*/ 28 w 81"/>
                  <a:gd name="T17" fmla="*/ 166 h 170"/>
                  <a:gd name="T18" fmla="*/ 39 w 81"/>
                  <a:gd name="T19" fmla="*/ 169 h 170"/>
                  <a:gd name="T20" fmla="*/ 49 w 81"/>
                  <a:gd name="T21" fmla="*/ 163 h 170"/>
                  <a:gd name="T22" fmla="*/ 57 w 81"/>
                  <a:gd name="T23" fmla="*/ 104 h 170"/>
                  <a:gd name="T24" fmla="*/ 80 w 81"/>
                  <a:gd name="T25" fmla="*/ 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70">
                    <a:moveTo>
                      <a:pt x="80" y="15"/>
                    </a:moveTo>
                    <a:lnTo>
                      <a:pt x="39" y="3"/>
                    </a:lnTo>
                    <a:lnTo>
                      <a:pt x="23" y="0"/>
                    </a:lnTo>
                    <a:lnTo>
                      <a:pt x="13" y="6"/>
                    </a:lnTo>
                    <a:lnTo>
                      <a:pt x="8" y="12"/>
                    </a:lnTo>
                    <a:lnTo>
                      <a:pt x="2" y="23"/>
                    </a:lnTo>
                    <a:lnTo>
                      <a:pt x="0" y="154"/>
                    </a:lnTo>
                    <a:lnTo>
                      <a:pt x="8" y="163"/>
                    </a:lnTo>
                    <a:lnTo>
                      <a:pt x="28" y="166"/>
                    </a:lnTo>
                    <a:lnTo>
                      <a:pt x="39" y="169"/>
                    </a:lnTo>
                    <a:lnTo>
                      <a:pt x="49" y="163"/>
                    </a:lnTo>
                    <a:lnTo>
                      <a:pt x="57" y="104"/>
                    </a:lnTo>
                    <a:lnTo>
                      <a:pt x="80" y="15"/>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1" name="Freeform 243"/>
              <p:cNvSpPr>
                <a:spLocks/>
              </p:cNvSpPr>
              <p:nvPr/>
            </p:nvSpPr>
            <p:spPr bwMode="auto">
              <a:xfrm>
                <a:off x="2156" y="2135"/>
                <a:ext cx="222" cy="94"/>
              </a:xfrm>
              <a:custGeom>
                <a:avLst/>
                <a:gdLst>
                  <a:gd name="T0" fmla="*/ 16 w 222"/>
                  <a:gd name="T1" fmla="*/ 17 h 94"/>
                  <a:gd name="T2" fmla="*/ 8 w 222"/>
                  <a:gd name="T3" fmla="*/ 26 h 94"/>
                  <a:gd name="T4" fmla="*/ 3 w 222"/>
                  <a:gd name="T5" fmla="*/ 35 h 94"/>
                  <a:gd name="T6" fmla="*/ 0 w 222"/>
                  <a:gd name="T7" fmla="*/ 44 h 94"/>
                  <a:gd name="T8" fmla="*/ 13 w 222"/>
                  <a:gd name="T9" fmla="*/ 55 h 94"/>
                  <a:gd name="T10" fmla="*/ 97 w 222"/>
                  <a:gd name="T11" fmla="*/ 90 h 94"/>
                  <a:gd name="T12" fmla="*/ 110 w 222"/>
                  <a:gd name="T13" fmla="*/ 93 h 94"/>
                  <a:gd name="T14" fmla="*/ 121 w 222"/>
                  <a:gd name="T15" fmla="*/ 90 h 94"/>
                  <a:gd name="T16" fmla="*/ 137 w 222"/>
                  <a:gd name="T17" fmla="*/ 87 h 94"/>
                  <a:gd name="T18" fmla="*/ 197 w 222"/>
                  <a:gd name="T19" fmla="*/ 58 h 94"/>
                  <a:gd name="T20" fmla="*/ 210 w 222"/>
                  <a:gd name="T21" fmla="*/ 52 h 94"/>
                  <a:gd name="T22" fmla="*/ 218 w 222"/>
                  <a:gd name="T23" fmla="*/ 44 h 94"/>
                  <a:gd name="T24" fmla="*/ 221 w 222"/>
                  <a:gd name="T25" fmla="*/ 35 h 94"/>
                  <a:gd name="T26" fmla="*/ 218 w 222"/>
                  <a:gd name="T27" fmla="*/ 26 h 94"/>
                  <a:gd name="T28" fmla="*/ 192 w 222"/>
                  <a:gd name="T29" fmla="*/ 9 h 94"/>
                  <a:gd name="T30" fmla="*/ 150 w 222"/>
                  <a:gd name="T31" fmla="*/ 0 h 94"/>
                  <a:gd name="T32" fmla="*/ 16 w 222"/>
                  <a:gd name="T33" fmla="*/ 1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94">
                    <a:moveTo>
                      <a:pt x="16" y="17"/>
                    </a:moveTo>
                    <a:lnTo>
                      <a:pt x="8" y="26"/>
                    </a:lnTo>
                    <a:lnTo>
                      <a:pt x="3" y="35"/>
                    </a:lnTo>
                    <a:lnTo>
                      <a:pt x="0" y="44"/>
                    </a:lnTo>
                    <a:lnTo>
                      <a:pt x="13" y="55"/>
                    </a:lnTo>
                    <a:lnTo>
                      <a:pt x="97" y="90"/>
                    </a:lnTo>
                    <a:lnTo>
                      <a:pt x="110" y="93"/>
                    </a:lnTo>
                    <a:lnTo>
                      <a:pt x="121" y="90"/>
                    </a:lnTo>
                    <a:lnTo>
                      <a:pt x="137" y="87"/>
                    </a:lnTo>
                    <a:lnTo>
                      <a:pt x="197" y="58"/>
                    </a:lnTo>
                    <a:lnTo>
                      <a:pt x="210" y="52"/>
                    </a:lnTo>
                    <a:lnTo>
                      <a:pt x="218" y="44"/>
                    </a:lnTo>
                    <a:lnTo>
                      <a:pt x="221" y="35"/>
                    </a:lnTo>
                    <a:lnTo>
                      <a:pt x="218" y="26"/>
                    </a:lnTo>
                    <a:lnTo>
                      <a:pt x="192" y="9"/>
                    </a:lnTo>
                    <a:lnTo>
                      <a:pt x="150" y="0"/>
                    </a:lnTo>
                    <a:lnTo>
                      <a:pt x="16" y="17"/>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2" name="Freeform 244"/>
              <p:cNvSpPr>
                <a:spLocks/>
              </p:cNvSpPr>
              <p:nvPr/>
            </p:nvSpPr>
            <p:spPr bwMode="auto">
              <a:xfrm>
                <a:off x="2156" y="2117"/>
                <a:ext cx="222" cy="94"/>
              </a:xfrm>
              <a:custGeom>
                <a:avLst/>
                <a:gdLst>
                  <a:gd name="T0" fmla="*/ 16 w 222"/>
                  <a:gd name="T1" fmla="*/ 20 h 94"/>
                  <a:gd name="T2" fmla="*/ 8 w 222"/>
                  <a:gd name="T3" fmla="*/ 29 h 94"/>
                  <a:gd name="T4" fmla="*/ 3 w 222"/>
                  <a:gd name="T5" fmla="*/ 38 h 94"/>
                  <a:gd name="T6" fmla="*/ 0 w 222"/>
                  <a:gd name="T7" fmla="*/ 43 h 94"/>
                  <a:gd name="T8" fmla="*/ 13 w 222"/>
                  <a:gd name="T9" fmla="*/ 55 h 94"/>
                  <a:gd name="T10" fmla="*/ 97 w 222"/>
                  <a:gd name="T11" fmla="*/ 93 h 94"/>
                  <a:gd name="T12" fmla="*/ 110 w 222"/>
                  <a:gd name="T13" fmla="*/ 93 h 94"/>
                  <a:gd name="T14" fmla="*/ 121 w 222"/>
                  <a:gd name="T15" fmla="*/ 93 h 94"/>
                  <a:gd name="T16" fmla="*/ 137 w 222"/>
                  <a:gd name="T17" fmla="*/ 87 h 94"/>
                  <a:gd name="T18" fmla="*/ 197 w 222"/>
                  <a:gd name="T19" fmla="*/ 61 h 94"/>
                  <a:gd name="T20" fmla="*/ 210 w 222"/>
                  <a:gd name="T21" fmla="*/ 52 h 94"/>
                  <a:gd name="T22" fmla="*/ 218 w 222"/>
                  <a:gd name="T23" fmla="*/ 46 h 94"/>
                  <a:gd name="T24" fmla="*/ 221 w 222"/>
                  <a:gd name="T25" fmla="*/ 35 h 94"/>
                  <a:gd name="T26" fmla="*/ 218 w 222"/>
                  <a:gd name="T27" fmla="*/ 26 h 94"/>
                  <a:gd name="T28" fmla="*/ 192 w 222"/>
                  <a:gd name="T29" fmla="*/ 12 h 94"/>
                  <a:gd name="T30" fmla="*/ 150 w 222"/>
                  <a:gd name="T31" fmla="*/ 0 h 94"/>
                  <a:gd name="T32" fmla="*/ 16 w 222"/>
                  <a:gd name="T33"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94">
                    <a:moveTo>
                      <a:pt x="16" y="20"/>
                    </a:moveTo>
                    <a:lnTo>
                      <a:pt x="8" y="29"/>
                    </a:lnTo>
                    <a:lnTo>
                      <a:pt x="3" y="38"/>
                    </a:lnTo>
                    <a:lnTo>
                      <a:pt x="0" y="43"/>
                    </a:lnTo>
                    <a:lnTo>
                      <a:pt x="13" y="55"/>
                    </a:lnTo>
                    <a:lnTo>
                      <a:pt x="97" y="93"/>
                    </a:lnTo>
                    <a:lnTo>
                      <a:pt x="110" y="93"/>
                    </a:lnTo>
                    <a:lnTo>
                      <a:pt x="121" y="93"/>
                    </a:lnTo>
                    <a:lnTo>
                      <a:pt x="137" y="87"/>
                    </a:lnTo>
                    <a:lnTo>
                      <a:pt x="197" y="61"/>
                    </a:lnTo>
                    <a:lnTo>
                      <a:pt x="210" y="52"/>
                    </a:lnTo>
                    <a:lnTo>
                      <a:pt x="218" y="46"/>
                    </a:lnTo>
                    <a:lnTo>
                      <a:pt x="221" y="35"/>
                    </a:lnTo>
                    <a:lnTo>
                      <a:pt x="218" y="26"/>
                    </a:lnTo>
                    <a:lnTo>
                      <a:pt x="192" y="12"/>
                    </a:lnTo>
                    <a:lnTo>
                      <a:pt x="150" y="0"/>
                    </a:lnTo>
                    <a:lnTo>
                      <a:pt x="16" y="20"/>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3" name="Freeform 245"/>
              <p:cNvSpPr>
                <a:spLocks/>
              </p:cNvSpPr>
              <p:nvPr/>
            </p:nvSpPr>
            <p:spPr bwMode="auto">
              <a:xfrm>
                <a:off x="2077" y="2092"/>
                <a:ext cx="250" cy="191"/>
              </a:xfrm>
              <a:custGeom>
                <a:avLst/>
                <a:gdLst>
                  <a:gd name="T0" fmla="*/ 157 w 250"/>
                  <a:gd name="T1" fmla="*/ 12 h 191"/>
                  <a:gd name="T2" fmla="*/ 94 w 250"/>
                  <a:gd name="T3" fmla="*/ 3 h 191"/>
                  <a:gd name="T4" fmla="*/ 55 w 250"/>
                  <a:gd name="T5" fmla="*/ 0 h 191"/>
                  <a:gd name="T6" fmla="*/ 29 w 250"/>
                  <a:gd name="T7" fmla="*/ 6 h 191"/>
                  <a:gd name="T8" fmla="*/ 16 w 250"/>
                  <a:gd name="T9" fmla="*/ 12 h 191"/>
                  <a:gd name="T10" fmla="*/ 8 w 250"/>
                  <a:gd name="T11" fmla="*/ 29 h 191"/>
                  <a:gd name="T12" fmla="*/ 5 w 250"/>
                  <a:gd name="T13" fmla="*/ 36 h 191"/>
                  <a:gd name="T14" fmla="*/ 3 w 250"/>
                  <a:gd name="T15" fmla="*/ 65 h 191"/>
                  <a:gd name="T16" fmla="*/ 5 w 250"/>
                  <a:gd name="T17" fmla="*/ 107 h 191"/>
                  <a:gd name="T18" fmla="*/ 0 w 250"/>
                  <a:gd name="T19" fmla="*/ 169 h 191"/>
                  <a:gd name="T20" fmla="*/ 21 w 250"/>
                  <a:gd name="T21" fmla="*/ 187 h 191"/>
                  <a:gd name="T22" fmla="*/ 37 w 250"/>
                  <a:gd name="T23" fmla="*/ 190 h 191"/>
                  <a:gd name="T24" fmla="*/ 47 w 250"/>
                  <a:gd name="T25" fmla="*/ 190 h 191"/>
                  <a:gd name="T26" fmla="*/ 63 w 250"/>
                  <a:gd name="T27" fmla="*/ 181 h 191"/>
                  <a:gd name="T28" fmla="*/ 66 w 250"/>
                  <a:gd name="T29" fmla="*/ 145 h 191"/>
                  <a:gd name="T30" fmla="*/ 66 w 250"/>
                  <a:gd name="T31" fmla="*/ 104 h 191"/>
                  <a:gd name="T32" fmla="*/ 63 w 250"/>
                  <a:gd name="T33" fmla="*/ 71 h 191"/>
                  <a:gd name="T34" fmla="*/ 79 w 250"/>
                  <a:gd name="T35" fmla="*/ 77 h 191"/>
                  <a:gd name="T36" fmla="*/ 121 w 250"/>
                  <a:gd name="T37" fmla="*/ 92 h 191"/>
                  <a:gd name="T38" fmla="*/ 160 w 250"/>
                  <a:gd name="T39" fmla="*/ 98 h 191"/>
                  <a:gd name="T40" fmla="*/ 197 w 250"/>
                  <a:gd name="T41" fmla="*/ 95 h 191"/>
                  <a:gd name="T42" fmla="*/ 226 w 250"/>
                  <a:gd name="T43" fmla="*/ 86 h 191"/>
                  <a:gd name="T44" fmla="*/ 241 w 250"/>
                  <a:gd name="T45" fmla="*/ 71 h 191"/>
                  <a:gd name="T46" fmla="*/ 249 w 250"/>
                  <a:gd name="T47" fmla="*/ 45 h 191"/>
                  <a:gd name="T48" fmla="*/ 249 w 250"/>
                  <a:gd name="T49" fmla="*/ 24 h 191"/>
                  <a:gd name="T50" fmla="*/ 249 w 250"/>
                  <a:gd name="T51" fmla="*/ 3 h 191"/>
                  <a:gd name="T52" fmla="*/ 157 w 250"/>
                  <a:gd name="T53" fmla="*/ 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0" h="191">
                    <a:moveTo>
                      <a:pt x="157" y="12"/>
                    </a:moveTo>
                    <a:lnTo>
                      <a:pt x="94" y="3"/>
                    </a:lnTo>
                    <a:lnTo>
                      <a:pt x="55" y="0"/>
                    </a:lnTo>
                    <a:lnTo>
                      <a:pt x="29" y="6"/>
                    </a:lnTo>
                    <a:lnTo>
                      <a:pt x="16" y="12"/>
                    </a:lnTo>
                    <a:lnTo>
                      <a:pt x="8" y="29"/>
                    </a:lnTo>
                    <a:lnTo>
                      <a:pt x="5" y="36"/>
                    </a:lnTo>
                    <a:lnTo>
                      <a:pt x="3" y="65"/>
                    </a:lnTo>
                    <a:lnTo>
                      <a:pt x="5" y="107"/>
                    </a:lnTo>
                    <a:lnTo>
                      <a:pt x="0" y="169"/>
                    </a:lnTo>
                    <a:lnTo>
                      <a:pt x="21" y="187"/>
                    </a:lnTo>
                    <a:lnTo>
                      <a:pt x="37" y="190"/>
                    </a:lnTo>
                    <a:lnTo>
                      <a:pt x="47" y="190"/>
                    </a:lnTo>
                    <a:lnTo>
                      <a:pt x="63" y="181"/>
                    </a:lnTo>
                    <a:lnTo>
                      <a:pt x="66" y="145"/>
                    </a:lnTo>
                    <a:lnTo>
                      <a:pt x="66" y="104"/>
                    </a:lnTo>
                    <a:lnTo>
                      <a:pt x="63" y="71"/>
                    </a:lnTo>
                    <a:lnTo>
                      <a:pt x="79" y="77"/>
                    </a:lnTo>
                    <a:lnTo>
                      <a:pt x="121" y="92"/>
                    </a:lnTo>
                    <a:lnTo>
                      <a:pt x="160" y="98"/>
                    </a:lnTo>
                    <a:lnTo>
                      <a:pt x="197" y="95"/>
                    </a:lnTo>
                    <a:lnTo>
                      <a:pt x="226" y="86"/>
                    </a:lnTo>
                    <a:lnTo>
                      <a:pt x="241" y="71"/>
                    </a:lnTo>
                    <a:lnTo>
                      <a:pt x="249" y="45"/>
                    </a:lnTo>
                    <a:lnTo>
                      <a:pt x="249" y="24"/>
                    </a:lnTo>
                    <a:lnTo>
                      <a:pt x="249" y="3"/>
                    </a:lnTo>
                    <a:lnTo>
                      <a:pt x="157" y="12"/>
                    </a:lnTo>
                  </a:path>
                </a:pathLst>
              </a:custGeom>
              <a:solidFill>
                <a:schemeClr val="fo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4" name="Freeform 246"/>
              <p:cNvSpPr>
                <a:spLocks/>
              </p:cNvSpPr>
              <p:nvPr/>
            </p:nvSpPr>
            <p:spPr bwMode="auto">
              <a:xfrm>
                <a:off x="2217" y="1903"/>
                <a:ext cx="139" cy="206"/>
              </a:xfrm>
              <a:custGeom>
                <a:avLst/>
                <a:gdLst>
                  <a:gd name="T0" fmla="*/ 55 w 139"/>
                  <a:gd name="T1" fmla="*/ 205 h 206"/>
                  <a:gd name="T2" fmla="*/ 31 w 139"/>
                  <a:gd name="T3" fmla="*/ 199 h 206"/>
                  <a:gd name="T4" fmla="*/ 18 w 139"/>
                  <a:gd name="T5" fmla="*/ 190 h 206"/>
                  <a:gd name="T6" fmla="*/ 5 w 139"/>
                  <a:gd name="T7" fmla="*/ 151 h 206"/>
                  <a:gd name="T8" fmla="*/ 2 w 139"/>
                  <a:gd name="T9" fmla="*/ 116 h 206"/>
                  <a:gd name="T10" fmla="*/ 0 w 139"/>
                  <a:gd name="T11" fmla="*/ 74 h 206"/>
                  <a:gd name="T12" fmla="*/ 5 w 139"/>
                  <a:gd name="T13" fmla="*/ 54 h 206"/>
                  <a:gd name="T14" fmla="*/ 13 w 139"/>
                  <a:gd name="T15" fmla="*/ 39 h 206"/>
                  <a:gd name="T16" fmla="*/ 23 w 139"/>
                  <a:gd name="T17" fmla="*/ 27 h 206"/>
                  <a:gd name="T18" fmla="*/ 44 w 139"/>
                  <a:gd name="T19" fmla="*/ 15 h 206"/>
                  <a:gd name="T20" fmla="*/ 78 w 139"/>
                  <a:gd name="T21" fmla="*/ 6 h 206"/>
                  <a:gd name="T22" fmla="*/ 94 w 139"/>
                  <a:gd name="T23" fmla="*/ 0 h 206"/>
                  <a:gd name="T24" fmla="*/ 107 w 139"/>
                  <a:gd name="T25" fmla="*/ 0 h 206"/>
                  <a:gd name="T26" fmla="*/ 114 w 139"/>
                  <a:gd name="T27" fmla="*/ 6 h 206"/>
                  <a:gd name="T28" fmla="*/ 122 w 139"/>
                  <a:gd name="T29" fmla="*/ 6 h 206"/>
                  <a:gd name="T30" fmla="*/ 127 w 139"/>
                  <a:gd name="T31" fmla="*/ 12 h 206"/>
                  <a:gd name="T32" fmla="*/ 135 w 139"/>
                  <a:gd name="T33" fmla="*/ 30 h 206"/>
                  <a:gd name="T34" fmla="*/ 138 w 139"/>
                  <a:gd name="T35" fmla="*/ 54 h 206"/>
                  <a:gd name="T36" fmla="*/ 135 w 139"/>
                  <a:gd name="T37" fmla="*/ 116 h 206"/>
                  <a:gd name="T38" fmla="*/ 114 w 139"/>
                  <a:gd name="T39" fmla="*/ 196 h 206"/>
                  <a:gd name="T40" fmla="*/ 55 w 139"/>
                  <a:gd name="T41" fmla="*/ 20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206">
                    <a:moveTo>
                      <a:pt x="55" y="205"/>
                    </a:moveTo>
                    <a:lnTo>
                      <a:pt x="31" y="199"/>
                    </a:lnTo>
                    <a:lnTo>
                      <a:pt x="18" y="190"/>
                    </a:lnTo>
                    <a:lnTo>
                      <a:pt x="5" y="151"/>
                    </a:lnTo>
                    <a:lnTo>
                      <a:pt x="2" y="116"/>
                    </a:lnTo>
                    <a:lnTo>
                      <a:pt x="0" y="74"/>
                    </a:lnTo>
                    <a:lnTo>
                      <a:pt x="5" y="54"/>
                    </a:lnTo>
                    <a:lnTo>
                      <a:pt x="13" y="39"/>
                    </a:lnTo>
                    <a:lnTo>
                      <a:pt x="23" y="27"/>
                    </a:lnTo>
                    <a:lnTo>
                      <a:pt x="44" y="15"/>
                    </a:lnTo>
                    <a:lnTo>
                      <a:pt x="78" y="6"/>
                    </a:lnTo>
                    <a:lnTo>
                      <a:pt x="94" y="0"/>
                    </a:lnTo>
                    <a:lnTo>
                      <a:pt x="107" y="0"/>
                    </a:lnTo>
                    <a:lnTo>
                      <a:pt x="114" y="6"/>
                    </a:lnTo>
                    <a:lnTo>
                      <a:pt x="122" y="6"/>
                    </a:lnTo>
                    <a:lnTo>
                      <a:pt x="127" y="12"/>
                    </a:lnTo>
                    <a:lnTo>
                      <a:pt x="135" y="30"/>
                    </a:lnTo>
                    <a:lnTo>
                      <a:pt x="138" y="54"/>
                    </a:lnTo>
                    <a:lnTo>
                      <a:pt x="135" y="116"/>
                    </a:lnTo>
                    <a:lnTo>
                      <a:pt x="114" y="196"/>
                    </a:lnTo>
                    <a:lnTo>
                      <a:pt x="55" y="205"/>
                    </a:lnTo>
                  </a:path>
                </a:pathLst>
              </a:custGeom>
              <a:solidFill>
                <a:srgbClr val="3333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5" name="Freeform 247"/>
              <p:cNvSpPr>
                <a:spLocks/>
              </p:cNvSpPr>
              <p:nvPr/>
            </p:nvSpPr>
            <p:spPr bwMode="auto">
              <a:xfrm>
                <a:off x="2185" y="2056"/>
                <a:ext cx="145" cy="134"/>
              </a:xfrm>
              <a:custGeom>
                <a:avLst/>
                <a:gdLst>
                  <a:gd name="T0" fmla="*/ 50 w 145"/>
                  <a:gd name="T1" fmla="*/ 0 h 134"/>
                  <a:gd name="T2" fmla="*/ 47 w 145"/>
                  <a:gd name="T3" fmla="*/ 41 h 134"/>
                  <a:gd name="T4" fmla="*/ 29 w 145"/>
                  <a:gd name="T5" fmla="*/ 41 h 134"/>
                  <a:gd name="T6" fmla="*/ 16 w 145"/>
                  <a:gd name="T7" fmla="*/ 50 h 134"/>
                  <a:gd name="T8" fmla="*/ 8 w 145"/>
                  <a:gd name="T9" fmla="*/ 62 h 134"/>
                  <a:gd name="T10" fmla="*/ 3 w 145"/>
                  <a:gd name="T11" fmla="*/ 80 h 134"/>
                  <a:gd name="T12" fmla="*/ 3 w 145"/>
                  <a:gd name="T13" fmla="*/ 98 h 134"/>
                  <a:gd name="T14" fmla="*/ 3 w 145"/>
                  <a:gd name="T15" fmla="*/ 112 h 134"/>
                  <a:gd name="T16" fmla="*/ 0 w 145"/>
                  <a:gd name="T17" fmla="*/ 127 h 134"/>
                  <a:gd name="T18" fmla="*/ 18 w 145"/>
                  <a:gd name="T19" fmla="*/ 130 h 134"/>
                  <a:gd name="T20" fmla="*/ 42 w 145"/>
                  <a:gd name="T21" fmla="*/ 133 h 134"/>
                  <a:gd name="T22" fmla="*/ 65 w 145"/>
                  <a:gd name="T23" fmla="*/ 133 h 134"/>
                  <a:gd name="T24" fmla="*/ 89 w 145"/>
                  <a:gd name="T25" fmla="*/ 130 h 134"/>
                  <a:gd name="T26" fmla="*/ 107 w 145"/>
                  <a:gd name="T27" fmla="*/ 124 h 134"/>
                  <a:gd name="T28" fmla="*/ 126 w 145"/>
                  <a:gd name="T29" fmla="*/ 103 h 134"/>
                  <a:gd name="T30" fmla="*/ 131 w 145"/>
                  <a:gd name="T31" fmla="*/ 80 h 134"/>
                  <a:gd name="T32" fmla="*/ 144 w 145"/>
                  <a:gd name="T33" fmla="*/ 109 h 134"/>
                  <a:gd name="T34" fmla="*/ 144 w 145"/>
                  <a:gd name="T35" fmla="*/ 0 h 134"/>
                  <a:gd name="T36" fmla="*/ 50 w 145"/>
                  <a:gd name="T3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34">
                    <a:moveTo>
                      <a:pt x="50" y="0"/>
                    </a:moveTo>
                    <a:lnTo>
                      <a:pt x="47" y="41"/>
                    </a:lnTo>
                    <a:lnTo>
                      <a:pt x="29" y="41"/>
                    </a:lnTo>
                    <a:lnTo>
                      <a:pt x="16" y="50"/>
                    </a:lnTo>
                    <a:lnTo>
                      <a:pt x="8" y="62"/>
                    </a:lnTo>
                    <a:lnTo>
                      <a:pt x="3" y="80"/>
                    </a:lnTo>
                    <a:lnTo>
                      <a:pt x="3" y="98"/>
                    </a:lnTo>
                    <a:lnTo>
                      <a:pt x="3" y="112"/>
                    </a:lnTo>
                    <a:lnTo>
                      <a:pt x="0" y="127"/>
                    </a:lnTo>
                    <a:lnTo>
                      <a:pt x="18" y="130"/>
                    </a:lnTo>
                    <a:lnTo>
                      <a:pt x="42" y="133"/>
                    </a:lnTo>
                    <a:lnTo>
                      <a:pt x="65" y="133"/>
                    </a:lnTo>
                    <a:lnTo>
                      <a:pt x="89" y="130"/>
                    </a:lnTo>
                    <a:lnTo>
                      <a:pt x="107" y="124"/>
                    </a:lnTo>
                    <a:lnTo>
                      <a:pt x="126" y="103"/>
                    </a:lnTo>
                    <a:lnTo>
                      <a:pt x="131" y="80"/>
                    </a:lnTo>
                    <a:lnTo>
                      <a:pt x="144" y="109"/>
                    </a:lnTo>
                    <a:lnTo>
                      <a:pt x="144" y="0"/>
                    </a:lnTo>
                    <a:lnTo>
                      <a:pt x="50" y="0"/>
                    </a:lnTo>
                  </a:path>
                </a:pathLst>
              </a:custGeom>
              <a:solidFill>
                <a:srgbClr val="3333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6" name="Freeform 248"/>
              <p:cNvSpPr>
                <a:spLocks/>
              </p:cNvSpPr>
              <p:nvPr/>
            </p:nvSpPr>
            <p:spPr bwMode="auto">
              <a:xfrm>
                <a:off x="2214" y="2101"/>
                <a:ext cx="24" cy="50"/>
              </a:xfrm>
              <a:custGeom>
                <a:avLst/>
                <a:gdLst>
                  <a:gd name="T0" fmla="*/ 13 w 24"/>
                  <a:gd name="T1" fmla="*/ 0 h 50"/>
                  <a:gd name="T2" fmla="*/ 18 w 24"/>
                  <a:gd name="T3" fmla="*/ 9 h 50"/>
                  <a:gd name="T4" fmla="*/ 20 w 24"/>
                  <a:gd name="T5" fmla="*/ 20 h 50"/>
                  <a:gd name="T6" fmla="*/ 18 w 24"/>
                  <a:gd name="T7" fmla="*/ 29 h 50"/>
                  <a:gd name="T8" fmla="*/ 20 w 24"/>
                  <a:gd name="T9" fmla="*/ 35 h 50"/>
                  <a:gd name="T10" fmla="*/ 23 w 24"/>
                  <a:gd name="T11" fmla="*/ 43 h 50"/>
                  <a:gd name="T12" fmla="*/ 23 w 24"/>
                  <a:gd name="T13" fmla="*/ 49 h 50"/>
                  <a:gd name="T14" fmla="*/ 18 w 24"/>
                  <a:gd name="T15" fmla="*/ 46 h 50"/>
                  <a:gd name="T16" fmla="*/ 13 w 24"/>
                  <a:gd name="T17" fmla="*/ 32 h 50"/>
                  <a:gd name="T18" fmla="*/ 13 w 24"/>
                  <a:gd name="T19" fmla="*/ 23 h 50"/>
                  <a:gd name="T20" fmla="*/ 3 w 24"/>
                  <a:gd name="T21" fmla="*/ 29 h 50"/>
                  <a:gd name="T22" fmla="*/ 3 w 24"/>
                  <a:gd name="T23" fmla="*/ 37 h 50"/>
                  <a:gd name="T24" fmla="*/ 0 w 24"/>
                  <a:gd name="T25" fmla="*/ 43 h 50"/>
                  <a:gd name="T26" fmla="*/ 0 w 24"/>
                  <a:gd name="T27" fmla="*/ 32 h 50"/>
                  <a:gd name="T28" fmla="*/ 3 w 24"/>
                  <a:gd name="T29" fmla="*/ 20 h 50"/>
                  <a:gd name="T30" fmla="*/ 3 w 24"/>
                  <a:gd name="T31" fmla="*/ 15 h 50"/>
                  <a:gd name="T32" fmla="*/ 3 w 24"/>
                  <a:gd name="T33" fmla="*/ 12 h 50"/>
                  <a:gd name="T34" fmla="*/ 5 w 24"/>
                  <a:gd name="T35" fmla="*/ 3 h 50"/>
                  <a:gd name="T36" fmla="*/ 10 w 24"/>
                  <a:gd name="T37" fmla="*/ 3 h 50"/>
                  <a:gd name="T38" fmla="*/ 13 w 24"/>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50">
                    <a:moveTo>
                      <a:pt x="13" y="0"/>
                    </a:moveTo>
                    <a:lnTo>
                      <a:pt x="18" y="9"/>
                    </a:lnTo>
                    <a:lnTo>
                      <a:pt x="20" y="20"/>
                    </a:lnTo>
                    <a:lnTo>
                      <a:pt x="18" y="29"/>
                    </a:lnTo>
                    <a:lnTo>
                      <a:pt x="20" y="35"/>
                    </a:lnTo>
                    <a:lnTo>
                      <a:pt x="23" y="43"/>
                    </a:lnTo>
                    <a:lnTo>
                      <a:pt x="23" y="49"/>
                    </a:lnTo>
                    <a:lnTo>
                      <a:pt x="18" y="46"/>
                    </a:lnTo>
                    <a:lnTo>
                      <a:pt x="13" y="32"/>
                    </a:lnTo>
                    <a:lnTo>
                      <a:pt x="13" y="23"/>
                    </a:lnTo>
                    <a:lnTo>
                      <a:pt x="3" y="29"/>
                    </a:lnTo>
                    <a:lnTo>
                      <a:pt x="3" y="37"/>
                    </a:lnTo>
                    <a:lnTo>
                      <a:pt x="0" y="43"/>
                    </a:lnTo>
                    <a:lnTo>
                      <a:pt x="0" y="32"/>
                    </a:lnTo>
                    <a:lnTo>
                      <a:pt x="3" y="20"/>
                    </a:lnTo>
                    <a:lnTo>
                      <a:pt x="3" y="15"/>
                    </a:lnTo>
                    <a:lnTo>
                      <a:pt x="3" y="12"/>
                    </a:lnTo>
                    <a:lnTo>
                      <a:pt x="5" y="3"/>
                    </a:lnTo>
                    <a:lnTo>
                      <a:pt x="10" y="3"/>
                    </a:lnTo>
                    <a:lnTo>
                      <a:pt x="13"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7" name="Freeform 249"/>
              <p:cNvSpPr>
                <a:spLocks/>
              </p:cNvSpPr>
              <p:nvPr/>
            </p:nvSpPr>
            <p:spPr bwMode="auto">
              <a:xfrm>
                <a:off x="2315" y="2074"/>
                <a:ext cx="31" cy="144"/>
              </a:xfrm>
              <a:custGeom>
                <a:avLst/>
                <a:gdLst>
                  <a:gd name="T0" fmla="*/ 0 w 31"/>
                  <a:gd name="T1" fmla="*/ 143 h 144"/>
                  <a:gd name="T2" fmla="*/ 5 w 31"/>
                  <a:gd name="T3" fmla="*/ 6 h 144"/>
                  <a:gd name="T4" fmla="*/ 30 w 31"/>
                  <a:gd name="T5" fmla="*/ 0 h 144"/>
                  <a:gd name="T6" fmla="*/ 23 w 31"/>
                  <a:gd name="T7" fmla="*/ 128 h 144"/>
                  <a:gd name="T8" fmla="*/ 0 w 31"/>
                  <a:gd name="T9" fmla="*/ 143 h 144"/>
                </a:gdLst>
                <a:ahLst/>
                <a:cxnLst>
                  <a:cxn ang="0">
                    <a:pos x="T0" y="T1"/>
                  </a:cxn>
                  <a:cxn ang="0">
                    <a:pos x="T2" y="T3"/>
                  </a:cxn>
                  <a:cxn ang="0">
                    <a:pos x="T4" y="T5"/>
                  </a:cxn>
                  <a:cxn ang="0">
                    <a:pos x="T6" y="T7"/>
                  </a:cxn>
                  <a:cxn ang="0">
                    <a:pos x="T8" y="T9"/>
                  </a:cxn>
                </a:cxnLst>
                <a:rect l="0" t="0" r="r" b="b"/>
                <a:pathLst>
                  <a:path w="31" h="144">
                    <a:moveTo>
                      <a:pt x="0" y="143"/>
                    </a:moveTo>
                    <a:lnTo>
                      <a:pt x="5" y="6"/>
                    </a:lnTo>
                    <a:lnTo>
                      <a:pt x="30" y="0"/>
                    </a:lnTo>
                    <a:lnTo>
                      <a:pt x="23" y="128"/>
                    </a:lnTo>
                    <a:lnTo>
                      <a:pt x="0" y="143"/>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8" name="Freeform 250"/>
              <p:cNvSpPr>
                <a:spLocks/>
              </p:cNvSpPr>
              <p:nvPr/>
            </p:nvSpPr>
            <p:spPr bwMode="auto">
              <a:xfrm>
                <a:off x="2241" y="1987"/>
                <a:ext cx="150" cy="135"/>
              </a:xfrm>
              <a:custGeom>
                <a:avLst/>
                <a:gdLst>
                  <a:gd name="T0" fmla="*/ 76 w 150"/>
                  <a:gd name="T1" fmla="*/ 9 h 135"/>
                  <a:gd name="T2" fmla="*/ 24 w 150"/>
                  <a:gd name="T3" fmla="*/ 24 h 135"/>
                  <a:gd name="T4" fmla="*/ 16 w 150"/>
                  <a:gd name="T5" fmla="*/ 27 h 135"/>
                  <a:gd name="T6" fmla="*/ 11 w 150"/>
                  <a:gd name="T7" fmla="*/ 30 h 135"/>
                  <a:gd name="T8" fmla="*/ 8 w 150"/>
                  <a:gd name="T9" fmla="*/ 36 h 135"/>
                  <a:gd name="T10" fmla="*/ 5 w 150"/>
                  <a:gd name="T11" fmla="*/ 44 h 135"/>
                  <a:gd name="T12" fmla="*/ 0 w 150"/>
                  <a:gd name="T13" fmla="*/ 116 h 135"/>
                  <a:gd name="T14" fmla="*/ 3 w 150"/>
                  <a:gd name="T15" fmla="*/ 122 h 135"/>
                  <a:gd name="T16" fmla="*/ 8 w 150"/>
                  <a:gd name="T17" fmla="*/ 131 h 135"/>
                  <a:gd name="T18" fmla="*/ 24 w 150"/>
                  <a:gd name="T19" fmla="*/ 134 h 135"/>
                  <a:gd name="T20" fmla="*/ 131 w 150"/>
                  <a:gd name="T21" fmla="*/ 101 h 135"/>
                  <a:gd name="T22" fmla="*/ 141 w 150"/>
                  <a:gd name="T23" fmla="*/ 86 h 135"/>
                  <a:gd name="T24" fmla="*/ 144 w 150"/>
                  <a:gd name="T25" fmla="*/ 80 h 135"/>
                  <a:gd name="T26" fmla="*/ 144 w 150"/>
                  <a:gd name="T27" fmla="*/ 71 h 135"/>
                  <a:gd name="T28" fmla="*/ 149 w 150"/>
                  <a:gd name="T29" fmla="*/ 12 h 135"/>
                  <a:gd name="T30" fmla="*/ 149 w 150"/>
                  <a:gd name="T31" fmla="*/ 6 h 135"/>
                  <a:gd name="T32" fmla="*/ 146 w 150"/>
                  <a:gd name="T33" fmla="*/ 3 h 135"/>
                  <a:gd name="T34" fmla="*/ 133 w 150"/>
                  <a:gd name="T35" fmla="*/ 0 h 135"/>
                  <a:gd name="T36" fmla="*/ 99 w 150"/>
                  <a:gd name="T37" fmla="*/ 3 h 135"/>
                  <a:gd name="T38" fmla="*/ 76 w 150"/>
                  <a:gd name="T39"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35">
                    <a:moveTo>
                      <a:pt x="76" y="9"/>
                    </a:moveTo>
                    <a:lnTo>
                      <a:pt x="24" y="24"/>
                    </a:lnTo>
                    <a:lnTo>
                      <a:pt x="16" y="27"/>
                    </a:lnTo>
                    <a:lnTo>
                      <a:pt x="11" y="30"/>
                    </a:lnTo>
                    <a:lnTo>
                      <a:pt x="8" y="36"/>
                    </a:lnTo>
                    <a:lnTo>
                      <a:pt x="5" y="44"/>
                    </a:lnTo>
                    <a:lnTo>
                      <a:pt x="0" y="116"/>
                    </a:lnTo>
                    <a:lnTo>
                      <a:pt x="3" y="122"/>
                    </a:lnTo>
                    <a:lnTo>
                      <a:pt x="8" y="131"/>
                    </a:lnTo>
                    <a:lnTo>
                      <a:pt x="24" y="134"/>
                    </a:lnTo>
                    <a:lnTo>
                      <a:pt x="131" y="101"/>
                    </a:lnTo>
                    <a:lnTo>
                      <a:pt x="141" y="86"/>
                    </a:lnTo>
                    <a:lnTo>
                      <a:pt x="144" y="80"/>
                    </a:lnTo>
                    <a:lnTo>
                      <a:pt x="144" y="71"/>
                    </a:lnTo>
                    <a:lnTo>
                      <a:pt x="149" y="12"/>
                    </a:lnTo>
                    <a:lnTo>
                      <a:pt x="149" y="6"/>
                    </a:lnTo>
                    <a:lnTo>
                      <a:pt x="146" y="3"/>
                    </a:lnTo>
                    <a:lnTo>
                      <a:pt x="133" y="0"/>
                    </a:lnTo>
                    <a:lnTo>
                      <a:pt x="99" y="3"/>
                    </a:lnTo>
                    <a:lnTo>
                      <a:pt x="76" y="9"/>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59" name="Freeform 251"/>
              <p:cNvSpPr>
                <a:spLocks/>
              </p:cNvSpPr>
              <p:nvPr/>
            </p:nvSpPr>
            <p:spPr bwMode="auto">
              <a:xfrm>
                <a:off x="2256" y="1994"/>
                <a:ext cx="142" cy="133"/>
              </a:xfrm>
              <a:custGeom>
                <a:avLst/>
                <a:gdLst>
                  <a:gd name="T0" fmla="*/ 70 w 142"/>
                  <a:gd name="T1" fmla="*/ 9 h 133"/>
                  <a:gd name="T2" fmla="*/ 23 w 142"/>
                  <a:gd name="T3" fmla="*/ 23 h 133"/>
                  <a:gd name="T4" fmla="*/ 18 w 142"/>
                  <a:gd name="T5" fmla="*/ 26 h 133"/>
                  <a:gd name="T6" fmla="*/ 13 w 142"/>
                  <a:gd name="T7" fmla="*/ 29 h 133"/>
                  <a:gd name="T8" fmla="*/ 8 w 142"/>
                  <a:gd name="T9" fmla="*/ 35 h 133"/>
                  <a:gd name="T10" fmla="*/ 5 w 142"/>
                  <a:gd name="T11" fmla="*/ 44 h 133"/>
                  <a:gd name="T12" fmla="*/ 0 w 142"/>
                  <a:gd name="T13" fmla="*/ 117 h 133"/>
                  <a:gd name="T14" fmla="*/ 5 w 142"/>
                  <a:gd name="T15" fmla="*/ 123 h 133"/>
                  <a:gd name="T16" fmla="*/ 8 w 142"/>
                  <a:gd name="T17" fmla="*/ 129 h 133"/>
                  <a:gd name="T18" fmla="*/ 23 w 142"/>
                  <a:gd name="T19" fmla="*/ 132 h 133"/>
                  <a:gd name="T20" fmla="*/ 125 w 142"/>
                  <a:gd name="T21" fmla="*/ 99 h 133"/>
                  <a:gd name="T22" fmla="*/ 133 w 142"/>
                  <a:gd name="T23" fmla="*/ 85 h 133"/>
                  <a:gd name="T24" fmla="*/ 136 w 142"/>
                  <a:gd name="T25" fmla="*/ 79 h 133"/>
                  <a:gd name="T26" fmla="*/ 136 w 142"/>
                  <a:gd name="T27" fmla="*/ 70 h 133"/>
                  <a:gd name="T28" fmla="*/ 141 w 142"/>
                  <a:gd name="T29" fmla="*/ 12 h 133"/>
                  <a:gd name="T30" fmla="*/ 141 w 142"/>
                  <a:gd name="T31" fmla="*/ 6 h 133"/>
                  <a:gd name="T32" fmla="*/ 138 w 142"/>
                  <a:gd name="T33" fmla="*/ 3 h 133"/>
                  <a:gd name="T34" fmla="*/ 125 w 142"/>
                  <a:gd name="T35" fmla="*/ 0 h 133"/>
                  <a:gd name="T36" fmla="*/ 97 w 142"/>
                  <a:gd name="T37" fmla="*/ 6 h 133"/>
                  <a:gd name="T38" fmla="*/ 70 w 142"/>
                  <a:gd name="T39"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33">
                    <a:moveTo>
                      <a:pt x="70" y="9"/>
                    </a:moveTo>
                    <a:lnTo>
                      <a:pt x="23" y="23"/>
                    </a:lnTo>
                    <a:lnTo>
                      <a:pt x="18" y="26"/>
                    </a:lnTo>
                    <a:lnTo>
                      <a:pt x="13" y="29"/>
                    </a:lnTo>
                    <a:lnTo>
                      <a:pt x="8" y="35"/>
                    </a:lnTo>
                    <a:lnTo>
                      <a:pt x="5" y="44"/>
                    </a:lnTo>
                    <a:lnTo>
                      <a:pt x="0" y="117"/>
                    </a:lnTo>
                    <a:lnTo>
                      <a:pt x="5" y="123"/>
                    </a:lnTo>
                    <a:lnTo>
                      <a:pt x="8" y="129"/>
                    </a:lnTo>
                    <a:lnTo>
                      <a:pt x="23" y="132"/>
                    </a:lnTo>
                    <a:lnTo>
                      <a:pt x="125" y="99"/>
                    </a:lnTo>
                    <a:lnTo>
                      <a:pt x="133" y="85"/>
                    </a:lnTo>
                    <a:lnTo>
                      <a:pt x="136" y="79"/>
                    </a:lnTo>
                    <a:lnTo>
                      <a:pt x="136" y="70"/>
                    </a:lnTo>
                    <a:lnTo>
                      <a:pt x="141" y="12"/>
                    </a:lnTo>
                    <a:lnTo>
                      <a:pt x="141" y="6"/>
                    </a:lnTo>
                    <a:lnTo>
                      <a:pt x="138" y="3"/>
                    </a:lnTo>
                    <a:lnTo>
                      <a:pt x="125" y="0"/>
                    </a:lnTo>
                    <a:lnTo>
                      <a:pt x="97" y="6"/>
                    </a:lnTo>
                    <a:lnTo>
                      <a:pt x="70" y="9"/>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0" name="Freeform 252"/>
              <p:cNvSpPr>
                <a:spLocks/>
              </p:cNvSpPr>
              <p:nvPr/>
            </p:nvSpPr>
            <p:spPr bwMode="auto">
              <a:xfrm>
                <a:off x="2156" y="1918"/>
                <a:ext cx="58" cy="54"/>
              </a:xfrm>
              <a:custGeom>
                <a:avLst/>
                <a:gdLst>
                  <a:gd name="T0" fmla="*/ 34 w 58"/>
                  <a:gd name="T1" fmla="*/ 0 h 54"/>
                  <a:gd name="T2" fmla="*/ 13 w 58"/>
                  <a:gd name="T3" fmla="*/ 6 h 54"/>
                  <a:gd name="T4" fmla="*/ 5 w 58"/>
                  <a:gd name="T5" fmla="*/ 12 h 54"/>
                  <a:gd name="T6" fmla="*/ 0 w 58"/>
                  <a:gd name="T7" fmla="*/ 41 h 54"/>
                  <a:gd name="T8" fmla="*/ 8 w 58"/>
                  <a:gd name="T9" fmla="*/ 41 h 54"/>
                  <a:gd name="T10" fmla="*/ 15 w 58"/>
                  <a:gd name="T11" fmla="*/ 41 h 54"/>
                  <a:gd name="T12" fmla="*/ 31 w 58"/>
                  <a:gd name="T13" fmla="*/ 53 h 54"/>
                  <a:gd name="T14" fmla="*/ 44 w 58"/>
                  <a:gd name="T15" fmla="*/ 53 h 54"/>
                  <a:gd name="T16" fmla="*/ 57 w 58"/>
                  <a:gd name="T17" fmla="*/ 23 h 54"/>
                  <a:gd name="T18" fmla="*/ 34 w 58"/>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4">
                    <a:moveTo>
                      <a:pt x="34" y="0"/>
                    </a:moveTo>
                    <a:lnTo>
                      <a:pt x="13" y="6"/>
                    </a:lnTo>
                    <a:lnTo>
                      <a:pt x="5" y="12"/>
                    </a:lnTo>
                    <a:lnTo>
                      <a:pt x="0" y="41"/>
                    </a:lnTo>
                    <a:lnTo>
                      <a:pt x="8" y="41"/>
                    </a:lnTo>
                    <a:lnTo>
                      <a:pt x="15" y="41"/>
                    </a:lnTo>
                    <a:lnTo>
                      <a:pt x="31" y="53"/>
                    </a:lnTo>
                    <a:lnTo>
                      <a:pt x="44" y="53"/>
                    </a:lnTo>
                    <a:lnTo>
                      <a:pt x="57" y="23"/>
                    </a:lnTo>
                    <a:lnTo>
                      <a:pt x="34"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1" name="Freeform 253"/>
              <p:cNvSpPr>
                <a:spLocks/>
              </p:cNvSpPr>
              <p:nvPr/>
            </p:nvSpPr>
            <p:spPr bwMode="auto">
              <a:xfrm>
                <a:off x="2097" y="1945"/>
                <a:ext cx="58" cy="69"/>
              </a:xfrm>
              <a:custGeom>
                <a:avLst/>
                <a:gdLst>
                  <a:gd name="T0" fmla="*/ 57 w 58"/>
                  <a:gd name="T1" fmla="*/ 47 h 69"/>
                  <a:gd name="T2" fmla="*/ 57 w 58"/>
                  <a:gd name="T3" fmla="*/ 30 h 69"/>
                  <a:gd name="T4" fmla="*/ 57 w 58"/>
                  <a:gd name="T5" fmla="*/ 24 h 69"/>
                  <a:gd name="T6" fmla="*/ 54 w 58"/>
                  <a:gd name="T7" fmla="*/ 15 h 69"/>
                  <a:gd name="T8" fmla="*/ 47 w 58"/>
                  <a:gd name="T9" fmla="*/ 12 h 69"/>
                  <a:gd name="T10" fmla="*/ 34 w 58"/>
                  <a:gd name="T11" fmla="*/ 0 h 69"/>
                  <a:gd name="T12" fmla="*/ 26 w 58"/>
                  <a:gd name="T13" fmla="*/ 6 h 69"/>
                  <a:gd name="T14" fmla="*/ 18 w 58"/>
                  <a:gd name="T15" fmla="*/ 6 h 69"/>
                  <a:gd name="T16" fmla="*/ 15 w 58"/>
                  <a:gd name="T17" fmla="*/ 15 h 69"/>
                  <a:gd name="T18" fmla="*/ 5 w 58"/>
                  <a:gd name="T19" fmla="*/ 21 h 69"/>
                  <a:gd name="T20" fmla="*/ 0 w 58"/>
                  <a:gd name="T21" fmla="*/ 27 h 69"/>
                  <a:gd name="T22" fmla="*/ 2 w 58"/>
                  <a:gd name="T23" fmla="*/ 36 h 69"/>
                  <a:gd name="T24" fmla="*/ 18 w 58"/>
                  <a:gd name="T25" fmla="*/ 44 h 69"/>
                  <a:gd name="T26" fmla="*/ 23 w 58"/>
                  <a:gd name="T27" fmla="*/ 68 h 69"/>
                  <a:gd name="T28" fmla="*/ 49 w 58"/>
                  <a:gd name="T29" fmla="*/ 65 h 69"/>
                  <a:gd name="T30" fmla="*/ 57 w 58"/>
                  <a:gd name="T31" fmla="*/ 4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9">
                    <a:moveTo>
                      <a:pt x="57" y="47"/>
                    </a:moveTo>
                    <a:lnTo>
                      <a:pt x="57" y="30"/>
                    </a:lnTo>
                    <a:lnTo>
                      <a:pt x="57" y="24"/>
                    </a:lnTo>
                    <a:lnTo>
                      <a:pt x="54" y="15"/>
                    </a:lnTo>
                    <a:lnTo>
                      <a:pt x="47" y="12"/>
                    </a:lnTo>
                    <a:lnTo>
                      <a:pt x="34" y="0"/>
                    </a:lnTo>
                    <a:lnTo>
                      <a:pt x="26" y="6"/>
                    </a:lnTo>
                    <a:lnTo>
                      <a:pt x="18" y="6"/>
                    </a:lnTo>
                    <a:lnTo>
                      <a:pt x="15" y="15"/>
                    </a:lnTo>
                    <a:lnTo>
                      <a:pt x="5" y="21"/>
                    </a:lnTo>
                    <a:lnTo>
                      <a:pt x="0" y="27"/>
                    </a:lnTo>
                    <a:lnTo>
                      <a:pt x="2" y="36"/>
                    </a:lnTo>
                    <a:lnTo>
                      <a:pt x="18" y="44"/>
                    </a:lnTo>
                    <a:lnTo>
                      <a:pt x="23" y="68"/>
                    </a:lnTo>
                    <a:lnTo>
                      <a:pt x="49" y="65"/>
                    </a:lnTo>
                    <a:lnTo>
                      <a:pt x="57" y="47"/>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2" name="Freeform 254"/>
              <p:cNvSpPr>
                <a:spLocks/>
              </p:cNvSpPr>
              <p:nvPr/>
            </p:nvSpPr>
            <p:spPr bwMode="auto">
              <a:xfrm>
                <a:off x="2116" y="1927"/>
                <a:ext cx="129" cy="120"/>
              </a:xfrm>
              <a:custGeom>
                <a:avLst/>
                <a:gdLst>
                  <a:gd name="T0" fmla="*/ 128 w 129"/>
                  <a:gd name="T1" fmla="*/ 0 h 120"/>
                  <a:gd name="T2" fmla="*/ 102 w 129"/>
                  <a:gd name="T3" fmla="*/ 3 h 120"/>
                  <a:gd name="T4" fmla="*/ 83 w 129"/>
                  <a:gd name="T5" fmla="*/ 12 h 120"/>
                  <a:gd name="T6" fmla="*/ 70 w 129"/>
                  <a:gd name="T7" fmla="*/ 33 h 120"/>
                  <a:gd name="T8" fmla="*/ 44 w 129"/>
                  <a:gd name="T9" fmla="*/ 54 h 120"/>
                  <a:gd name="T10" fmla="*/ 36 w 129"/>
                  <a:gd name="T11" fmla="*/ 60 h 120"/>
                  <a:gd name="T12" fmla="*/ 29 w 129"/>
                  <a:gd name="T13" fmla="*/ 54 h 120"/>
                  <a:gd name="T14" fmla="*/ 10 w 129"/>
                  <a:gd name="T15" fmla="*/ 63 h 120"/>
                  <a:gd name="T16" fmla="*/ 5 w 129"/>
                  <a:gd name="T17" fmla="*/ 78 h 120"/>
                  <a:gd name="T18" fmla="*/ 0 w 129"/>
                  <a:gd name="T19" fmla="*/ 92 h 120"/>
                  <a:gd name="T20" fmla="*/ 3 w 129"/>
                  <a:gd name="T21" fmla="*/ 104 h 120"/>
                  <a:gd name="T22" fmla="*/ 8 w 129"/>
                  <a:gd name="T23" fmla="*/ 113 h 120"/>
                  <a:gd name="T24" fmla="*/ 18 w 129"/>
                  <a:gd name="T25" fmla="*/ 119 h 120"/>
                  <a:gd name="T26" fmla="*/ 47 w 129"/>
                  <a:gd name="T27" fmla="*/ 113 h 120"/>
                  <a:gd name="T28" fmla="*/ 83 w 129"/>
                  <a:gd name="T29" fmla="*/ 92 h 120"/>
                  <a:gd name="T30" fmla="*/ 104 w 129"/>
                  <a:gd name="T31" fmla="*/ 80 h 120"/>
                  <a:gd name="T32" fmla="*/ 128 w 129"/>
                  <a:gd name="T33" fmla="*/ 45 h 120"/>
                  <a:gd name="T34" fmla="*/ 128 w 129"/>
                  <a:gd name="T3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0">
                    <a:moveTo>
                      <a:pt x="128" y="0"/>
                    </a:moveTo>
                    <a:lnTo>
                      <a:pt x="102" y="3"/>
                    </a:lnTo>
                    <a:lnTo>
                      <a:pt x="83" y="12"/>
                    </a:lnTo>
                    <a:lnTo>
                      <a:pt x="70" y="33"/>
                    </a:lnTo>
                    <a:lnTo>
                      <a:pt x="44" y="54"/>
                    </a:lnTo>
                    <a:lnTo>
                      <a:pt x="36" y="60"/>
                    </a:lnTo>
                    <a:lnTo>
                      <a:pt x="29" y="54"/>
                    </a:lnTo>
                    <a:lnTo>
                      <a:pt x="10" y="63"/>
                    </a:lnTo>
                    <a:lnTo>
                      <a:pt x="5" y="78"/>
                    </a:lnTo>
                    <a:lnTo>
                      <a:pt x="0" y="92"/>
                    </a:lnTo>
                    <a:lnTo>
                      <a:pt x="3" y="104"/>
                    </a:lnTo>
                    <a:lnTo>
                      <a:pt x="8" y="113"/>
                    </a:lnTo>
                    <a:lnTo>
                      <a:pt x="18" y="119"/>
                    </a:lnTo>
                    <a:lnTo>
                      <a:pt x="47" y="113"/>
                    </a:lnTo>
                    <a:lnTo>
                      <a:pt x="83" y="92"/>
                    </a:lnTo>
                    <a:lnTo>
                      <a:pt x="104" y="80"/>
                    </a:lnTo>
                    <a:lnTo>
                      <a:pt x="128" y="45"/>
                    </a:lnTo>
                    <a:lnTo>
                      <a:pt x="128" y="0"/>
                    </a:lnTo>
                  </a:path>
                </a:pathLst>
              </a:custGeom>
              <a:solidFill>
                <a:srgbClr val="3333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3" name="Freeform 255"/>
              <p:cNvSpPr>
                <a:spLocks/>
              </p:cNvSpPr>
              <p:nvPr/>
            </p:nvSpPr>
            <p:spPr bwMode="auto">
              <a:xfrm>
                <a:off x="2161" y="1933"/>
                <a:ext cx="26" cy="21"/>
              </a:xfrm>
              <a:custGeom>
                <a:avLst/>
                <a:gdLst>
                  <a:gd name="T0" fmla="*/ 0 w 26"/>
                  <a:gd name="T1" fmla="*/ 20 h 21"/>
                  <a:gd name="T2" fmla="*/ 5 w 26"/>
                  <a:gd name="T3" fmla="*/ 14 h 21"/>
                  <a:gd name="T4" fmla="*/ 10 w 26"/>
                  <a:gd name="T5" fmla="*/ 14 h 21"/>
                  <a:gd name="T6" fmla="*/ 18 w 26"/>
                  <a:gd name="T7" fmla="*/ 14 h 21"/>
                  <a:gd name="T8" fmla="*/ 25 w 26"/>
                  <a:gd name="T9" fmla="*/ 11 h 21"/>
                  <a:gd name="T10" fmla="*/ 20 w 26"/>
                  <a:gd name="T11" fmla="*/ 11 h 21"/>
                  <a:gd name="T12" fmla="*/ 25 w 26"/>
                  <a:gd name="T13" fmla="*/ 3 h 21"/>
                  <a:gd name="T14" fmla="*/ 18 w 26"/>
                  <a:gd name="T15" fmla="*/ 8 h 21"/>
                  <a:gd name="T16" fmla="*/ 15 w 26"/>
                  <a:gd name="T17" fmla="*/ 6 h 21"/>
                  <a:gd name="T18" fmla="*/ 15 w 26"/>
                  <a:gd name="T19" fmla="*/ 0 h 21"/>
                  <a:gd name="T20" fmla="*/ 13 w 26"/>
                  <a:gd name="T21" fmla="*/ 3 h 21"/>
                  <a:gd name="T22" fmla="*/ 7 w 26"/>
                  <a:gd name="T23" fmla="*/ 6 h 21"/>
                  <a:gd name="T24" fmla="*/ 5 w 26"/>
                  <a:gd name="T25" fmla="*/ 14 h 21"/>
                  <a:gd name="T26" fmla="*/ 0 w 26"/>
                  <a:gd name="T2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1">
                    <a:moveTo>
                      <a:pt x="0" y="20"/>
                    </a:moveTo>
                    <a:lnTo>
                      <a:pt x="5" y="14"/>
                    </a:lnTo>
                    <a:lnTo>
                      <a:pt x="10" y="14"/>
                    </a:lnTo>
                    <a:lnTo>
                      <a:pt x="18" y="14"/>
                    </a:lnTo>
                    <a:lnTo>
                      <a:pt x="25" y="11"/>
                    </a:lnTo>
                    <a:lnTo>
                      <a:pt x="20" y="11"/>
                    </a:lnTo>
                    <a:lnTo>
                      <a:pt x="25" y="3"/>
                    </a:lnTo>
                    <a:lnTo>
                      <a:pt x="18" y="8"/>
                    </a:lnTo>
                    <a:lnTo>
                      <a:pt x="15" y="6"/>
                    </a:lnTo>
                    <a:lnTo>
                      <a:pt x="15" y="0"/>
                    </a:lnTo>
                    <a:lnTo>
                      <a:pt x="13" y="3"/>
                    </a:lnTo>
                    <a:lnTo>
                      <a:pt x="7" y="6"/>
                    </a:lnTo>
                    <a:lnTo>
                      <a:pt x="5" y="14"/>
                    </a:lnTo>
                    <a:lnTo>
                      <a:pt x="0" y="20"/>
                    </a:lnTo>
                  </a:path>
                </a:pathLst>
              </a:custGeom>
              <a:solidFill>
                <a:srgbClr val="C0607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4" name="Line 256"/>
              <p:cNvSpPr>
                <a:spLocks noChangeShapeType="1"/>
              </p:cNvSpPr>
              <p:nvPr/>
            </p:nvSpPr>
            <p:spPr bwMode="auto">
              <a:xfrm flipH="1" flipV="1">
                <a:off x="2235" y="1795"/>
                <a:ext cx="48" cy="16"/>
              </a:xfrm>
              <a:prstGeom prst="line">
                <a:avLst/>
              </a:prstGeom>
              <a:noFill/>
              <a:ln w="12700">
                <a:solidFill>
                  <a:srgbClr val="FFC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665" name="Group 257"/>
              <p:cNvGrpSpPr>
                <a:grpSpLocks/>
              </p:cNvGrpSpPr>
              <p:nvPr/>
            </p:nvGrpSpPr>
            <p:grpSpPr bwMode="auto">
              <a:xfrm>
                <a:off x="1969" y="1787"/>
                <a:ext cx="235" cy="170"/>
                <a:chOff x="1969" y="1787"/>
                <a:chExt cx="235" cy="170"/>
              </a:xfrm>
            </p:grpSpPr>
            <p:sp>
              <p:nvSpPr>
                <p:cNvPr id="913666" name="Freeform 258"/>
                <p:cNvSpPr>
                  <a:spLocks/>
                </p:cNvSpPr>
                <p:nvPr/>
              </p:nvSpPr>
              <p:spPr bwMode="auto">
                <a:xfrm>
                  <a:off x="2004" y="1880"/>
                  <a:ext cx="183" cy="42"/>
                </a:xfrm>
                <a:custGeom>
                  <a:avLst/>
                  <a:gdLst>
                    <a:gd name="T0" fmla="*/ 44 w 183"/>
                    <a:gd name="T1" fmla="*/ 0 h 42"/>
                    <a:gd name="T2" fmla="*/ 0 w 183"/>
                    <a:gd name="T3" fmla="*/ 41 h 42"/>
                    <a:gd name="T4" fmla="*/ 164 w 183"/>
                    <a:gd name="T5" fmla="*/ 41 h 42"/>
                    <a:gd name="T6" fmla="*/ 182 w 183"/>
                    <a:gd name="T7" fmla="*/ 0 h 42"/>
                    <a:gd name="T8" fmla="*/ 44 w 183"/>
                    <a:gd name="T9" fmla="*/ 0 h 42"/>
                  </a:gdLst>
                  <a:ahLst/>
                  <a:cxnLst>
                    <a:cxn ang="0">
                      <a:pos x="T0" y="T1"/>
                    </a:cxn>
                    <a:cxn ang="0">
                      <a:pos x="T2" y="T3"/>
                    </a:cxn>
                    <a:cxn ang="0">
                      <a:pos x="T4" y="T5"/>
                    </a:cxn>
                    <a:cxn ang="0">
                      <a:pos x="T6" y="T7"/>
                    </a:cxn>
                    <a:cxn ang="0">
                      <a:pos x="T8" y="T9"/>
                    </a:cxn>
                  </a:cxnLst>
                  <a:rect l="0" t="0" r="r" b="b"/>
                  <a:pathLst>
                    <a:path w="183" h="42">
                      <a:moveTo>
                        <a:pt x="44" y="0"/>
                      </a:moveTo>
                      <a:lnTo>
                        <a:pt x="0" y="41"/>
                      </a:lnTo>
                      <a:lnTo>
                        <a:pt x="164" y="41"/>
                      </a:lnTo>
                      <a:lnTo>
                        <a:pt x="182" y="0"/>
                      </a:lnTo>
                      <a:lnTo>
                        <a:pt x="44" y="0"/>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7" name="Freeform 259"/>
                <p:cNvSpPr>
                  <a:spLocks/>
                </p:cNvSpPr>
                <p:nvPr/>
              </p:nvSpPr>
              <p:spPr bwMode="auto">
                <a:xfrm>
                  <a:off x="1971" y="1787"/>
                  <a:ext cx="157" cy="168"/>
                </a:xfrm>
                <a:custGeom>
                  <a:avLst/>
                  <a:gdLst>
                    <a:gd name="T0" fmla="*/ 106 w 157"/>
                    <a:gd name="T1" fmla="*/ 0 h 168"/>
                    <a:gd name="T2" fmla="*/ 12 w 157"/>
                    <a:gd name="T3" fmla="*/ 13 h 168"/>
                    <a:gd name="T4" fmla="*/ 9 w 157"/>
                    <a:gd name="T5" fmla="*/ 62 h 168"/>
                    <a:gd name="T6" fmla="*/ 0 w 157"/>
                    <a:gd name="T7" fmla="*/ 134 h 168"/>
                    <a:gd name="T8" fmla="*/ 156 w 157"/>
                    <a:gd name="T9" fmla="*/ 167 h 168"/>
                    <a:gd name="T10" fmla="*/ 156 w 157"/>
                    <a:gd name="T11" fmla="*/ 154 h 168"/>
                    <a:gd name="T12" fmla="*/ 106 w 157"/>
                    <a:gd name="T13" fmla="*/ 108 h 168"/>
                    <a:gd name="T14" fmla="*/ 100 w 157"/>
                    <a:gd name="T15" fmla="*/ 92 h 168"/>
                    <a:gd name="T16" fmla="*/ 106 w 157"/>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68">
                      <a:moveTo>
                        <a:pt x="106" y="0"/>
                      </a:moveTo>
                      <a:lnTo>
                        <a:pt x="12" y="13"/>
                      </a:lnTo>
                      <a:lnTo>
                        <a:pt x="9" y="62"/>
                      </a:lnTo>
                      <a:lnTo>
                        <a:pt x="0" y="134"/>
                      </a:lnTo>
                      <a:lnTo>
                        <a:pt x="156" y="167"/>
                      </a:lnTo>
                      <a:lnTo>
                        <a:pt x="156" y="154"/>
                      </a:lnTo>
                      <a:lnTo>
                        <a:pt x="106" y="108"/>
                      </a:lnTo>
                      <a:lnTo>
                        <a:pt x="100" y="92"/>
                      </a:lnTo>
                      <a:lnTo>
                        <a:pt x="106" y="0"/>
                      </a:lnTo>
                    </a:path>
                  </a:pathLst>
                </a:custGeom>
                <a:solidFill>
                  <a:srgbClr val="80C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8" name="Freeform 260"/>
                <p:cNvSpPr>
                  <a:spLocks/>
                </p:cNvSpPr>
                <p:nvPr/>
              </p:nvSpPr>
              <p:spPr bwMode="auto">
                <a:xfrm>
                  <a:off x="1969" y="1787"/>
                  <a:ext cx="159" cy="170"/>
                </a:xfrm>
                <a:custGeom>
                  <a:avLst/>
                  <a:gdLst>
                    <a:gd name="T0" fmla="*/ 107 w 159"/>
                    <a:gd name="T1" fmla="*/ 0 h 170"/>
                    <a:gd name="T2" fmla="*/ 15 w 159"/>
                    <a:gd name="T3" fmla="*/ 13 h 170"/>
                    <a:gd name="T4" fmla="*/ 9 w 159"/>
                    <a:gd name="T5" fmla="*/ 63 h 170"/>
                    <a:gd name="T6" fmla="*/ 0 w 159"/>
                    <a:gd name="T7" fmla="*/ 136 h 170"/>
                    <a:gd name="T8" fmla="*/ 158 w 159"/>
                    <a:gd name="T9" fmla="*/ 169 h 170"/>
                    <a:gd name="T10" fmla="*/ 158 w 159"/>
                    <a:gd name="T11" fmla="*/ 156 h 170"/>
                    <a:gd name="T12" fmla="*/ 110 w 159"/>
                    <a:gd name="T13" fmla="*/ 106 h 170"/>
                    <a:gd name="T14" fmla="*/ 104 w 159"/>
                    <a:gd name="T15" fmla="*/ 93 h 170"/>
                    <a:gd name="T16" fmla="*/ 107 w 159"/>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70">
                      <a:moveTo>
                        <a:pt x="107" y="0"/>
                      </a:moveTo>
                      <a:lnTo>
                        <a:pt x="15" y="13"/>
                      </a:lnTo>
                      <a:lnTo>
                        <a:pt x="9" y="63"/>
                      </a:lnTo>
                      <a:lnTo>
                        <a:pt x="0" y="136"/>
                      </a:lnTo>
                      <a:lnTo>
                        <a:pt x="158" y="169"/>
                      </a:lnTo>
                      <a:lnTo>
                        <a:pt x="158" y="156"/>
                      </a:lnTo>
                      <a:lnTo>
                        <a:pt x="110" y="106"/>
                      </a:lnTo>
                      <a:lnTo>
                        <a:pt x="104" y="93"/>
                      </a:lnTo>
                      <a:lnTo>
                        <a:pt x="107" y="0"/>
                      </a:lnTo>
                    </a:path>
                  </a:pathLst>
                </a:custGeom>
                <a:noFill/>
                <a:ln w="12700" cap="rnd" cmpd="sng">
                  <a:solidFill>
                    <a:srgbClr val="009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69" name="Freeform 261"/>
                <p:cNvSpPr>
                  <a:spLocks/>
                </p:cNvSpPr>
                <p:nvPr/>
              </p:nvSpPr>
              <p:spPr bwMode="auto">
                <a:xfrm>
                  <a:off x="2128" y="1909"/>
                  <a:ext cx="74" cy="46"/>
                </a:xfrm>
                <a:custGeom>
                  <a:avLst/>
                  <a:gdLst>
                    <a:gd name="T0" fmla="*/ 73 w 74"/>
                    <a:gd name="T1" fmla="*/ 0 h 46"/>
                    <a:gd name="T2" fmla="*/ 73 w 74"/>
                    <a:gd name="T3" fmla="*/ 10 h 46"/>
                    <a:gd name="T4" fmla="*/ 0 w 74"/>
                    <a:gd name="T5" fmla="*/ 45 h 46"/>
                    <a:gd name="T6" fmla="*/ 0 w 74"/>
                    <a:gd name="T7" fmla="*/ 32 h 46"/>
                    <a:gd name="T8" fmla="*/ 73 w 74"/>
                    <a:gd name="T9" fmla="*/ 0 h 46"/>
                  </a:gdLst>
                  <a:ahLst/>
                  <a:cxnLst>
                    <a:cxn ang="0">
                      <a:pos x="T0" y="T1"/>
                    </a:cxn>
                    <a:cxn ang="0">
                      <a:pos x="T2" y="T3"/>
                    </a:cxn>
                    <a:cxn ang="0">
                      <a:pos x="T4" y="T5"/>
                    </a:cxn>
                    <a:cxn ang="0">
                      <a:pos x="T6" y="T7"/>
                    </a:cxn>
                    <a:cxn ang="0">
                      <a:pos x="T8" y="T9"/>
                    </a:cxn>
                  </a:cxnLst>
                  <a:rect l="0" t="0" r="r" b="b"/>
                  <a:pathLst>
                    <a:path w="74" h="46">
                      <a:moveTo>
                        <a:pt x="73" y="0"/>
                      </a:moveTo>
                      <a:lnTo>
                        <a:pt x="73" y="10"/>
                      </a:lnTo>
                      <a:lnTo>
                        <a:pt x="0" y="45"/>
                      </a:lnTo>
                      <a:lnTo>
                        <a:pt x="0" y="32"/>
                      </a:lnTo>
                      <a:lnTo>
                        <a:pt x="73"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70" name="Freeform 262"/>
                <p:cNvSpPr>
                  <a:spLocks/>
                </p:cNvSpPr>
                <p:nvPr/>
              </p:nvSpPr>
              <p:spPr bwMode="auto">
                <a:xfrm>
                  <a:off x="2078" y="1876"/>
                  <a:ext cx="124" cy="65"/>
                </a:xfrm>
                <a:custGeom>
                  <a:avLst/>
                  <a:gdLst>
                    <a:gd name="T0" fmla="*/ 82 w 124"/>
                    <a:gd name="T1" fmla="*/ 0 h 65"/>
                    <a:gd name="T2" fmla="*/ 123 w 124"/>
                    <a:gd name="T3" fmla="*/ 32 h 65"/>
                    <a:gd name="T4" fmla="*/ 50 w 124"/>
                    <a:gd name="T5" fmla="*/ 64 h 65"/>
                    <a:gd name="T6" fmla="*/ 0 w 124"/>
                    <a:gd name="T7" fmla="*/ 19 h 65"/>
                    <a:gd name="T8" fmla="*/ 82 w 124"/>
                    <a:gd name="T9" fmla="*/ 0 h 65"/>
                  </a:gdLst>
                  <a:ahLst/>
                  <a:cxnLst>
                    <a:cxn ang="0">
                      <a:pos x="T0" y="T1"/>
                    </a:cxn>
                    <a:cxn ang="0">
                      <a:pos x="T2" y="T3"/>
                    </a:cxn>
                    <a:cxn ang="0">
                      <a:pos x="T4" y="T5"/>
                    </a:cxn>
                    <a:cxn ang="0">
                      <a:pos x="T6" y="T7"/>
                    </a:cxn>
                    <a:cxn ang="0">
                      <a:pos x="T8" y="T9"/>
                    </a:cxn>
                  </a:cxnLst>
                  <a:rect l="0" t="0" r="r" b="b"/>
                  <a:pathLst>
                    <a:path w="124" h="65">
                      <a:moveTo>
                        <a:pt x="82" y="0"/>
                      </a:moveTo>
                      <a:lnTo>
                        <a:pt x="123" y="32"/>
                      </a:lnTo>
                      <a:lnTo>
                        <a:pt x="50" y="64"/>
                      </a:lnTo>
                      <a:lnTo>
                        <a:pt x="0" y="19"/>
                      </a:lnTo>
                      <a:lnTo>
                        <a:pt x="8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71" name="Freeform 263"/>
                <p:cNvSpPr>
                  <a:spLocks/>
                </p:cNvSpPr>
                <p:nvPr/>
              </p:nvSpPr>
              <p:spPr bwMode="auto">
                <a:xfrm>
                  <a:off x="2079" y="1873"/>
                  <a:ext cx="125" cy="71"/>
                </a:xfrm>
                <a:custGeom>
                  <a:avLst/>
                  <a:gdLst>
                    <a:gd name="T0" fmla="*/ 80 w 125"/>
                    <a:gd name="T1" fmla="*/ 0 h 71"/>
                    <a:gd name="T2" fmla="*/ 124 w 125"/>
                    <a:gd name="T3" fmla="*/ 37 h 71"/>
                    <a:gd name="T4" fmla="*/ 47 w 125"/>
                    <a:gd name="T5" fmla="*/ 70 h 71"/>
                    <a:gd name="T6" fmla="*/ 0 w 125"/>
                    <a:gd name="T7" fmla="*/ 20 h 71"/>
                    <a:gd name="T8" fmla="*/ 80 w 125"/>
                    <a:gd name="T9" fmla="*/ 0 h 71"/>
                  </a:gdLst>
                  <a:ahLst/>
                  <a:cxnLst>
                    <a:cxn ang="0">
                      <a:pos x="T0" y="T1"/>
                    </a:cxn>
                    <a:cxn ang="0">
                      <a:pos x="T2" y="T3"/>
                    </a:cxn>
                    <a:cxn ang="0">
                      <a:pos x="T4" y="T5"/>
                    </a:cxn>
                    <a:cxn ang="0">
                      <a:pos x="T6" y="T7"/>
                    </a:cxn>
                    <a:cxn ang="0">
                      <a:pos x="T8" y="T9"/>
                    </a:cxn>
                  </a:cxnLst>
                  <a:rect l="0" t="0" r="r" b="b"/>
                  <a:pathLst>
                    <a:path w="125" h="71">
                      <a:moveTo>
                        <a:pt x="80" y="0"/>
                      </a:moveTo>
                      <a:lnTo>
                        <a:pt x="124" y="37"/>
                      </a:lnTo>
                      <a:lnTo>
                        <a:pt x="47" y="70"/>
                      </a:lnTo>
                      <a:lnTo>
                        <a:pt x="0" y="20"/>
                      </a:lnTo>
                      <a:lnTo>
                        <a:pt x="80" y="0"/>
                      </a:lnTo>
                    </a:path>
                  </a:pathLst>
                </a:custGeom>
                <a:noFill/>
                <a:ln w="12700" cap="rnd" cmpd="sng">
                  <a:solidFill>
                    <a:srgbClr val="FF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72" name="Oval 264"/>
                <p:cNvSpPr>
                  <a:spLocks noChangeArrowheads="1"/>
                </p:cNvSpPr>
                <p:nvPr/>
              </p:nvSpPr>
              <p:spPr bwMode="auto">
                <a:xfrm>
                  <a:off x="2072" y="1787"/>
                  <a:ext cx="13" cy="22"/>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3" name="Oval 265"/>
                <p:cNvSpPr>
                  <a:spLocks noChangeArrowheads="1"/>
                </p:cNvSpPr>
                <p:nvPr/>
              </p:nvSpPr>
              <p:spPr bwMode="auto">
                <a:xfrm>
                  <a:off x="2072" y="1873"/>
                  <a:ext cx="13" cy="22"/>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4" name="Oval 266"/>
                <p:cNvSpPr>
                  <a:spLocks noChangeArrowheads="1"/>
                </p:cNvSpPr>
                <p:nvPr/>
              </p:nvSpPr>
              <p:spPr bwMode="auto">
                <a:xfrm>
                  <a:off x="2164" y="1860"/>
                  <a:ext cx="11" cy="14"/>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5" name="Oval 267"/>
                <p:cNvSpPr>
                  <a:spLocks noChangeArrowheads="1"/>
                </p:cNvSpPr>
                <p:nvPr/>
              </p:nvSpPr>
              <p:spPr bwMode="auto">
                <a:xfrm>
                  <a:off x="2164" y="1800"/>
                  <a:ext cx="11" cy="15"/>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6" name="Freeform 268"/>
                <p:cNvSpPr>
                  <a:spLocks/>
                </p:cNvSpPr>
                <p:nvPr/>
              </p:nvSpPr>
              <p:spPr bwMode="auto">
                <a:xfrm>
                  <a:off x="2072" y="1787"/>
                  <a:ext cx="104" cy="109"/>
                </a:xfrm>
                <a:custGeom>
                  <a:avLst/>
                  <a:gdLst>
                    <a:gd name="T0" fmla="*/ 97 w 104"/>
                    <a:gd name="T1" fmla="*/ 13 h 109"/>
                    <a:gd name="T2" fmla="*/ 103 w 104"/>
                    <a:gd name="T3" fmla="*/ 23 h 109"/>
                    <a:gd name="T4" fmla="*/ 103 w 104"/>
                    <a:gd name="T5" fmla="*/ 82 h 109"/>
                    <a:gd name="T6" fmla="*/ 97 w 104"/>
                    <a:gd name="T7" fmla="*/ 88 h 109"/>
                    <a:gd name="T8" fmla="*/ 6 w 104"/>
                    <a:gd name="T9" fmla="*/ 108 h 109"/>
                    <a:gd name="T10" fmla="*/ 0 w 104"/>
                    <a:gd name="T11" fmla="*/ 98 h 109"/>
                    <a:gd name="T12" fmla="*/ 0 w 104"/>
                    <a:gd name="T13" fmla="*/ 13 h 109"/>
                    <a:gd name="T14" fmla="*/ 6 w 104"/>
                    <a:gd name="T15" fmla="*/ 0 h 109"/>
                    <a:gd name="T16" fmla="*/ 97 w 104"/>
                    <a:gd name="T1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9">
                      <a:moveTo>
                        <a:pt x="97" y="13"/>
                      </a:moveTo>
                      <a:lnTo>
                        <a:pt x="103" y="23"/>
                      </a:lnTo>
                      <a:lnTo>
                        <a:pt x="103" y="82"/>
                      </a:lnTo>
                      <a:lnTo>
                        <a:pt x="97" y="88"/>
                      </a:lnTo>
                      <a:lnTo>
                        <a:pt x="6" y="108"/>
                      </a:lnTo>
                      <a:lnTo>
                        <a:pt x="0" y="98"/>
                      </a:lnTo>
                      <a:lnTo>
                        <a:pt x="0" y="13"/>
                      </a:lnTo>
                      <a:lnTo>
                        <a:pt x="6" y="0"/>
                      </a:lnTo>
                      <a:lnTo>
                        <a:pt x="97" y="13"/>
                      </a:lnTo>
                    </a:path>
                  </a:pathLst>
                </a:custGeom>
                <a:solidFill>
                  <a:srgbClr val="009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77" name="Oval 269"/>
                <p:cNvSpPr>
                  <a:spLocks noChangeArrowheads="1"/>
                </p:cNvSpPr>
                <p:nvPr/>
              </p:nvSpPr>
              <p:spPr bwMode="auto">
                <a:xfrm>
                  <a:off x="2084" y="1804"/>
                  <a:ext cx="7" cy="15"/>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8" name="Oval 270"/>
                <p:cNvSpPr>
                  <a:spLocks noChangeArrowheads="1"/>
                </p:cNvSpPr>
                <p:nvPr/>
              </p:nvSpPr>
              <p:spPr bwMode="auto">
                <a:xfrm>
                  <a:off x="2084" y="1863"/>
                  <a:ext cx="7" cy="15"/>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79" name="Oval 271"/>
                <p:cNvSpPr>
                  <a:spLocks noChangeArrowheads="1"/>
                </p:cNvSpPr>
                <p:nvPr/>
              </p:nvSpPr>
              <p:spPr bwMode="auto">
                <a:xfrm>
                  <a:off x="2151" y="1858"/>
                  <a:ext cx="8" cy="6"/>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80" name="Oval 272"/>
                <p:cNvSpPr>
                  <a:spLocks noChangeArrowheads="1"/>
                </p:cNvSpPr>
                <p:nvPr/>
              </p:nvSpPr>
              <p:spPr bwMode="auto">
                <a:xfrm>
                  <a:off x="2151" y="1812"/>
                  <a:ext cx="8"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681" name="Freeform 273"/>
                <p:cNvSpPr>
                  <a:spLocks/>
                </p:cNvSpPr>
                <p:nvPr/>
              </p:nvSpPr>
              <p:spPr bwMode="auto">
                <a:xfrm>
                  <a:off x="2084" y="1804"/>
                  <a:ext cx="76" cy="75"/>
                </a:xfrm>
                <a:custGeom>
                  <a:avLst/>
                  <a:gdLst>
                    <a:gd name="T0" fmla="*/ 69 w 76"/>
                    <a:gd name="T1" fmla="*/ 7 h 75"/>
                    <a:gd name="T2" fmla="*/ 75 w 76"/>
                    <a:gd name="T3" fmla="*/ 16 h 75"/>
                    <a:gd name="T4" fmla="*/ 75 w 76"/>
                    <a:gd name="T5" fmla="*/ 55 h 75"/>
                    <a:gd name="T6" fmla="*/ 72 w 76"/>
                    <a:gd name="T7" fmla="*/ 61 h 75"/>
                    <a:gd name="T8" fmla="*/ 6 w 76"/>
                    <a:gd name="T9" fmla="*/ 74 h 75"/>
                    <a:gd name="T10" fmla="*/ 0 w 76"/>
                    <a:gd name="T11" fmla="*/ 64 h 75"/>
                    <a:gd name="T12" fmla="*/ 0 w 76"/>
                    <a:gd name="T13" fmla="*/ 7 h 75"/>
                    <a:gd name="T14" fmla="*/ 6 w 76"/>
                    <a:gd name="T15" fmla="*/ 0 h 75"/>
                    <a:gd name="T16" fmla="*/ 69 w 76"/>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69" y="7"/>
                      </a:moveTo>
                      <a:lnTo>
                        <a:pt x="75" y="16"/>
                      </a:lnTo>
                      <a:lnTo>
                        <a:pt x="75" y="55"/>
                      </a:lnTo>
                      <a:lnTo>
                        <a:pt x="72" y="61"/>
                      </a:lnTo>
                      <a:lnTo>
                        <a:pt x="6" y="74"/>
                      </a:lnTo>
                      <a:lnTo>
                        <a:pt x="0" y="64"/>
                      </a:lnTo>
                      <a:lnTo>
                        <a:pt x="0" y="7"/>
                      </a:lnTo>
                      <a:lnTo>
                        <a:pt x="6" y="0"/>
                      </a:lnTo>
                      <a:lnTo>
                        <a:pt x="69" y="7"/>
                      </a:lnTo>
                    </a:path>
                  </a:pathLst>
                </a:custGeom>
                <a:solidFill>
                  <a:srgbClr val="00FF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2" name="Line 274"/>
                <p:cNvSpPr>
                  <a:spLocks noChangeShapeType="1"/>
                </p:cNvSpPr>
                <p:nvPr/>
              </p:nvSpPr>
              <p:spPr bwMode="auto">
                <a:xfrm flipH="1">
                  <a:off x="2118" y="1903"/>
                  <a:ext cx="62" cy="24"/>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3" name="Line 275"/>
                <p:cNvSpPr>
                  <a:spLocks noChangeShapeType="1"/>
                </p:cNvSpPr>
                <p:nvPr/>
              </p:nvSpPr>
              <p:spPr bwMode="auto">
                <a:xfrm flipH="1">
                  <a:off x="2111" y="1900"/>
                  <a:ext cx="64" cy="2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4" name="Line 276"/>
                <p:cNvSpPr>
                  <a:spLocks noChangeShapeType="1"/>
                </p:cNvSpPr>
                <p:nvPr/>
              </p:nvSpPr>
              <p:spPr bwMode="auto">
                <a:xfrm flipH="1">
                  <a:off x="2102" y="1893"/>
                  <a:ext cx="66" cy="2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5" name="Line 277"/>
                <p:cNvSpPr>
                  <a:spLocks noChangeShapeType="1"/>
                </p:cNvSpPr>
                <p:nvPr/>
              </p:nvSpPr>
              <p:spPr bwMode="auto">
                <a:xfrm flipH="1">
                  <a:off x="2100" y="1889"/>
                  <a:ext cx="65"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6" name="Line 278"/>
                <p:cNvSpPr>
                  <a:spLocks noChangeShapeType="1"/>
                </p:cNvSpPr>
                <p:nvPr/>
              </p:nvSpPr>
              <p:spPr bwMode="auto">
                <a:xfrm flipH="1" flipV="1">
                  <a:off x="2162" y="1884"/>
                  <a:ext cx="2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7" name="Line 279"/>
                <p:cNvSpPr>
                  <a:spLocks noChangeShapeType="1"/>
                </p:cNvSpPr>
                <p:nvPr/>
              </p:nvSpPr>
              <p:spPr bwMode="auto">
                <a:xfrm flipH="1" flipV="1">
                  <a:off x="2156" y="1884"/>
                  <a:ext cx="30"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8" name="Line 280"/>
                <p:cNvSpPr>
                  <a:spLocks noChangeShapeType="1"/>
                </p:cNvSpPr>
                <p:nvPr/>
              </p:nvSpPr>
              <p:spPr bwMode="auto">
                <a:xfrm flipH="1" flipV="1">
                  <a:off x="2153" y="1884"/>
                  <a:ext cx="27"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89" name="Line 281"/>
                <p:cNvSpPr>
                  <a:spLocks noChangeShapeType="1"/>
                </p:cNvSpPr>
                <p:nvPr/>
              </p:nvSpPr>
              <p:spPr bwMode="auto">
                <a:xfrm flipH="1" flipV="1">
                  <a:off x="2146" y="1886"/>
                  <a:ext cx="31" cy="3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0" name="Line 282"/>
                <p:cNvSpPr>
                  <a:spLocks noChangeShapeType="1"/>
                </p:cNvSpPr>
                <p:nvPr/>
              </p:nvSpPr>
              <p:spPr bwMode="auto">
                <a:xfrm flipH="1" flipV="1">
                  <a:off x="2144" y="1886"/>
                  <a:ext cx="27" cy="3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1" name="Line 283"/>
                <p:cNvSpPr>
                  <a:spLocks noChangeShapeType="1"/>
                </p:cNvSpPr>
                <p:nvPr/>
              </p:nvSpPr>
              <p:spPr bwMode="auto">
                <a:xfrm flipH="1" flipV="1">
                  <a:off x="2139" y="1889"/>
                  <a:ext cx="29" cy="3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2" name="Line 284"/>
                <p:cNvSpPr>
                  <a:spLocks noChangeShapeType="1"/>
                </p:cNvSpPr>
                <p:nvPr/>
              </p:nvSpPr>
              <p:spPr bwMode="auto">
                <a:xfrm flipH="1" flipV="1">
                  <a:off x="2135" y="1889"/>
                  <a:ext cx="27" cy="3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3" name="Line 285"/>
                <p:cNvSpPr>
                  <a:spLocks noChangeShapeType="1"/>
                </p:cNvSpPr>
                <p:nvPr/>
              </p:nvSpPr>
              <p:spPr bwMode="auto">
                <a:xfrm flipH="1" flipV="1">
                  <a:off x="2129" y="1893"/>
                  <a:ext cx="30"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4" name="Line 286"/>
                <p:cNvSpPr>
                  <a:spLocks noChangeShapeType="1"/>
                </p:cNvSpPr>
                <p:nvPr/>
              </p:nvSpPr>
              <p:spPr bwMode="auto">
                <a:xfrm flipH="1" flipV="1">
                  <a:off x="2127" y="1893"/>
                  <a:ext cx="26"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5" name="Line 287"/>
                <p:cNvSpPr>
                  <a:spLocks noChangeShapeType="1"/>
                </p:cNvSpPr>
                <p:nvPr/>
              </p:nvSpPr>
              <p:spPr bwMode="auto">
                <a:xfrm flipH="1" flipV="1">
                  <a:off x="2120" y="1893"/>
                  <a:ext cx="30"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6" name="Line 288"/>
                <p:cNvSpPr>
                  <a:spLocks noChangeShapeType="1"/>
                </p:cNvSpPr>
                <p:nvPr/>
              </p:nvSpPr>
              <p:spPr bwMode="auto">
                <a:xfrm flipH="1" flipV="1">
                  <a:off x="2118" y="1896"/>
                  <a:ext cx="26" cy="3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7" name="Line 289"/>
                <p:cNvSpPr>
                  <a:spLocks noChangeShapeType="1"/>
                </p:cNvSpPr>
                <p:nvPr/>
              </p:nvSpPr>
              <p:spPr bwMode="auto">
                <a:xfrm flipH="1" flipV="1">
                  <a:off x="2102" y="1900"/>
                  <a:ext cx="32" cy="3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8" name="Line 290"/>
                <p:cNvSpPr>
                  <a:spLocks noChangeShapeType="1"/>
                </p:cNvSpPr>
                <p:nvPr/>
              </p:nvSpPr>
              <p:spPr bwMode="auto">
                <a:xfrm flipH="1" flipV="1">
                  <a:off x="2100" y="1903"/>
                  <a:ext cx="27"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699" name="Line 291"/>
                <p:cNvSpPr>
                  <a:spLocks noChangeShapeType="1"/>
                </p:cNvSpPr>
                <p:nvPr/>
              </p:nvSpPr>
              <p:spPr bwMode="auto">
                <a:xfrm flipH="1" flipV="1">
                  <a:off x="2096" y="1909"/>
                  <a:ext cx="22"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0" name="Line 292"/>
                <p:cNvSpPr>
                  <a:spLocks noChangeShapeType="1"/>
                </p:cNvSpPr>
                <p:nvPr/>
              </p:nvSpPr>
              <p:spPr bwMode="auto">
                <a:xfrm flipH="1" flipV="1">
                  <a:off x="2111" y="1896"/>
                  <a:ext cx="30" cy="3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1" name="Line 293"/>
                <p:cNvSpPr>
                  <a:spLocks noChangeShapeType="1"/>
                </p:cNvSpPr>
                <p:nvPr/>
              </p:nvSpPr>
              <p:spPr bwMode="auto">
                <a:xfrm flipH="1">
                  <a:off x="2150" y="1913"/>
                  <a:ext cx="25" cy="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702" name="Group 294"/>
            <p:cNvGrpSpPr>
              <a:grpSpLocks/>
            </p:cNvGrpSpPr>
            <p:nvPr/>
          </p:nvGrpSpPr>
          <p:grpSpPr bwMode="auto">
            <a:xfrm>
              <a:off x="4879975" y="3819525"/>
              <a:ext cx="684213" cy="895350"/>
              <a:chOff x="2846" y="2245"/>
              <a:chExt cx="433" cy="608"/>
            </a:xfrm>
          </p:grpSpPr>
          <p:grpSp>
            <p:nvGrpSpPr>
              <p:cNvPr id="913703" name="Group 295"/>
              <p:cNvGrpSpPr>
                <a:grpSpLocks/>
              </p:cNvGrpSpPr>
              <p:nvPr/>
            </p:nvGrpSpPr>
            <p:grpSpPr bwMode="auto">
              <a:xfrm>
                <a:off x="3069" y="2362"/>
                <a:ext cx="210" cy="153"/>
                <a:chOff x="3069" y="2362"/>
                <a:chExt cx="210" cy="153"/>
              </a:xfrm>
            </p:grpSpPr>
            <p:sp>
              <p:nvSpPr>
                <p:cNvPr id="913704" name="Freeform 296"/>
                <p:cNvSpPr>
                  <a:spLocks/>
                </p:cNvSpPr>
                <p:nvPr/>
              </p:nvSpPr>
              <p:spPr bwMode="auto">
                <a:xfrm>
                  <a:off x="3084" y="2446"/>
                  <a:ext cx="164" cy="38"/>
                </a:xfrm>
                <a:custGeom>
                  <a:avLst/>
                  <a:gdLst>
                    <a:gd name="T0" fmla="*/ 124 w 164"/>
                    <a:gd name="T1" fmla="*/ 0 h 38"/>
                    <a:gd name="T2" fmla="*/ 163 w 164"/>
                    <a:gd name="T3" fmla="*/ 37 h 38"/>
                    <a:gd name="T4" fmla="*/ 16 w 164"/>
                    <a:gd name="T5" fmla="*/ 37 h 38"/>
                    <a:gd name="T6" fmla="*/ 0 w 164"/>
                    <a:gd name="T7" fmla="*/ 0 h 38"/>
                    <a:gd name="T8" fmla="*/ 124 w 164"/>
                    <a:gd name="T9" fmla="*/ 0 h 38"/>
                  </a:gdLst>
                  <a:ahLst/>
                  <a:cxnLst>
                    <a:cxn ang="0">
                      <a:pos x="T0" y="T1"/>
                    </a:cxn>
                    <a:cxn ang="0">
                      <a:pos x="T2" y="T3"/>
                    </a:cxn>
                    <a:cxn ang="0">
                      <a:pos x="T4" y="T5"/>
                    </a:cxn>
                    <a:cxn ang="0">
                      <a:pos x="T6" y="T7"/>
                    </a:cxn>
                    <a:cxn ang="0">
                      <a:pos x="T8" y="T9"/>
                    </a:cxn>
                  </a:cxnLst>
                  <a:rect l="0" t="0" r="r" b="b"/>
                  <a:pathLst>
                    <a:path w="164" h="38">
                      <a:moveTo>
                        <a:pt x="124" y="0"/>
                      </a:moveTo>
                      <a:lnTo>
                        <a:pt x="163" y="37"/>
                      </a:lnTo>
                      <a:lnTo>
                        <a:pt x="16" y="37"/>
                      </a:lnTo>
                      <a:lnTo>
                        <a:pt x="0" y="0"/>
                      </a:lnTo>
                      <a:lnTo>
                        <a:pt x="124" y="0"/>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5" name="Freeform 297"/>
                <p:cNvSpPr>
                  <a:spLocks/>
                </p:cNvSpPr>
                <p:nvPr/>
              </p:nvSpPr>
              <p:spPr bwMode="auto">
                <a:xfrm>
                  <a:off x="3137" y="2362"/>
                  <a:ext cx="139" cy="151"/>
                </a:xfrm>
                <a:custGeom>
                  <a:avLst/>
                  <a:gdLst>
                    <a:gd name="T0" fmla="*/ 44 w 139"/>
                    <a:gd name="T1" fmla="*/ 0 h 151"/>
                    <a:gd name="T2" fmla="*/ 128 w 139"/>
                    <a:gd name="T3" fmla="*/ 12 h 151"/>
                    <a:gd name="T4" fmla="*/ 130 w 139"/>
                    <a:gd name="T5" fmla="*/ 56 h 151"/>
                    <a:gd name="T6" fmla="*/ 138 w 139"/>
                    <a:gd name="T7" fmla="*/ 121 h 151"/>
                    <a:gd name="T8" fmla="*/ 0 w 139"/>
                    <a:gd name="T9" fmla="*/ 150 h 151"/>
                    <a:gd name="T10" fmla="*/ 0 w 139"/>
                    <a:gd name="T11" fmla="*/ 138 h 151"/>
                    <a:gd name="T12" fmla="*/ 44 w 139"/>
                    <a:gd name="T13" fmla="*/ 97 h 151"/>
                    <a:gd name="T14" fmla="*/ 49 w 139"/>
                    <a:gd name="T15" fmla="*/ 82 h 151"/>
                    <a:gd name="T16" fmla="*/ 44 w 139"/>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1">
                      <a:moveTo>
                        <a:pt x="44" y="0"/>
                      </a:moveTo>
                      <a:lnTo>
                        <a:pt x="128" y="12"/>
                      </a:lnTo>
                      <a:lnTo>
                        <a:pt x="130" y="56"/>
                      </a:lnTo>
                      <a:lnTo>
                        <a:pt x="138" y="121"/>
                      </a:lnTo>
                      <a:lnTo>
                        <a:pt x="0" y="150"/>
                      </a:lnTo>
                      <a:lnTo>
                        <a:pt x="0" y="138"/>
                      </a:lnTo>
                      <a:lnTo>
                        <a:pt x="44" y="97"/>
                      </a:lnTo>
                      <a:lnTo>
                        <a:pt x="49" y="82"/>
                      </a:lnTo>
                      <a:lnTo>
                        <a:pt x="44" y="0"/>
                      </a:lnTo>
                    </a:path>
                  </a:pathLst>
                </a:custGeom>
                <a:solidFill>
                  <a:srgbClr val="80C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6" name="Freeform 298"/>
                <p:cNvSpPr>
                  <a:spLocks/>
                </p:cNvSpPr>
                <p:nvPr/>
              </p:nvSpPr>
              <p:spPr bwMode="auto">
                <a:xfrm>
                  <a:off x="3137" y="2362"/>
                  <a:ext cx="142" cy="153"/>
                </a:xfrm>
                <a:custGeom>
                  <a:avLst/>
                  <a:gdLst>
                    <a:gd name="T0" fmla="*/ 45 w 142"/>
                    <a:gd name="T1" fmla="*/ 0 h 153"/>
                    <a:gd name="T2" fmla="*/ 128 w 142"/>
                    <a:gd name="T3" fmla="*/ 12 h 153"/>
                    <a:gd name="T4" fmla="*/ 133 w 142"/>
                    <a:gd name="T5" fmla="*/ 57 h 153"/>
                    <a:gd name="T6" fmla="*/ 141 w 142"/>
                    <a:gd name="T7" fmla="*/ 122 h 153"/>
                    <a:gd name="T8" fmla="*/ 0 w 142"/>
                    <a:gd name="T9" fmla="*/ 152 h 153"/>
                    <a:gd name="T10" fmla="*/ 0 w 142"/>
                    <a:gd name="T11" fmla="*/ 140 h 153"/>
                    <a:gd name="T12" fmla="*/ 43 w 142"/>
                    <a:gd name="T13" fmla="*/ 95 h 153"/>
                    <a:gd name="T14" fmla="*/ 48 w 142"/>
                    <a:gd name="T15" fmla="*/ 84 h 153"/>
                    <a:gd name="T16" fmla="*/ 45 w 142"/>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53">
                      <a:moveTo>
                        <a:pt x="45" y="0"/>
                      </a:moveTo>
                      <a:lnTo>
                        <a:pt x="128" y="12"/>
                      </a:lnTo>
                      <a:lnTo>
                        <a:pt x="133" y="57"/>
                      </a:lnTo>
                      <a:lnTo>
                        <a:pt x="141" y="122"/>
                      </a:lnTo>
                      <a:lnTo>
                        <a:pt x="0" y="152"/>
                      </a:lnTo>
                      <a:lnTo>
                        <a:pt x="0" y="140"/>
                      </a:lnTo>
                      <a:lnTo>
                        <a:pt x="43" y="95"/>
                      </a:lnTo>
                      <a:lnTo>
                        <a:pt x="48" y="84"/>
                      </a:lnTo>
                      <a:lnTo>
                        <a:pt x="45" y="0"/>
                      </a:lnTo>
                    </a:path>
                  </a:pathLst>
                </a:custGeom>
                <a:noFill/>
                <a:ln w="12700" cap="rnd" cmpd="sng">
                  <a:solidFill>
                    <a:srgbClr val="009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7" name="Freeform 299"/>
                <p:cNvSpPr>
                  <a:spLocks/>
                </p:cNvSpPr>
                <p:nvPr/>
              </p:nvSpPr>
              <p:spPr bwMode="auto">
                <a:xfrm>
                  <a:off x="3071" y="2472"/>
                  <a:ext cx="66" cy="41"/>
                </a:xfrm>
                <a:custGeom>
                  <a:avLst/>
                  <a:gdLst>
                    <a:gd name="T0" fmla="*/ 0 w 66"/>
                    <a:gd name="T1" fmla="*/ 0 h 41"/>
                    <a:gd name="T2" fmla="*/ 0 w 66"/>
                    <a:gd name="T3" fmla="*/ 9 h 41"/>
                    <a:gd name="T4" fmla="*/ 65 w 66"/>
                    <a:gd name="T5" fmla="*/ 40 h 41"/>
                    <a:gd name="T6" fmla="*/ 65 w 66"/>
                    <a:gd name="T7" fmla="*/ 29 h 41"/>
                    <a:gd name="T8" fmla="*/ 0 w 66"/>
                    <a:gd name="T9" fmla="*/ 0 h 41"/>
                  </a:gdLst>
                  <a:ahLst/>
                  <a:cxnLst>
                    <a:cxn ang="0">
                      <a:pos x="T0" y="T1"/>
                    </a:cxn>
                    <a:cxn ang="0">
                      <a:pos x="T2" y="T3"/>
                    </a:cxn>
                    <a:cxn ang="0">
                      <a:pos x="T4" y="T5"/>
                    </a:cxn>
                    <a:cxn ang="0">
                      <a:pos x="T6" y="T7"/>
                    </a:cxn>
                    <a:cxn ang="0">
                      <a:pos x="T8" y="T9"/>
                    </a:cxn>
                  </a:cxnLst>
                  <a:rect l="0" t="0" r="r" b="b"/>
                  <a:pathLst>
                    <a:path w="66" h="41">
                      <a:moveTo>
                        <a:pt x="0" y="0"/>
                      </a:moveTo>
                      <a:lnTo>
                        <a:pt x="0" y="9"/>
                      </a:lnTo>
                      <a:lnTo>
                        <a:pt x="65" y="40"/>
                      </a:lnTo>
                      <a:lnTo>
                        <a:pt x="65" y="29"/>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8" name="Freeform 300"/>
                <p:cNvSpPr>
                  <a:spLocks/>
                </p:cNvSpPr>
                <p:nvPr/>
              </p:nvSpPr>
              <p:spPr bwMode="auto">
                <a:xfrm>
                  <a:off x="3071" y="2442"/>
                  <a:ext cx="111" cy="60"/>
                </a:xfrm>
                <a:custGeom>
                  <a:avLst/>
                  <a:gdLst>
                    <a:gd name="T0" fmla="*/ 37 w 111"/>
                    <a:gd name="T1" fmla="*/ 0 h 60"/>
                    <a:gd name="T2" fmla="*/ 0 w 111"/>
                    <a:gd name="T3" fmla="*/ 29 h 60"/>
                    <a:gd name="T4" fmla="*/ 65 w 111"/>
                    <a:gd name="T5" fmla="*/ 59 h 60"/>
                    <a:gd name="T6" fmla="*/ 110 w 111"/>
                    <a:gd name="T7" fmla="*/ 18 h 60"/>
                    <a:gd name="T8" fmla="*/ 37 w 111"/>
                    <a:gd name="T9" fmla="*/ 0 h 60"/>
                  </a:gdLst>
                  <a:ahLst/>
                  <a:cxnLst>
                    <a:cxn ang="0">
                      <a:pos x="T0" y="T1"/>
                    </a:cxn>
                    <a:cxn ang="0">
                      <a:pos x="T2" y="T3"/>
                    </a:cxn>
                    <a:cxn ang="0">
                      <a:pos x="T4" y="T5"/>
                    </a:cxn>
                    <a:cxn ang="0">
                      <a:pos x="T6" y="T7"/>
                    </a:cxn>
                    <a:cxn ang="0">
                      <a:pos x="T8" y="T9"/>
                    </a:cxn>
                  </a:cxnLst>
                  <a:rect l="0" t="0" r="r" b="b"/>
                  <a:pathLst>
                    <a:path w="111" h="60">
                      <a:moveTo>
                        <a:pt x="37" y="0"/>
                      </a:moveTo>
                      <a:lnTo>
                        <a:pt x="0" y="29"/>
                      </a:lnTo>
                      <a:lnTo>
                        <a:pt x="65" y="59"/>
                      </a:lnTo>
                      <a:lnTo>
                        <a:pt x="110" y="18"/>
                      </a:lnTo>
                      <a:lnTo>
                        <a:pt x="3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09" name="Freeform 301"/>
                <p:cNvSpPr>
                  <a:spLocks/>
                </p:cNvSpPr>
                <p:nvPr/>
              </p:nvSpPr>
              <p:spPr bwMode="auto">
                <a:xfrm>
                  <a:off x="3069" y="2440"/>
                  <a:ext cx="111" cy="64"/>
                </a:xfrm>
                <a:custGeom>
                  <a:avLst/>
                  <a:gdLst>
                    <a:gd name="T0" fmla="*/ 39 w 111"/>
                    <a:gd name="T1" fmla="*/ 0 h 64"/>
                    <a:gd name="T2" fmla="*/ 0 w 111"/>
                    <a:gd name="T3" fmla="*/ 33 h 64"/>
                    <a:gd name="T4" fmla="*/ 68 w 111"/>
                    <a:gd name="T5" fmla="*/ 63 h 64"/>
                    <a:gd name="T6" fmla="*/ 110 w 111"/>
                    <a:gd name="T7" fmla="*/ 18 h 64"/>
                    <a:gd name="T8" fmla="*/ 39 w 111"/>
                    <a:gd name="T9" fmla="*/ 0 h 64"/>
                  </a:gdLst>
                  <a:ahLst/>
                  <a:cxnLst>
                    <a:cxn ang="0">
                      <a:pos x="T0" y="T1"/>
                    </a:cxn>
                    <a:cxn ang="0">
                      <a:pos x="T2" y="T3"/>
                    </a:cxn>
                    <a:cxn ang="0">
                      <a:pos x="T4" y="T5"/>
                    </a:cxn>
                    <a:cxn ang="0">
                      <a:pos x="T6" y="T7"/>
                    </a:cxn>
                    <a:cxn ang="0">
                      <a:pos x="T8" y="T9"/>
                    </a:cxn>
                  </a:cxnLst>
                  <a:rect l="0" t="0" r="r" b="b"/>
                  <a:pathLst>
                    <a:path w="111" h="64">
                      <a:moveTo>
                        <a:pt x="39" y="0"/>
                      </a:moveTo>
                      <a:lnTo>
                        <a:pt x="0" y="33"/>
                      </a:lnTo>
                      <a:lnTo>
                        <a:pt x="68" y="63"/>
                      </a:lnTo>
                      <a:lnTo>
                        <a:pt x="110" y="18"/>
                      </a:lnTo>
                      <a:lnTo>
                        <a:pt x="39" y="0"/>
                      </a:lnTo>
                    </a:path>
                  </a:pathLst>
                </a:custGeom>
                <a:noFill/>
                <a:ln w="12700" cap="rnd" cmpd="sng">
                  <a:solidFill>
                    <a:srgbClr val="FF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10" name="Oval 302"/>
                <p:cNvSpPr>
                  <a:spLocks noChangeArrowheads="1"/>
                </p:cNvSpPr>
                <p:nvPr/>
              </p:nvSpPr>
              <p:spPr bwMode="auto">
                <a:xfrm>
                  <a:off x="3175" y="2362"/>
                  <a:ext cx="11" cy="19"/>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1" name="Oval 303"/>
                <p:cNvSpPr>
                  <a:spLocks noChangeArrowheads="1"/>
                </p:cNvSpPr>
                <p:nvPr/>
              </p:nvSpPr>
              <p:spPr bwMode="auto">
                <a:xfrm>
                  <a:off x="3175" y="2440"/>
                  <a:ext cx="11" cy="20"/>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2" name="Oval 304"/>
                <p:cNvSpPr>
                  <a:spLocks noChangeArrowheads="1"/>
                </p:cNvSpPr>
                <p:nvPr/>
              </p:nvSpPr>
              <p:spPr bwMode="auto">
                <a:xfrm>
                  <a:off x="3095" y="2428"/>
                  <a:ext cx="9" cy="13"/>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3" name="Oval 305"/>
                <p:cNvSpPr>
                  <a:spLocks noChangeArrowheads="1"/>
                </p:cNvSpPr>
                <p:nvPr/>
              </p:nvSpPr>
              <p:spPr bwMode="auto">
                <a:xfrm>
                  <a:off x="3095" y="2373"/>
                  <a:ext cx="9" cy="14"/>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4" name="Freeform 306"/>
                <p:cNvSpPr>
                  <a:spLocks/>
                </p:cNvSpPr>
                <p:nvPr/>
              </p:nvSpPr>
              <p:spPr bwMode="auto">
                <a:xfrm>
                  <a:off x="3095" y="2362"/>
                  <a:ext cx="92" cy="99"/>
                </a:xfrm>
                <a:custGeom>
                  <a:avLst/>
                  <a:gdLst>
                    <a:gd name="T0" fmla="*/ 5 w 92"/>
                    <a:gd name="T1" fmla="*/ 12 h 99"/>
                    <a:gd name="T2" fmla="*/ 0 w 92"/>
                    <a:gd name="T3" fmla="*/ 21 h 99"/>
                    <a:gd name="T4" fmla="*/ 0 w 92"/>
                    <a:gd name="T5" fmla="*/ 74 h 99"/>
                    <a:gd name="T6" fmla="*/ 5 w 92"/>
                    <a:gd name="T7" fmla="*/ 80 h 99"/>
                    <a:gd name="T8" fmla="*/ 86 w 92"/>
                    <a:gd name="T9" fmla="*/ 98 h 99"/>
                    <a:gd name="T10" fmla="*/ 91 w 92"/>
                    <a:gd name="T11" fmla="*/ 89 h 99"/>
                    <a:gd name="T12" fmla="*/ 91 w 92"/>
                    <a:gd name="T13" fmla="*/ 12 h 99"/>
                    <a:gd name="T14" fmla="*/ 86 w 92"/>
                    <a:gd name="T15" fmla="*/ 0 h 99"/>
                    <a:gd name="T16" fmla="*/ 5 w 92"/>
                    <a:gd name="T17"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9">
                      <a:moveTo>
                        <a:pt x="5" y="12"/>
                      </a:moveTo>
                      <a:lnTo>
                        <a:pt x="0" y="21"/>
                      </a:lnTo>
                      <a:lnTo>
                        <a:pt x="0" y="74"/>
                      </a:lnTo>
                      <a:lnTo>
                        <a:pt x="5" y="80"/>
                      </a:lnTo>
                      <a:lnTo>
                        <a:pt x="86" y="98"/>
                      </a:lnTo>
                      <a:lnTo>
                        <a:pt x="91" y="89"/>
                      </a:lnTo>
                      <a:lnTo>
                        <a:pt x="91" y="12"/>
                      </a:lnTo>
                      <a:lnTo>
                        <a:pt x="86" y="0"/>
                      </a:lnTo>
                      <a:lnTo>
                        <a:pt x="5" y="12"/>
                      </a:lnTo>
                    </a:path>
                  </a:pathLst>
                </a:custGeom>
                <a:solidFill>
                  <a:srgbClr val="009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15" name="Oval 307"/>
                <p:cNvSpPr>
                  <a:spLocks noChangeArrowheads="1"/>
                </p:cNvSpPr>
                <p:nvPr/>
              </p:nvSpPr>
              <p:spPr bwMode="auto">
                <a:xfrm>
                  <a:off x="3169" y="2377"/>
                  <a:ext cx="6" cy="13"/>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6" name="Oval 308"/>
                <p:cNvSpPr>
                  <a:spLocks noChangeArrowheads="1"/>
                </p:cNvSpPr>
                <p:nvPr/>
              </p:nvSpPr>
              <p:spPr bwMode="auto">
                <a:xfrm>
                  <a:off x="3169" y="2432"/>
                  <a:ext cx="6" cy="12"/>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7" name="Oval 309"/>
                <p:cNvSpPr>
                  <a:spLocks noChangeArrowheads="1"/>
                </p:cNvSpPr>
                <p:nvPr/>
              </p:nvSpPr>
              <p:spPr bwMode="auto">
                <a:xfrm>
                  <a:off x="3108" y="2425"/>
                  <a:ext cx="6"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8" name="Oval 310"/>
                <p:cNvSpPr>
                  <a:spLocks noChangeArrowheads="1"/>
                </p:cNvSpPr>
                <p:nvPr/>
              </p:nvSpPr>
              <p:spPr bwMode="auto">
                <a:xfrm>
                  <a:off x="3108" y="2383"/>
                  <a:ext cx="6"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19" name="Freeform 311"/>
                <p:cNvSpPr>
                  <a:spLocks/>
                </p:cNvSpPr>
                <p:nvPr/>
              </p:nvSpPr>
              <p:spPr bwMode="auto">
                <a:xfrm>
                  <a:off x="3108" y="2377"/>
                  <a:ext cx="68" cy="68"/>
                </a:xfrm>
                <a:custGeom>
                  <a:avLst/>
                  <a:gdLst>
                    <a:gd name="T0" fmla="*/ 5 w 68"/>
                    <a:gd name="T1" fmla="*/ 6 h 68"/>
                    <a:gd name="T2" fmla="*/ 0 w 68"/>
                    <a:gd name="T3" fmla="*/ 15 h 68"/>
                    <a:gd name="T4" fmla="*/ 0 w 68"/>
                    <a:gd name="T5" fmla="*/ 50 h 68"/>
                    <a:gd name="T6" fmla="*/ 2 w 68"/>
                    <a:gd name="T7" fmla="*/ 55 h 68"/>
                    <a:gd name="T8" fmla="*/ 62 w 68"/>
                    <a:gd name="T9" fmla="*/ 67 h 68"/>
                    <a:gd name="T10" fmla="*/ 67 w 68"/>
                    <a:gd name="T11" fmla="*/ 58 h 68"/>
                    <a:gd name="T12" fmla="*/ 67 w 68"/>
                    <a:gd name="T13" fmla="*/ 6 h 68"/>
                    <a:gd name="T14" fmla="*/ 62 w 68"/>
                    <a:gd name="T15" fmla="*/ 0 h 68"/>
                    <a:gd name="T16" fmla="*/ 5 w 68"/>
                    <a:gd name="T17"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 y="6"/>
                      </a:moveTo>
                      <a:lnTo>
                        <a:pt x="0" y="15"/>
                      </a:lnTo>
                      <a:lnTo>
                        <a:pt x="0" y="50"/>
                      </a:lnTo>
                      <a:lnTo>
                        <a:pt x="2" y="55"/>
                      </a:lnTo>
                      <a:lnTo>
                        <a:pt x="62" y="67"/>
                      </a:lnTo>
                      <a:lnTo>
                        <a:pt x="67" y="58"/>
                      </a:lnTo>
                      <a:lnTo>
                        <a:pt x="67" y="6"/>
                      </a:lnTo>
                      <a:lnTo>
                        <a:pt x="62" y="0"/>
                      </a:lnTo>
                      <a:lnTo>
                        <a:pt x="5" y="6"/>
                      </a:lnTo>
                    </a:path>
                  </a:pathLst>
                </a:custGeom>
                <a:solidFill>
                  <a:srgbClr val="00FF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0" name="Line 312"/>
                <p:cNvSpPr>
                  <a:spLocks noChangeShapeType="1"/>
                </p:cNvSpPr>
                <p:nvPr/>
              </p:nvSpPr>
              <p:spPr bwMode="auto">
                <a:xfrm>
                  <a:off x="3090" y="2467"/>
                  <a:ext cx="55" cy="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1" name="Line 313"/>
                <p:cNvSpPr>
                  <a:spLocks noChangeShapeType="1"/>
                </p:cNvSpPr>
                <p:nvPr/>
              </p:nvSpPr>
              <p:spPr bwMode="auto">
                <a:xfrm>
                  <a:off x="3095" y="2464"/>
                  <a:ext cx="56" cy="1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2" name="Line 314"/>
                <p:cNvSpPr>
                  <a:spLocks noChangeShapeType="1"/>
                </p:cNvSpPr>
                <p:nvPr/>
              </p:nvSpPr>
              <p:spPr bwMode="auto">
                <a:xfrm>
                  <a:off x="3100" y="2458"/>
                  <a:ext cx="59"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3" name="Line 315"/>
                <p:cNvSpPr>
                  <a:spLocks noChangeShapeType="1"/>
                </p:cNvSpPr>
                <p:nvPr/>
              </p:nvSpPr>
              <p:spPr bwMode="auto">
                <a:xfrm>
                  <a:off x="3103" y="2454"/>
                  <a:ext cx="58" cy="1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4" name="Line 316"/>
                <p:cNvSpPr>
                  <a:spLocks noChangeShapeType="1"/>
                </p:cNvSpPr>
                <p:nvPr/>
              </p:nvSpPr>
              <p:spPr bwMode="auto">
                <a:xfrm flipV="1">
                  <a:off x="3082" y="2449"/>
                  <a:ext cx="24"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5" name="Line 317"/>
                <p:cNvSpPr>
                  <a:spLocks noChangeShapeType="1"/>
                </p:cNvSpPr>
                <p:nvPr/>
              </p:nvSpPr>
              <p:spPr bwMode="auto">
                <a:xfrm flipV="1">
                  <a:off x="3084" y="2449"/>
                  <a:ext cx="28"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6" name="Line 318"/>
                <p:cNvSpPr>
                  <a:spLocks noChangeShapeType="1"/>
                </p:cNvSpPr>
                <p:nvPr/>
              </p:nvSpPr>
              <p:spPr bwMode="auto">
                <a:xfrm flipV="1">
                  <a:off x="3090" y="2449"/>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7" name="Line 319"/>
                <p:cNvSpPr>
                  <a:spLocks noChangeShapeType="1"/>
                </p:cNvSpPr>
                <p:nvPr/>
              </p:nvSpPr>
              <p:spPr bwMode="auto">
                <a:xfrm flipV="1">
                  <a:off x="3092" y="2452"/>
                  <a:ext cx="26"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8" name="Line 320"/>
                <p:cNvSpPr>
                  <a:spLocks noChangeShapeType="1"/>
                </p:cNvSpPr>
                <p:nvPr/>
              </p:nvSpPr>
              <p:spPr bwMode="auto">
                <a:xfrm flipV="1">
                  <a:off x="3098" y="2452"/>
                  <a:ext cx="2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29" name="Line 321"/>
                <p:cNvSpPr>
                  <a:spLocks noChangeShapeType="1"/>
                </p:cNvSpPr>
                <p:nvPr/>
              </p:nvSpPr>
              <p:spPr bwMode="auto">
                <a:xfrm flipV="1">
                  <a:off x="3100" y="2454"/>
                  <a:ext cx="26"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0" name="Line 322"/>
                <p:cNvSpPr>
                  <a:spLocks noChangeShapeType="1"/>
                </p:cNvSpPr>
                <p:nvPr/>
              </p:nvSpPr>
              <p:spPr bwMode="auto">
                <a:xfrm flipV="1">
                  <a:off x="3106" y="2454"/>
                  <a:ext cx="23" cy="2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1" name="Line 323"/>
                <p:cNvSpPr>
                  <a:spLocks noChangeShapeType="1"/>
                </p:cNvSpPr>
                <p:nvPr/>
              </p:nvSpPr>
              <p:spPr bwMode="auto">
                <a:xfrm flipV="1">
                  <a:off x="3108" y="2458"/>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2" name="Line 324"/>
                <p:cNvSpPr>
                  <a:spLocks noChangeShapeType="1"/>
                </p:cNvSpPr>
                <p:nvPr/>
              </p:nvSpPr>
              <p:spPr bwMode="auto">
                <a:xfrm flipV="1">
                  <a:off x="3113" y="2458"/>
                  <a:ext cx="2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3" name="Line 325"/>
                <p:cNvSpPr>
                  <a:spLocks noChangeShapeType="1"/>
                </p:cNvSpPr>
                <p:nvPr/>
              </p:nvSpPr>
              <p:spPr bwMode="auto">
                <a:xfrm flipV="1">
                  <a:off x="3116" y="2458"/>
                  <a:ext cx="28"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4" name="Line 326"/>
                <p:cNvSpPr>
                  <a:spLocks noChangeShapeType="1"/>
                </p:cNvSpPr>
                <p:nvPr/>
              </p:nvSpPr>
              <p:spPr bwMode="auto">
                <a:xfrm flipV="1">
                  <a:off x="3122" y="2461"/>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5" name="Line 327"/>
                <p:cNvSpPr>
                  <a:spLocks noChangeShapeType="1"/>
                </p:cNvSpPr>
                <p:nvPr/>
              </p:nvSpPr>
              <p:spPr bwMode="auto">
                <a:xfrm flipV="1">
                  <a:off x="3132" y="2464"/>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6" name="Line 328"/>
                <p:cNvSpPr>
                  <a:spLocks noChangeShapeType="1"/>
                </p:cNvSpPr>
                <p:nvPr/>
              </p:nvSpPr>
              <p:spPr bwMode="auto">
                <a:xfrm flipV="1">
                  <a:off x="3137" y="2467"/>
                  <a:ext cx="24"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7" name="Line 329"/>
                <p:cNvSpPr>
                  <a:spLocks noChangeShapeType="1"/>
                </p:cNvSpPr>
                <p:nvPr/>
              </p:nvSpPr>
              <p:spPr bwMode="auto">
                <a:xfrm flipV="1">
                  <a:off x="3145" y="2472"/>
                  <a:ext cx="19" cy="2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8" name="Line 330"/>
                <p:cNvSpPr>
                  <a:spLocks noChangeShapeType="1"/>
                </p:cNvSpPr>
                <p:nvPr/>
              </p:nvSpPr>
              <p:spPr bwMode="auto">
                <a:xfrm flipV="1">
                  <a:off x="3124" y="2461"/>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39" name="Line 331"/>
                <p:cNvSpPr>
                  <a:spLocks noChangeShapeType="1"/>
                </p:cNvSpPr>
                <p:nvPr/>
              </p:nvSpPr>
              <p:spPr bwMode="auto">
                <a:xfrm>
                  <a:off x="3095" y="2476"/>
                  <a:ext cx="21" cy="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3740" name="Group 332"/>
              <p:cNvGrpSpPr>
                <a:grpSpLocks/>
              </p:cNvGrpSpPr>
              <p:nvPr/>
            </p:nvGrpSpPr>
            <p:grpSpPr bwMode="auto">
              <a:xfrm>
                <a:off x="2846" y="2245"/>
                <a:ext cx="313" cy="608"/>
                <a:chOff x="2846" y="2245"/>
                <a:chExt cx="313" cy="608"/>
              </a:xfrm>
            </p:grpSpPr>
            <p:sp>
              <p:nvSpPr>
                <p:cNvPr id="913741" name="Oval 333"/>
                <p:cNvSpPr>
                  <a:spLocks noChangeArrowheads="1"/>
                </p:cNvSpPr>
                <p:nvPr/>
              </p:nvSpPr>
              <p:spPr bwMode="auto">
                <a:xfrm>
                  <a:off x="2906" y="2744"/>
                  <a:ext cx="11" cy="19"/>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42" name="Oval 334"/>
                <p:cNvSpPr>
                  <a:spLocks noChangeArrowheads="1"/>
                </p:cNvSpPr>
                <p:nvPr/>
              </p:nvSpPr>
              <p:spPr bwMode="auto">
                <a:xfrm>
                  <a:off x="3018" y="2754"/>
                  <a:ext cx="11" cy="16"/>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43" name="Oval 335"/>
                <p:cNvSpPr>
                  <a:spLocks noChangeArrowheads="1"/>
                </p:cNvSpPr>
                <p:nvPr/>
              </p:nvSpPr>
              <p:spPr bwMode="auto">
                <a:xfrm>
                  <a:off x="3008" y="2814"/>
                  <a:ext cx="16" cy="2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44" name="Oval 336"/>
                <p:cNvSpPr>
                  <a:spLocks noChangeArrowheads="1"/>
                </p:cNvSpPr>
                <p:nvPr/>
              </p:nvSpPr>
              <p:spPr bwMode="auto">
                <a:xfrm>
                  <a:off x="2883" y="2808"/>
                  <a:ext cx="17" cy="2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45" name="Oval 337"/>
                <p:cNvSpPr>
                  <a:spLocks noChangeArrowheads="1"/>
                </p:cNvSpPr>
                <p:nvPr/>
              </p:nvSpPr>
              <p:spPr bwMode="auto">
                <a:xfrm>
                  <a:off x="3020" y="2752"/>
                  <a:ext cx="9" cy="1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46" name="Line 338"/>
                <p:cNvSpPr>
                  <a:spLocks noChangeShapeType="1"/>
                </p:cNvSpPr>
                <p:nvPr/>
              </p:nvSpPr>
              <p:spPr bwMode="auto">
                <a:xfrm>
                  <a:off x="2962" y="2611"/>
                  <a:ext cx="0" cy="146"/>
                </a:xfrm>
                <a:prstGeom prst="line">
                  <a:avLst/>
                </a:prstGeom>
                <a:noFill/>
                <a:ln w="127000">
                  <a:solidFill>
                    <a:srgbClr val="808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47" name="Line 339"/>
                <p:cNvSpPr>
                  <a:spLocks noChangeShapeType="1"/>
                </p:cNvSpPr>
                <p:nvPr/>
              </p:nvSpPr>
              <p:spPr bwMode="auto">
                <a:xfrm>
                  <a:off x="2967" y="2635"/>
                  <a:ext cx="0" cy="143"/>
                </a:xfrm>
                <a:prstGeom prst="line">
                  <a:avLst/>
                </a:prstGeom>
                <a:noFill/>
                <a:ln w="254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48" name="Freeform 340"/>
                <p:cNvSpPr>
                  <a:spLocks/>
                </p:cNvSpPr>
                <p:nvPr/>
              </p:nvSpPr>
              <p:spPr bwMode="auto">
                <a:xfrm>
                  <a:off x="2906" y="2742"/>
                  <a:ext cx="42" cy="26"/>
                </a:xfrm>
                <a:custGeom>
                  <a:avLst/>
                  <a:gdLst>
                    <a:gd name="T0" fmla="*/ 41 w 42"/>
                    <a:gd name="T1" fmla="*/ 8 h 26"/>
                    <a:gd name="T2" fmla="*/ 38 w 42"/>
                    <a:gd name="T3" fmla="*/ 25 h 26"/>
                    <a:gd name="T4" fmla="*/ 0 w 42"/>
                    <a:gd name="T5" fmla="*/ 8 h 26"/>
                    <a:gd name="T6" fmla="*/ 0 w 42"/>
                    <a:gd name="T7" fmla="*/ 0 h 26"/>
                    <a:gd name="T8" fmla="*/ 41 w 42"/>
                    <a:gd name="T9" fmla="*/ 8 h 26"/>
                  </a:gdLst>
                  <a:ahLst/>
                  <a:cxnLst>
                    <a:cxn ang="0">
                      <a:pos x="T0" y="T1"/>
                    </a:cxn>
                    <a:cxn ang="0">
                      <a:pos x="T2" y="T3"/>
                    </a:cxn>
                    <a:cxn ang="0">
                      <a:pos x="T4" y="T5"/>
                    </a:cxn>
                    <a:cxn ang="0">
                      <a:pos x="T6" y="T7"/>
                    </a:cxn>
                    <a:cxn ang="0">
                      <a:pos x="T8" y="T9"/>
                    </a:cxn>
                  </a:cxnLst>
                  <a:rect l="0" t="0" r="r" b="b"/>
                  <a:pathLst>
                    <a:path w="42" h="26">
                      <a:moveTo>
                        <a:pt x="41" y="8"/>
                      </a:moveTo>
                      <a:lnTo>
                        <a:pt x="38" y="25"/>
                      </a:lnTo>
                      <a:lnTo>
                        <a:pt x="0" y="8"/>
                      </a:lnTo>
                      <a:lnTo>
                        <a:pt x="0" y="0"/>
                      </a:lnTo>
                      <a:lnTo>
                        <a:pt x="41" y="8"/>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49" name="Freeform 341"/>
                <p:cNvSpPr>
                  <a:spLocks/>
                </p:cNvSpPr>
                <p:nvPr/>
              </p:nvSpPr>
              <p:spPr bwMode="auto">
                <a:xfrm>
                  <a:off x="2986" y="2748"/>
                  <a:ext cx="47" cy="23"/>
                </a:xfrm>
                <a:custGeom>
                  <a:avLst/>
                  <a:gdLst>
                    <a:gd name="T0" fmla="*/ 0 w 47"/>
                    <a:gd name="T1" fmla="*/ 3 h 23"/>
                    <a:gd name="T2" fmla="*/ 0 w 47"/>
                    <a:gd name="T3" fmla="*/ 22 h 23"/>
                    <a:gd name="T4" fmla="*/ 46 w 47"/>
                    <a:gd name="T5" fmla="*/ 8 h 23"/>
                    <a:gd name="T6" fmla="*/ 46 w 47"/>
                    <a:gd name="T7" fmla="*/ 0 h 23"/>
                    <a:gd name="T8" fmla="*/ 0 w 47"/>
                    <a:gd name="T9" fmla="*/ 3 h 23"/>
                  </a:gdLst>
                  <a:ahLst/>
                  <a:cxnLst>
                    <a:cxn ang="0">
                      <a:pos x="T0" y="T1"/>
                    </a:cxn>
                    <a:cxn ang="0">
                      <a:pos x="T2" y="T3"/>
                    </a:cxn>
                    <a:cxn ang="0">
                      <a:pos x="T4" y="T5"/>
                    </a:cxn>
                    <a:cxn ang="0">
                      <a:pos x="T6" y="T7"/>
                    </a:cxn>
                    <a:cxn ang="0">
                      <a:pos x="T8" y="T9"/>
                    </a:cxn>
                  </a:cxnLst>
                  <a:rect l="0" t="0" r="r" b="b"/>
                  <a:pathLst>
                    <a:path w="47" h="23">
                      <a:moveTo>
                        <a:pt x="0" y="3"/>
                      </a:moveTo>
                      <a:lnTo>
                        <a:pt x="0" y="22"/>
                      </a:lnTo>
                      <a:lnTo>
                        <a:pt x="46" y="8"/>
                      </a:lnTo>
                      <a:lnTo>
                        <a:pt x="46" y="0"/>
                      </a:lnTo>
                      <a:lnTo>
                        <a:pt x="0" y="3"/>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0" name="Freeform 342"/>
                <p:cNvSpPr>
                  <a:spLocks/>
                </p:cNvSpPr>
                <p:nvPr/>
              </p:nvSpPr>
              <p:spPr bwMode="auto">
                <a:xfrm>
                  <a:off x="2939" y="2752"/>
                  <a:ext cx="49" cy="43"/>
                </a:xfrm>
                <a:custGeom>
                  <a:avLst/>
                  <a:gdLst>
                    <a:gd name="T0" fmla="*/ 0 w 49"/>
                    <a:gd name="T1" fmla="*/ 0 h 43"/>
                    <a:gd name="T2" fmla="*/ 0 w 49"/>
                    <a:gd name="T3" fmla="*/ 28 h 43"/>
                    <a:gd name="T4" fmla="*/ 5 w 49"/>
                    <a:gd name="T5" fmla="*/ 37 h 43"/>
                    <a:gd name="T6" fmla="*/ 13 w 49"/>
                    <a:gd name="T7" fmla="*/ 39 h 43"/>
                    <a:gd name="T8" fmla="*/ 20 w 49"/>
                    <a:gd name="T9" fmla="*/ 39 h 43"/>
                    <a:gd name="T10" fmla="*/ 28 w 49"/>
                    <a:gd name="T11" fmla="*/ 42 h 43"/>
                    <a:gd name="T12" fmla="*/ 35 w 49"/>
                    <a:gd name="T13" fmla="*/ 39 h 43"/>
                    <a:gd name="T14" fmla="*/ 43 w 49"/>
                    <a:gd name="T15" fmla="*/ 37 h 43"/>
                    <a:gd name="T16" fmla="*/ 48 w 49"/>
                    <a:gd name="T17" fmla="*/ 28 h 43"/>
                    <a:gd name="T18" fmla="*/ 48 w 49"/>
                    <a:gd name="T19" fmla="*/ 0 h 43"/>
                    <a:gd name="T20" fmla="*/ 25 w 49"/>
                    <a:gd name="T21" fmla="*/ 11 h 43"/>
                    <a:gd name="T22" fmla="*/ 0 w 49"/>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43">
                      <a:moveTo>
                        <a:pt x="0" y="0"/>
                      </a:moveTo>
                      <a:lnTo>
                        <a:pt x="0" y="28"/>
                      </a:lnTo>
                      <a:lnTo>
                        <a:pt x="5" y="37"/>
                      </a:lnTo>
                      <a:lnTo>
                        <a:pt x="13" y="39"/>
                      </a:lnTo>
                      <a:lnTo>
                        <a:pt x="20" y="39"/>
                      </a:lnTo>
                      <a:lnTo>
                        <a:pt x="28" y="42"/>
                      </a:lnTo>
                      <a:lnTo>
                        <a:pt x="35" y="39"/>
                      </a:lnTo>
                      <a:lnTo>
                        <a:pt x="43" y="37"/>
                      </a:lnTo>
                      <a:lnTo>
                        <a:pt x="48" y="28"/>
                      </a:lnTo>
                      <a:lnTo>
                        <a:pt x="48" y="0"/>
                      </a:lnTo>
                      <a:lnTo>
                        <a:pt x="25" y="11"/>
                      </a:lnTo>
                      <a:lnTo>
                        <a:pt x="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1" name="Freeform 343"/>
                <p:cNvSpPr>
                  <a:spLocks/>
                </p:cNvSpPr>
                <p:nvPr/>
              </p:nvSpPr>
              <p:spPr bwMode="auto">
                <a:xfrm>
                  <a:off x="2941" y="2744"/>
                  <a:ext cx="47" cy="24"/>
                </a:xfrm>
                <a:custGeom>
                  <a:avLst/>
                  <a:gdLst>
                    <a:gd name="T0" fmla="*/ 8 w 47"/>
                    <a:gd name="T1" fmla="*/ 9 h 24"/>
                    <a:gd name="T2" fmla="*/ 13 w 47"/>
                    <a:gd name="T3" fmla="*/ 11 h 24"/>
                    <a:gd name="T4" fmla="*/ 20 w 47"/>
                    <a:gd name="T5" fmla="*/ 11 h 24"/>
                    <a:gd name="T6" fmla="*/ 26 w 47"/>
                    <a:gd name="T7" fmla="*/ 11 h 24"/>
                    <a:gd name="T8" fmla="*/ 31 w 47"/>
                    <a:gd name="T9" fmla="*/ 9 h 24"/>
                    <a:gd name="T10" fmla="*/ 36 w 47"/>
                    <a:gd name="T11" fmla="*/ 9 h 24"/>
                    <a:gd name="T12" fmla="*/ 36 w 47"/>
                    <a:gd name="T13" fmla="*/ 0 h 24"/>
                    <a:gd name="T14" fmla="*/ 44 w 47"/>
                    <a:gd name="T15" fmla="*/ 0 h 24"/>
                    <a:gd name="T16" fmla="*/ 46 w 47"/>
                    <a:gd name="T17" fmla="*/ 6 h 24"/>
                    <a:gd name="T18" fmla="*/ 46 w 47"/>
                    <a:gd name="T19" fmla="*/ 11 h 24"/>
                    <a:gd name="T20" fmla="*/ 44 w 47"/>
                    <a:gd name="T21" fmla="*/ 17 h 24"/>
                    <a:gd name="T22" fmla="*/ 36 w 47"/>
                    <a:gd name="T23" fmla="*/ 20 h 24"/>
                    <a:gd name="T24" fmla="*/ 31 w 47"/>
                    <a:gd name="T25" fmla="*/ 23 h 24"/>
                    <a:gd name="T26" fmla="*/ 26 w 47"/>
                    <a:gd name="T27" fmla="*/ 23 h 24"/>
                    <a:gd name="T28" fmla="*/ 20 w 47"/>
                    <a:gd name="T29" fmla="*/ 23 h 24"/>
                    <a:gd name="T30" fmla="*/ 16 w 47"/>
                    <a:gd name="T31" fmla="*/ 23 h 24"/>
                    <a:gd name="T32" fmla="*/ 8 w 47"/>
                    <a:gd name="T33" fmla="*/ 20 h 24"/>
                    <a:gd name="T34" fmla="*/ 5 w 47"/>
                    <a:gd name="T35" fmla="*/ 17 h 24"/>
                    <a:gd name="T36" fmla="*/ 0 w 47"/>
                    <a:gd name="T37" fmla="*/ 11 h 24"/>
                    <a:gd name="T38" fmla="*/ 3 w 47"/>
                    <a:gd name="T39" fmla="*/ 0 h 24"/>
                    <a:gd name="T40" fmla="*/ 8 w 47"/>
                    <a:gd name="T41" fmla="*/ 0 h 24"/>
                    <a:gd name="T42" fmla="*/ 8 w 47"/>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24">
                      <a:moveTo>
                        <a:pt x="8" y="9"/>
                      </a:moveTo>
                      <a:lnTo>
                        <a:pt x="13" y="11"/>
                      </a:lnTo>
                      <a:lnTo>
                        <a:pt x="20" y="11"/>
                      </a:lnTo>
                      <a:lnTo>
                        <a:pt x="26" y="11"/>
                      </a:lnTo>
                      <a:lnTo>
                        <a:pt x="31" y="9"/>
                      </a:lnTo>
                      <a:lnTo>
                        <a:pt x="36" y="9"/>
                      </a:lnTo>
                      <a:lnTo>
                        <a:pt x="36" y="0"/>
                      </a:lnTo>
                      <a:lnTo>
                        <a:pt x="44" y="0"/>
                      </a:lnTo>
                      <a:lnTo>
                        <a:pt x="46" y="6"/>
                      </a:lnTo>
                      <a:lnTo>
                        <a:pt x="46" y="11"/>
                      </a:lnTo>
                      <a:lnTo>
                        <a:pt x="44" y="17"/>
                      </a:lnTo>
                      <a:lnTo>
                        <a:pt x="36" y="20"/>
                      </a:lnTo>
                      <a:lnTo>
                        <a:pt x="31" y="23"/>
                      </a:lnTo>
                      <a:lnTo>
                        <a:pt x="26" y="23"/>
                      </a:lnTo>
                      <a:lnTo>
                        <a:pt x="20" y="23"/>
                      </a:lnTo>
                      <a:lnTo>
                        <a:pt x="16" y="23"/>
                      </a:lnTo>
                      <a:lnTo>
                        <a:pt x="8" y="20"/>
                      </a:lnTo>
                      <a:lnTo>
                        <a:pt x="5" y="17"/>
                      </a:lnTo>
                      <a:lnTo>
                        <a:pt x="0" y="11"/>
                      </a:lnTo>
                      <a:lnTo>
                        <a:pt x="3" y="0"/>
                      </a:lnTo>
                      <a:lnTo>
                        <a:pt x="8" y="0"/>
                      </a:lnTo>
                      <a:lnTo>
                        <a:pt x="8" y="9"/>
                      </a:lnTo>
                    </a:path>
                  </a:pathLst>
                </a:custGeom>
                <a:solidFill>
                  <a:srgbClr val="70707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2" name="Freeform 344"/>
                <p:cNvSpPr>
                  <a:spLocks/>
                </p:cNvSpPr>
                <p:nvPr/>
              </p:nvSpPr>
              <p:spPr bwMode="auto">
                <a:xfrm>
                  <a:off x="2939" y="2744"/>
                  <a:ext cx="46" cy="24"/>
                </a:xfrm>
                <a:custGeom>
                  <a:avLst/>
                  <a:gdLst>
                    <a:gd name="T0" fmla="*/ 38 w 46"/>
                    <a:gd name="T1" fmla="*/ 9 h 24"/>
                    <a:gd name="T2" fmla="*/ 32 w 46"/>
                    <a:gd name="T3" fmla="*/ 11 h 24"/>
                    <a:gd name="T4" fmla="*/ 27 w 46"/>
                    <a:gd name="T5" fmla="*/ 11 h 24"/>
                    <a:gd name="T6" fmla="*/ 22 w 46"/>
                    <a:gd name="T7" fmla="*/ 11 h 24"/>
                    <a:gd name="T8" fmla="*/ 15 w 46"/>
                    <a:gd name="T9" fmla="*/ 9 h 24"/>
                    <a:gd name="T10" fmla="*/ 10 w 46"/>
                    <a:gd name="T11" fmla="*/ 9 h 24"/>
                    <a:gd name="T12" fmla="*/ 10 w 46"/>
                    <a:gd name="T13" fmla="*/ 0 h 24"/>
                    <a:gd name="T14" fmla="*/ 2 w 46"/>
                    <a:gd name="T15" fmla="*/ 0 h 24"/>
                    <a:gd name="T16" fmla="*/ 0 w 46"/>
                    <a:gd name="T17" fmla="*/ 6 h 24"/>
                    <a:gd name="T18" fmla="*/ 2 w 46"/>
                    <a:gd name="T19" fmla="*/ 11 h 24"/>
                    <a:gd name="T20" fmla="*/ 5 w 46"/>
                    <a:gd name="T21" fmla="*/ 17 h 24"/>
                    <a:gd name="T22" fmla="*/ 10 w 46"/>
                    <a:gd name="T23" fmla="*/ 20 h 24"/>
                    <a:gd name="T24" fmla="*/ 18 w 46"/>
                    <a:gd name="T25" fmla="*/ 23 h 24"/>
                    <a:gd name="T26" fmla="*/ 22 w 46"/>
                    <a:gd name="T27" fmla="*/ 23 h 24"/>
                    <a:gd name="T28" fmla="*/ 27 w 46"/>
                    <a:gd name="T29" fmla="*/ 23 h 24"/>
                    <a:gd name="T30" fmla="*/ 32 w 46"/>
                    <a:gd name="T31" fmla="*/ 23 h 24"/>
                    <a:gd name="T32" fmla="*/ 38 w 46"/>
                    <a:gd name="T33" fmla="*/ 20 h 24"/>
                    <a:gd name="T34" fmla="*/ 43 w 46"/>
                    <a:gd name="T35" fmla="*/ 17 h 24"/>
                    <a:gd name="T36" fmla="*/ 45 w 46"/>
                    <a:gd name="T37" fmla="*/ 11 h 24"/>
                    <a:gd name="T38" fmla="*/ 45 w 46"/>
                    <a:gd name="T39" fmla="*/ 6 h 24"/>
                    <a:gd name="T40" fmla="*/ 40 w 46"/>
                    <a:gd name="T41" fmla="*/ 0 h 24"/>
                    <a:gd name="T42" fmla="*/ 38 w 46"/>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24">
                      <a:moveTo>
                        <a:pt x="38" y="9"/>
                      </a:moveTo>
                      <a:lnTo>
                        <a:pt x="32" y="11"/>
                      </a:lnTo>
                      <a:lnTo>
                        <a:pt x="27" y="11"/>
                      </a:lnTo>
                      <a:lnTo>
                        <a:pt x="22" y="11"/>
                      </a:lnTo>
                      <a:lnTo>
                        <a:pt x="15" y="9"/>
                      </a:lnTo>
                      <a:lnTo>
                        <a:pt x="10" y="9"/>
                      </a:lnTo>
                      <a:lnTo>
                        <a:pt x="10" y="0"/>
                      </a:lnTo>
                      <a:lnTo>
                        <a:pt x="2" y="0"/>
                      </a:lnTo>
                      <a:lnTo>
                        <a:pt x="0" y="6"/>
                      </a:lnTo>
                      <a:lnTo>
                        <a:pt x="2" y="11"/>
                      </a:lnTo>
                      <a:lnTo>
                        <a:pt x="5" y="17"/>
                      </a:lnTo>
                      <a:lnTo>
                        <a:pt x="10" y="20"/>
                      </a:lnTo>
                      <a:lnTo>
                        <a:pt x="18" y="23"/>
                      </a:lnTo>
                      <a:lnTo>
                        <a:pt x="22" y="23"/>
                      </a:lnTo>
                      <a:lnTo>
                        <a:pt x="27" y="23"/>
                      </a:lnTo>
                      <a:lnTo>
                        <a:pt x="32" y="23"/>
                      </a:lnTo>
                      <a:lnTo>
                        <a:pt x="38" y="20"/>
                      </a:lnTo>
                      <a:lnTo>
                        <a:pt x="43" y="17"/>
                      </a:lnTo>
                      <a:lnTo>
                        <a:pt x="45" y="11"/>
                      </a:lnTo>
                      <a:lnTo>
                        <a:pt x="45" y="6"/>
                      </a:lnTo>
                      <a:lnTo>
                        <a:pt x="40" y="0"/>
                      </a:lnTo>
                      <a:lnTo>
                        <a:pt x="38" y="9"/>
                      </a:lnTo>
                    </a:path>
                  </a:pathLst>
                </a:custGeom>
                <a:solidFill>
                  <a:srgbClr val="70707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3" name="Freeform 345"/>
                <p:cNvSpPr>
                  <a:spLocks/>
                </p:cNvSpPr>
                <p:nvPr/>
              </p:nvSpPr>
              <p:spPr bwMode="auto">
                <a:xfrm>
                  <a:off x="2883" y="2762"/>
                  <a:ext cx="60" cy="57"/>
                </a:xfrm>
                <a:custGeom>
                  <a:avLst/>
                  <a:gdLst>
                    <a:gd name="T0" fmla="*/ 59 w 60"/>
                    <a:gd name="T1" fmla="*/ 27 h 57"/>
                    <a:gd name="T2" fmla="*/ 59 w 60"/>
                    <a:gd name="T3" fmla="*/ 0 h 57"/>
                    <a:gd name="T4" fmla="*/ 0 w 60"/>
                    <a:gd name="T5" fmla="*/ 38 h 57"/>
                    <a:gd name="T6" fmla="*/ 0 w 60"/>
                    <a:gd name="T7" fmla="*/ 56 h 57"/>
                    <a:gd name="T8" fmla="*/ 59 w 60"/>
                    <a:gd name="T9" fmla="*/ 27 h 57"/>
                  </a:gdLst>
                  <a:ahLst/>
                  <a:cxnLst>
                    <a:cxn ang="0">
                      <a:pos x="T0" y="T1"/>
                    </a:cxn>
                    <a:cxn ang="0">
                      <a:pos x="T2" y="T3"/>
                    </a:cxn>
                    <a:cxn ang="0">
                      <a:pos x="T4" y="T5"/>
                    </a:cxn>
                    <a:cxn ang="0">
                      <a:pos x="T6" y="T7"/>
                    </a:cxn>
                    <a:cxn ang="0">
                      <a:pos x="T8" y="T9"/>
                    </a:cxn>
                  </a:cxnLst>
                  <a:rect l="0" t="0" r="r" b="b"/>
                  <a:pathLst>
                    <a:path w="60" h="57">
                      <a:moveTo>
                        <a:pt x="59" y="27"/>
                      </a:moveTo>
                      <a:lnTo>
                        <a:pt x="59" y="0"/>
                      </a:lnTo>
                      <a:lnTo>
                        <a:pt x="0" y="38"/>
                      </a:lnTo>
                      <a:lnTo>
                        <a:pt x="0" y="56"/>
                      </a:lnTo>
                      <a:lnTo>
                        <a:pt x="59" y="27"/>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4" name="Freeform 346"/>
                <p:cNvSpPr>
                  <a:spLocks/>
                </p:cNvSpPr>
                <p:nvPr/>
              </p:nvSpPr>
              <p:spPr bwMode="auto">
                <a:xfrm>
                  <a:off x="2879" y="2760"/>
                  <a:ext cx="64" cy="59"/>
                </a:xfrm>
                <a:custGeom>
                  <a:avLst/>
                  <a:gdLst>
                    <a:gd name="T0" fmla="*/ 63 w 64"/>
                    <a:gd name="T1" fmla="*/ 3 h 59"/>
                    <a:gd name="T2" fmla="*/ 60 w 64"/>
                    <a:gd name="T3" fmla="*/ 0 h 59"/>
                    <a:gd name="T4" fmla="*/ 0 w 64"/>
                    <a:gd name="T5" fmla="*/ 38 h 59"/>
                    <a:gd name="T6" fmla="*/ 0 w 64"/>
                    <a:gd name="T7" fmla="*/ 52 h 59"/>
                    <a:gd name="T8" fmla="*/ 3 w 64"/>
                    <a:gd name="T9" fmla="*/ 58 h 59"/>
                    <a:gd name="T10" fmla="*/ 3 w 64"/>
                    <a:gd name="T11" fmla="*/ 41 h 59"/>
                    <a:gd name="T12" fmla="*/ 63 w 64"/>
                    <a:gd name="T13" fmla="*/ 3 h 59"/>
                  </a:gdLst>
                  <a:ahLst/>
                  <a:cxnLst>
                    <a:cxn ang="0">
                      <a:pos x="T0" y="T1"/>
                    </a:cxn>
                    <a:cxn ang="0">
                      <a:pos x="T2" y="T3"/>
                    </a:cxn>
                    <a:cxn ang="0">
                      <a:pos x="T4" y="T5"/>
                    </a:cxn>
                    <a:cxn ang="0">
                      <a:pos x="T6" y="T7"/>
                    </a:cxn>
                    <a:cxn ang="0">
                      <a:pos x="T8" y="T9"/>
                    </a:cxn>
                    <a:cxn ang="0">
                      <a:pos x="T10" y="T11"/>
                    </a:cxn>
                    <a:cxn ang="0">
                      <a:pos x="T12" y="T13"/>
                    </a:cxn>
                  </a:cxnLst>
                  <a:rect l="0" t="0" r="r" b="b"/>
                  <a:pathLst>
                    <a:path w="64" h="59">
                      <a:moveTo>
                        <a:pt x="63" y="3"/>
                      </a:moveTo>
                      <a:lnTo>
                        <a:pt x="60" y="0"/>
                      </a:lnTo>
                      <a:lnTo>
                        <a:pt x="0" y="38"/>
                      </a:lnTo>
                      <a:lnTo>
                        <a:pt x="0" y="52"/>
                      </a:lnTo>
                      <a:lnTo>
                        <a:pt x="3" y="58"/>
                      </a:lnTo>
                      <a:lnTo>
                        <a:pt x="3" y="41"/>
                      </a:lnTo>
                      <a:lnTo>
                        <a:pt x="63" y="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5" name="Freeform 347"/>
                <p:cNvSpPr>
                  <a:spLocks/>
                </p:cNvSpPr>
                <p:nvPr/>
              </p:nvSpPr>
              <p:spPr bwMode="auto">
                <a:xfrm>
                  <a:off x="2978" y="2766"/>
                  <a:ext cx="50" cy="59"/>
                </a:xfrm>
                <a:custGeom>
                  <a:avLst/>
                  <a:gdLst>
                    <a:gd name="T0" fmla="*/ 0 w 50"/>
                    <a:gd name="T1" fmla="*/ 0 h 59"/>
                    <a:gd name="T2" fmla="*/ 0 w 50"/>
                    <a:gd name="T3" fmla="*/ 23 h 59"/>
                    <a:gd name="T4" fmla="*/ 49 w 50"/>
                    <a:gd name="T5" fmla="*/ 58 h 59"/>
                    <a:gd name="T6" fmla="*/ 49 w 50"/>
                    <a:gd name="T7" fmla="*/ 41 h 59"/>
                    <a:gd name="T8" fmla="*/ 0 w 50"/>
                    <a:gd name="T9" fmla="*/ 0 h 59"/>
                  </a:gdLst>
                  <a:ahLst/>
                  <a:cxnLst>
                    <a:cxn ang="0">
                      <a:pos x="T0" y="T1"/>
                    </a:cxn>
                    <a:cxn ang="0">
                      <a:pos x="T2" y="T3"/>
                    </a:cxn>
                    <a:cxn ang="0">
                      <a:pos x="T4" y="T5"/>
                    </a:cxn>
                    <a:cxn ang="0">
                      <a:pos x="T6" y="T7"/>
                    </a:cxn>
                    <a:cxn ang="0">
                      <a:pos x="T8" y="T9"/>
                    </a:cxn>
                  </a:cxnLst>
                  <a:rect l="0" t="0" r="r" b="b"/>
                  <a:pathLst>
                    <a:path w="50" h="59">
                      <a:moveTo>
                        <a:pt x="0" y="0"/>
                      </a:moveTo>
                      <a:lnTo>
                        <a:pt x="0" y="23"/>
                      </a:lnTo>
                      <a:lnTo>
                        <a:pt x="49" y="58"/>
                      </a:lnTo>
                      <a:lnTo>
                        <a:pt x="49" y="41"/>
                      </a:lnTo>
                      <a:lnTo>
                        <a:pt x="0" y="0"/>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6" name="Freeform 348"/>
                <p:cNvSpPr>
                  <a:spLocks/>
                </p:cNvSpPr>
                <p:nvPr/>
              </p:nvSpPr>
              <p:spPr bwMode="auto">
                <a:xfrm>
                  <a:off x="2978" y="2762"/>
                  <a:ext cx="52" cy="63"/>
                </a:xfrm>
                <a:custGeom>
                  <a:avLst/>
                  <a:gdLst>
                    <a:gd name="T0" fmla="*/ 0 w 52"/>
                    <a:gd name="T1" fmla="*/ 3 h 63"/>
                    <a:gd name="T2" fmla="*/ 5 w 52"/>
                    <a:gd name="T3" fmla="*/ 0 h 63"/>
                    <a:gd name="T4" fmla="*/ 51 w 52"/>
                    <a:gd name="T5" fmla="*/ 41 h 63"/>
                    <a:gd name="T6" fmla="*/ 51 w 52"/>
                    <a:gd name="T7" fmla="*/ 59 h 63"/>
                    <a:gd name="T8" fmla="*/ 49 w 52"/>
                    <a:gd name="T9" fmla="*/ 62 h 63"/>
                    <a:gd name="T10" fmla="*/ 49 w 52"/>
                    <a:gd name="T11" fmla="*/ 44 h 63"/>
                    <a:gd name="T12" fmla="*/ 0 w 52"/>
                    <a:gd name="T13" fmla="*/ 3 h 63"/>
                  </a:gdLst>
                  <a:ahLst/>
                  <a:cxnLst>
                    <a:cxn ang="0">
                      <a:pos x="T0" y="T1"/>
                    </a:cxn>
                    <a:cxn ang="0">
                      <a:pos x="T2" y="T3"/>
                    </a:cxn>
                    <a:cxn ang="0">
                      <a:pos x="T4" y="T5"/>
                    </a:cxn>
                    <a:cxn ang="0">
                      <a:pos x="T6" y="T7"/>
                    </a:cxn>
                    <a:cxn ang="0">
                      <a:pos x="T8" y="T9"/>
                    </a:cxn>
                    <a:cxn ang="0">
                      <a:pos x="T10" y="T11"/>
                    </a:cxn>
                    <a:cxn ang="0">
                      <a:pos x="T12" y="T13"/>
                    </a:cxn>
                  </a:cxnLst>
                  <a:rect l="0" t="0" r="r" b="b"/>
                  <a:pathLst>
                    <a:path w="52" h="63">
                      <a:moveTo>
                        <a:pt x="0" y="3"/>
                      </a:moveTo>
                      <a:lnTo>
                        <a:pt x="5" y="0"/>
                      </a:lnTo>
                      <a:lnTo>
                        <a:pt x="51" y="41"/>
                      </a:lnTo>
                      <a:lnTo>
                        <a:pt x="51" y="59"/>
                      </a:lnTo>
                      <a:lnTo>
                        <a:pt x="49" y="62"/>
                      </a:lnTo>
                      <a:lnTo>
                        <a:pt x="49" y="44"/>
                      </a:lnTo>
                      <a:lnTo>
                        <a:pt x="0" y="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7" name="Freeform 349"/>
                <p:cNvSpPr>
                  <a:spLocks/>
                </p:cNvSpPr>
                <p:nvPr/>
              </p:nvSpPr>
              <p:spPr bwMode="auto">
                <a:xfrm>
                  <a:off x="2846" y="2475"/>
                  <a:ext cx="60" cy="104"/>
                </a:xfrm>
                <a:custGeom>
                  <a:avLst/>
                  <a:gdLst>
                    <a:gd name="T0" fmla="*/ 21 w 60"/>
                    <a:gd name="T1" fmla="*/ 103 h 104"/>
                    <a:gd name="T2" fmla="*/ 8 w 60"/>
                    <a:gd name="T3" fmla="*/ 103 h 104"/>
                    <a:gd name="T4" fmla="*/ 0 w 60"/>
                    <a:gd name="T5" fmla="*/ 18 h 104"/>
                    <a:gd name="T6" fmla="*/ 44 w 60"/>
                    <a:gd name="T7" fmla="*/ 0 h 104"/>
                    <a:gd name="T8" fmla="*/ 59 w 60"/>
                    <a:gd name="T9" fmla="*/ 0 h 104"/>
                    <a:gd name="T10" fmla="*/ 13 w 60"/>
                    <a:gd name="T11" fmla="*/ 18 h 104"/>
                    <a:gd name="T12" fmla="*/ 21 w 60"/>
                    <a:gd name="T13" fmla="*/ 103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21" y="103"/>
                      </a:moveTo>
                      <a:lnTo>
                        <a:pt x="8" y="103"/>
                      </a:lnTo>
                      <a:lnTo>
                        <a:pt x="0" y="18"/>
                      </a:lnTo>
                      <a:lnTo>
                        <a:pt x="44" y="0"/>
                      </a:lnTo>
                      <a:lnTo>
                        <a:pt x="59" y="0"/>
                      </a:lnTo>
                      <a:lnTo>
                        <a:pt x="13" y="18"/>
                      </a:lnTo>
                      <a:lnTo>
                        <a:pt x="21" y="103"/>
                      </a:lnTo>
                    </a:path>
                  </a:pathLst>
                </a:custGeom>
                <a:solidFill>
                  <a:srgbClr val="40005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8" name="Freeform 350"/>
                <p:cNvSpPr>
                  <a:spLocks/>
                </p:cNvSpPr>
                <p:nvPr/>
              </p:nvSpPr>
              <p:spPr bwMode="auto">
                <a:xfrm>
                  <a:off x="2859" y="2475"/>
                  <a:ext cx="52" cy="166"/>
                </a:xfrm>
                <a:custGeom>
                  <a:avLst/>
                  <a:gdLst>
                    <a:gd name="T0" fmla="*/ 31 w 52"/>
                    <a:gd name="T1" fmla="*/ 165 h 166"/>
                    <a:gd name="T2" fmla="*/ 26 w 52"/>
                    <a:gd name="T3" fmla="*/ 94 h 166"/>
                    <a:gd name="T4" fmla="*/ 8 w 52"/>
                    <a:gd name="T5" fmla="*/ 103 h 166"/>
                    <a:gd name="T6" fmla="*/ 0 w 52"/>
                    <a:gd name="T7" fmla="*/ 18 h 166"/>
                    <a:gd name="T8" fmla="*/ 46 w 52"/>
                    <a:gd name="T9" fmla="*/ 0 h 166"/>
                    <a:gd name="T10" fmla="*/ 51 w 52"/>
                    <a:gd name="T11" fmla="*/ 77 h 166"/>
                    <a:gd name="T12" fmla="*/ 38 w 52"/>
                    <a:gd name="T13" fmla="*/ 85 h 166"/>
                    <a:gd name="T14" fmla="*/ 43 w 52"/>
                    <a:gd name="T15" fmla="*/ 153 h 166"/>
                    <a:gd name="T16" fmla="*/ 31 w 52"/>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66">
                      <a:moveTo>
                        <a:pt x="31" y="165"/>
                      </a:moveTo>
                      <a:lnTo>
                        <a:pt x="26" y="94"/>
                      </a:lnTo>
                      <a:lnTo>
                        <a:pt x="8" y="103"/>
                      </a:lnTo>
                      <a:lnTo>
                        <a:pt x="0" y="18"/>
                      </a:lnTo>
                      <a:lnTo>
                        <a:pt x="46" y="0"/>
                      </a:lnTo>
                      <a:lnTo>
                        <a:pt x="51" y="77"/>
                      </a:lnTo>
                      <a:lnTo>
                        <a:pt x="38" y="85"/>
                      </a:lnTo>
                      <a:lnTo>
                        <a:pt x="43" y="153"/>
                      </a:lnTo>
                      <a:lnTo>
                        <a:pt x="31" y="165"/>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59" name="Freeform 351"/>
                <p:cNvSpPr>
                  <a:spLocks/>
                </p:cNvSpPr>
                <p:nvPr/>
              </p:nvSpPr>
              <p:spPr bwMode="auto">
                <a:xfrm>
                  <a:off x="2886" y="2562"/>
                  <a:ext cx="17" cy="79"/>
                </a:xfrm>
                <a:custGeom>
                  <a:avLst/>
                  <a:gdLst>
                    <a:gd name="T0" fmla="*/ 0 w 17"/>
                    <a:gd name="T1" fmla="*/ 9 h 79"/>
                    <a:gd name="T2" fmla="*/ 11 w 17"/>
                    <a:gd name="T3" fmla="*/ 0 h 79"/>
                    <a:gd name="T4" fmla="*/ 16 w 17"/>
                    <a:gd name="T5" fmla="*/ 67 h 79"/>
                    <a:gd name="T6" fmla="*/ 5 w 17"/>
                    <a:gd name="T7" fmla="*/ 78 h 79"/>
                    <a:gd name="T8" fmla="*/ 0 w 17"/>
                    <a:gd name="T9" fmla="*/ 9 h 79"/>
                  </a:gdLst>
                  <a:ahLst/>
                  <a:cxnLst>
                    <a:cxn ang="0">
                      <a:pos x="T0" y="T1"/>
                    </a:cxn>
                    <a:cxn ang="0">
                      <a:pos x="T2" y="T3"/>
                    </a:cxn>
                    <a:cxn ang="0">
                      <a:pos x="T4" y="T5"/>
                    </a:cxn>
                    <a:cxn ang="0">
                      <a:pos x="T6" y="T7"/>
                    </a:cxn>
                    <a:cxn ang="0">
                      <a:pos x="T8" y="T9"/>
                    </a:cxn>
                  </a:cxnLst>
                  <a:rect l="0" t="0" r="r" b="b"/>
                  <a:pathLst>
                    <a:path w="17" h="79">
                      <a:moveTo>
                        <a:pt x="0" y="9"/>
                      </a:moveTo>
                      <a:lnTo>
                        <a:pt x="11" y="0"/>
                      </a:lnTo>
                      <a:lnTo>
                        <a:pt x="16" y="67"/>
                      </a:lnTo>
                      <a:lnTo>
                        <a:pt x="5" y="78"/>
                      </a:lnTo>
                      <a:lnTo>
                        <a:pt x="0" y="9"/>
                      </a:lnTo>
                    </a:path>
                  </a:pathLst>
                </a:custGeom>
                <a:solidFill>
                  <a:srgbClr val="A0A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0" name="Freeform 352"/>
                <p:cNvSpPr>
                  <a:spLocks/>
                </p:cNvSpPr>
                <p:nvPr/>
              </p:nvSpPr>
              <p:spPr bwMode="auto">
                <a:xfrm>
                  <a:off x="2878" y="2616"/>
                  <a:ext cx="165" cy="41"/>
                </a:xfrm>
                <a:custGeom>
                  <a:avLst/>
                  <a:gdLst>
                    <a:gd name="T0" fmla="*/ 39 w 165"/>
                    <a:gd name="T1" fmla="*/ 0 h 41"/>
                    <a:gd name="T2" fmla="*/ 0 w 165"/>
                    <a:gd name="T3" fmla="*/ 40 h 41"/>
                    <a:gd name="T4" fmla="*/ 146 w 165"/>
                    <a:gd name="T5" fmla="*/ 40 h 41"/>
                    <a:gd name="T6" fmla="*/ 164 w 165"/>
                    <a:gd name="T7" fmla="*/ 0 h 41"/>
                    <a:gd name="T8" fmla="*/ 39 w 165"/>
                    <a:gd name="T9" fmla="*/ 0 h 41"/>
                  </a:gdLst>
                  <a:ahLst/>
                  <a:cxnLst>
                    <a:cxn ang="0">
                      <a:pos x="T0" y="T1"/>
                    </a:cxn>
                    <a:cxn ang="0">
                      <a:pos x="T2" y="T3"/>
                    </a:cxn>
                    <a:cxn ang="0">
                      <a:pos x="T4" y="T5"/>
                    </a:cxn>
                    <a:cxn ang="0">
                      <a:pos x="T6" y="T7"/>
                    </a:cxn>
                    <a:cxn ang="0">
                      <a:pos x="T8" y="T9"/>
                    </a:cxn>
                  </a:cxnLst>
                  <a:rect l="0" t="0" r="r" b="b"/>
                  <a:pathLst>
                    <a:path w="165" h="41">
                      <a:moveTo>
                        <a:pt x="39" y="0"/>
                      </a:moveTo>
                      <a:lnTo>
                        <a:pt x="0" y="40"/>
                      </a:lnTo>
                      <a:lnTo>
                        <a:pt x="146" y="40"/>
                      </a:lnTo>
                      <a:lnTo>
                        <a:pt x="164" y="0"/>
                      </a:lnTo>
                      <a:lnTo>
                        <a:pt x="39" y="0"/>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1" name="Freeform 353"/>
                <p:cNvSpPr>
                  <a:spLocks/>
                </p:cNvSpPr>
                <p:nvPr/>
              </p:nvSpPr>
              <p:spPr bwMode="auto">
                <a:xfrm>
                  <a:off x="2878" y="2616"/>
                  <a:ext cx="165" cy="68"/>
                </a:xfrm>
                <a:custGeom>
                  <a:avLst/>
                  <a:gdLst>
                    <a:gd name="T0" fmla="*/ 0 w 165"/>
                    <a:gd name="T1" fmla="*/ 41 h 68"/>
                    <a:gd name="T2" fmla="*/ 0 w 165"/>
                    <a:gd name="T3" fmla="*/ 64 h 68"/>
                    <a:gd name="T4" fmla="*/ 138 w 165"/>
                    <a:gd name="T5" fmla="*/ 67 h 68"/>
                    <a:gd name="T6" fmla="*/ 164 w 165"/>
                    <a:gd name="T7" fmla="*/ 29 h 68"/>
                    <a:gd name="T8" fmla="*/ 164 w 165"/>
                    <a:gd name="T9" fmla="*/ 0 h 68"/>
                    <a:gd name="T10" fmla="*/ 138 w 165"/>
                    <a:gd name="T11" fmla="*/ 41 h 68"/>
                    <a:gd name="T12" fmla="*/ 0 w 165"/>
                    <a:gd name="T13" fmla="*/ 41 h 68"/>
                  </a:gdLst>
                  <a:ahLst/>
                  <a:cxnLst>
                    <a:cxn ang="0">
                      <a:pos x="T0" y="T1"/>
                    </a:cxn>
                    <a:cxn ang="0">
                      <a:pos x="T2" y="T3"/>
                    </a:cxn>
                    <a:cxn ang="0">
                      <a:pos x="T4" y="T5"/>
                    </a:cxn>
                    <a:cxn ang="0">
                      <a:pos x="T6" y="T7"/>
                    </a:cxn>
                    <a:cxn ang="0">
                      <a:pos x="T8" y="T9"/>
                    </a:cxn>
                    <a:cxn ang="0">
                      <a:pos x="T10" y="T11"/>
                    </a:cxn>
                    <a:cxn ang="0">
                      <a:pos x="T12" y="T13"/>
                    </a:cxn>
                  </a:cxnLst>
                  <a:rect l="0" t="0" r="r" b="b"/>
                  <a:pathLst>
                    <a:path w="165" h="68">
                      <a:moveTo>
                        <a:pt x="0" y="41"/>
                      </a:moveTo>
                      <a:lnTo>
                        <a:pt x="0" y="64"/>
                      </a:lnTo>
                      <a:lnTo>
                        <a:pt x="138" y="67"/>
                      </a:lnTo>
                      <a:lnTo>
                        <a:pt x="164" y="29"/>
                      </a:lnTo>
                      <a:lnTo>
                        <a:pt x="164" y="0"/>
                      </a:lnTo>
                      <a:lnTo>
                        <a:pt x="138" y="41"/>
                      </a:lnTo>
                      <a:lnTo>
                        <a:pt x="0" y="41"/>
                      </a:lnTo>
                    </a:path>
                  </a:pathLst>
                </a:custGeom>
                <a:solidFill>
                  <a:srgbClr val="40005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2" name="Rectangle 354"/>
                <p:cNvSpPr>
                  <a:spLocks noChangeArrowheads="1"/>
                </p:cNvSpPr>
                <p:nvPr/>
              </p:nvSpPr>
              <p:spPr bwMode="auto">
                <a:xfrm>
                  <a:off x="3023" y="2530"/>
                  <a:ext cx="27" cy="18"/>
                </a:xfrm>
                <a:prstGeom prst="rect">
                  <a:avLst/>
                </a:prstGeom>
                <a:solidFill>
                  <a:srgbClr val="402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763" name="Freeform 355"/>
                <p:cNvSpPr>
                  <a:spLocks/>
                </p:cNvSpPr>
                <p:nvPr/>
              </p:nvSpPr>
              <p:spPr bwMode="auto">
                <a:xfrm>
                  <a:off x="2922" y="2260"/>
                  <a:ext cx="81" cy="116"/>
                </a:xfrm>
                <a:custGeom>
                  <a:avLst/>
                  <a:gdLst>
                    <a:gd name="T0" fmla="*/ 80 w 81"/>
                    <a:gd name="T1" fmla="*/ 29 h 116"/>
                    <a:gd name="T2" fmla="*/ 80 w 81"/>
                    <a:gd name="T3" fmla="*/ 47 h 116"/>
                    <a:gd name="T4" fmla="*/ 70 w 81"/>
                    <a:gd name="T5" fmla="*/ 59 h 116"/>
                    <a:gd name="T6" fmla="*/ 80 w 81"/>
                    <a:gd name="T7" fmla="*/ 77 h 116"/>
                    <a:gd name="T8" fmla="*/ 70 w 81"/>
                    <a:gd name="T9" fmla="*/ 83 h 116"/>
                    <a:gd name="T10" fmla="*/ 67 w 81"/>
                    <a:gd name="T11" fmla="*/ 97 h 116"/>
                    <a:gd name="T12" fmla="*/ 67 w 81"/>
                    <a:gd name="T13" fmla="*/ 112 h 116"/>
                    <a:gd name="T14" fmla="*/ 59 w 81"/>
                    <a:gd name="T15" fmla="*/ 115 h 116"/>
                    <a:gd name="T16" fmla="*/ 51 w 81"/>
                    <a:gd name="T17" fmla="*/ 112 h 116"/>
                    <a:gd name="T18" fmla="*/ 8 w 81"/>
                    <a:gd name="T19" fmla="*/ 94 h 116"/>
                    <a:gd name="T20" fmla="*/ 5 w 81"/>
                    <a:gd name="T21" fmla="*/ 80 h 116"/>
                    <a:gd name="T22" fmla="*/ 5 w 81"/>
                    <a:gd name="T23" fmla="*/ 71 h 116"/>
                    <a:gd name="T24" fmla="*/ 0 w 81"/>
                    <a:gd name="T25" fmla="*/ 47 h 116"/>
                    <a:gd name="T26" fmla="*/ 5 w 81"/>
                    <a:gd name="T27" fmla="*/ 24 h 116"/>
                    <a:gd name="T28" fmla="*/ 26 w 81"/>
                    <a:gd name="T29" fmla="*/ 3 h 116"/>
                    <a:gd name="T30" fmla="*/ 49 w 81"/>
                    <a:gd name="T31" fmla="*/ 0 h 116"/>
                    <a:gd name="T32" fmla="*/ 70 w 81"/>
                    <a:gd name="T33" fmla="*/ 3 h 116"/>
                    <a:gd name="T34" fmla="*/ 75 w 81"/>
                    <a:gd name="T35" fmla="*/ 18 h 116"/>
                    <a:gd name="T36" fmla="*/ 80 w 81"/>
                    <a:gd name="T37" fmla="*/ 2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116">
                      <a:moveTo>
                        <a:pt x="80" y="29"/>
                      </a:moveTo>
                      <a:lnTo>
                        <a:pt x="80" y="47"/>
                      </a:lnTo>
                      <a:lnTo>
                        <a:pt x="70" y="59"/>
                      </a:lnTo>
                      <a:lnTo>
                        <a:pt x="80" y="77"/>
                      </a:lnTo>
                      <a:lnTo>
                        <a:pt x="70" y="83"/>
                      </a:lnTo>
                      <a:lnTo>
                        <a:pt x="67" y="97"/>
                      </a:lnTo>
                      <a:lnTo>
                        <a:pt x="67" y="112"/>
                      </a:lnTo>
                      <a:lnTo>
                        <a:pt x="59" y="115"/>
                      </a:lnTo>
                      <a:lnTo>
                        <a:pt x="51" y="112"/>
                      </a:lnTo>
                      <a:lnTo>
                        <a:pt x="8" y="94"/>
                      </a:lnTo>
                      <a:lnTo>
                        <a:pt x="5" y="80"/>
                      </a:lnTo>
                      <a:lnTo>
                        <a:pt x="5" y="71"/>
                      </a:lnTo>
                      <a:lnTo>
                        <a:pt x="0" y="47"/>
                      </a:lnTo>
                      <a:lnTo>
                        <a:pt x="5" y="24"/>
                      </a:lnTo>
                      <a:lnTo>
                        <a:pt x="26" y="3"/>
                      </a:lnTo>
                      <a:lnTo>
                        <a:pt x="49" y="0"/>
                      </a:lnTo>
                      <a:lnTo>
                        <a:pt x="70" y="3"/>
                      </a:lnTo>
                      <a:lnTo>
                        <a:pt x="75" y="18"/>
                      </a:lnTo>
                      <a:lnTo>
                        <a:pt x="80" y="29"/>
                      </a:lnTo>
                    </a:path>
                  </a:pathLst>
                </a:custGeom>
                <a:solidFill>
                  <a:srgbClr val="FFA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4" name="Freeform 356"/>
                <p:cNvSpPr>
                  <a:spLocks/>
                </p:cNvSpPr>
                <p:nvPr/>
              </p:nvSpPr>
              <p:spPr bwMode="auto">
                <a:xfrm>
                  <a:off x="2916" y="2245"/>
                  <a:ext cx="93" cy="101"/>
                </a:xfrm>
                <a:custGeom>
                  <a:avLst/>
                  <a:gdLst>
                    <a:gd name="T0" fmla="*/ 37 w 93"/>
                    <a:gd name="T1" fmla="*/ 79 h 101"/>
                    <a:gd name="T2" fmla="*/ 37 w 93"/>
                    <a:gd name="T3" fmla="*/ 71 h 101"/>
                    <a:gd name="T4" fmla="*/ 26 w 93"/>
                    <a:gd name="T5" fmla="*/ 62 h 101"/>
                    <a:gd name="T6" fmla="*/ 16 w 93"/>
                    <a:gd name="T7" fmla="*/ 65 h 101"/>
                    <a:gd name="T8" fmla="*/ 16 w 93"/>
                    <a:gd name="T9" fmla="*/ 77 h 101"/>
                    <a:gd name="T10" fmla="*/ 21 w 93"/>
                    <a:gd name="T11" fmla="*/ 88 h 101"/>
                    <a:gd name="T12" fmla="*/ 21 w 93"/>
                    <a:gd name="T13" fmla="*/ 100 h 101"/>
                    <a:gd name="T14" fmla="*/ 10 w 93"/>
                    <a:gd name="T15" fmla="*/ 97 h 101"/>
                    <a:gd name="T16" fmla="*/ 3 w 93"/>
                    <a:gd name="T17" fmla="*/ 79 h 101"/>
                    <a:gd name="T18" fmla="*/ 0 w 93"/>
                    <a:gd name="T19" fmla="*/ 44 h 101"/>
                    <a:gd name="T20" fmla="*/ 3 w 93"/>
                    <a:gd name="T21" fmla="*/ 32 h 101"/>
                    <a:gd name="T22" fmla="*/ 10 w 93"/>
                    <a:gd name="T23" fmla="*/ 23 h 101"/>
                    <a:gd name="T24" fmla="*/ 16 w 93"/>
                    <a:gd name="T25" fmla="*/ 18 h 101"/>
                    <a:gd name="T26" fmla="*/ 26 w 93"/>
                    <a:gd name="T27" fmla="*/ 9 h 101"/>
                    <a:gd name="T28" fmla="*/ 40 w 93"/>
                    <a:gd name="T29" fmla="*/ 3 h 101"/>
                    <a:gd name="T30" fmla="*/ 58 w 93"/>
                    <a:gd name="T31" fmla="*/ 0 h 101"/>
                    <a:gd name="T32" fmla="*/ 68 w 93"/>
                    <a:gd name="T33" fmla="*/ 6 h 101"/>
                    <a:gd name="T34" fmla="*/ 82 w 93"/>
                    <a:gd name="T35" fmla="*/ 12 h 101"/>
                    <a:gd name="T36" fmla="*/ 89 w 93"/>
                    <a:gd name="T37" fmla="*/ 26 h 101"/>
                    <a:gd name="T38" fmla="*/ 89 w 93"/>
                    <a:gd name="T39" fmla="*/ 38 h 101"/>
                    <a:gd name="T40" fmla="*/ 92 w 93"/>
                    <a:gd name="T41" fmla="*/ 44 h 101"/>
                    <a:gd name="T42" fmla="*/ 74 w 93"/>
                    <a:gd name="T43" fmla="*/ 53 h 101"/>
                    <a:gd name="T44" fmla="*/ 61 w 93"/>
                    <a:gd name="T45" fmla="*/ 50 h 101"/>
                    <a:gd name="T46" fmla="*/ 58 w 93"/>
                    <a:gd name="T47" fmla="*/ 62 h 101"/>
                    <a:gd name="T48" fmla="*/ 47 w 93"/>
                    <a:gd name="T49" fmla="*/ 68 h 101"/>
                    <a:gd name="T50" fmla="*/ 42 w 93"/>
                    <a:gd name="T51" fmla="*/ 77 h 101"/>
                    <a:gd name="T52" fmla="*/ 37 w 93"/>
                    <a:gd name="T5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 h="101">
                      <a:moveTo>
                        <a:pt x="37" y="79"/>
                      </a:moveTo>
                      <a:lnTo>
                        <a:pt x="37" y="71"/>
                      </a:lnTo>
                      <a:lnTo>
                        <a:pt x="26" y="62"/>
                      </a:lnTo>
                      <a:lnTo>
                        <a:pt x="16" y="65"/>
                      </a:lnTo>
                      <a:lnTo>
                        <a:pt x="16" y="77"/>
                      </a:lnTo>
                      <a:lnTo>
                        <a:pt x="21" y="88"/>
                      </a:lnTo>
                      <a:lnTo>
                        <a:pt x="21" y="100"/>
                      </a:lnTo>
                      <a:lnTo>
                        <a:pt x="10" y="97"/>
                      </a:lnTo>
                      <a:lnTo>
                        <a:pt x="3" y="79"/>
                      </a:lnTo>
                      <a:lnTo>
                        <a:pt x="0" y="44"/>
                      </a:lnTo>
                      <a:lnTo>
                        <a:pt x="3" y="32"/>
                      </a:lnTo>
                      <a:lnTo>
                        <a:pt x="10" y="23"/>
                      </a:lnTo>
                      <a:lnTo>
                        <a:pt x="16" y="18"/>
                      </a:lnTo>
                      <a:lnTo>
                        <a:pt x="26" y="9"/>
                      </a:lnTo>
                      <a:lnTo>
                        <a:pt x="40" y="3"/>
                      </a:lnTo>
                      <a:lnTo>
                        <a:pt x="58" y="0"/>
                      </a:lnTo>
                      <a:lnTo>
                        <a:pt x="68" y="6"/>
                      </a:lnTo>
                      <a:lnTo>
                        <a:pt x="82" y="12"/>
                      </a:lnTo>
                      <a:lnTo>
                        <a:pt x="89" y="26"/>
                      </a:lnTo>
                      <a:lnTo>
                        <a:pt x="89" y="38"/>
                      </a:lnTo>
                      <a:lnTo>
                        <a:pt x="92" y="44"/>
                      </a:lnTo>
                      <a:lnTo>
                        <a:pt x="74" y="53"/>
                      </a:lnTo>
                      <a:lnTo>
                        <a:pt x="61" y="50"/>
                      </a:lnTo>
                      <a:lnTo>
                        <a:pt x="58" y="62"/>
                      </a:lnTo>
                      <a:lnTo>
                        <a:pt x="47" y="68"/>
                      </a:lnTo>
                      <a:lnTo>
                        <a:pt x="42" y="77"/>
                      </a:lnTo>
                      <a:lnTo>
                        <a:pt x="37" y="79"/>
                      </a:lnTo>
                    </a:path>
                  </a:pathLst>
                </a:custGeom>
                <a:solidFill>
                  <a:srgbClr val="80101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5" name="Freeform 357"/>
                <p:cNvSpPr>
                  <a:spLocks/>
                </p:cNvSpPr>
                <p:nvPr/>
              </p:nvSpPr>
              <p:spPr bwMode="auto">
                <a:xfrm>
                  <a:off x="2931" y="2346"/>
                  <a:ext cx="70" cy="119"/>
                </a:xfrm>
                <a:custGeom>
                  <a:avLst/>
                  <a:gdLst>
                    <a:gd name="T0" fmla="*/ 2 w 70"/>
                    <a:gd name="T1" fmla="*/ 0 h 119"/>
                    <a:gd name="T2" fmla="*/ 15 w 70"/>
                    <a:gd name="T3" fmla="*/ 15 h 119"/>
                    <a:gd name="T4" fmla="*/ 23 w 70"/>
                    <a:gd name="T5" fmla="*/ 21 h 119"/>
                    <a:gd name="T6" fmla="*/ 33 w 70"/>
                    <a:gd name="T7" fmla="*/ 27 h 119"/>
                    <a:gd name="T8" fmla="*/ 46 w 70"/>
                    <a:gd name="T9" fmla="*/ 27 h 119"/>
                    <a:gd name="T10" fmla="*/ 51 w 70"/>
                    <a:gd name="T11" fmla="*/ 38 h 119"/>
                    <a:gd name="T12" fmla="*/ 59 w 70"/>
                    <a:gd name="T13" fmla="*/ 53 h 119"/>
                    <a:gd name="T14" fmla="*/ 64 w 70"/>
                    <a:gd name="T15" fmla="*/ 68 h 119"/>
                    <a:gd name="T16" fmla="*/ 67 w 70"/>
                    <a:gd name="T17" fmla="*/ 92 h 119"/>
                    <a:gd name="T18" fmla="*/ 69 w 70"/>
                    <a:gd name="T19" fmla="*/ 118 h 119"/>
                    <a:gd name="T20" fmla="*/ 49 w 70"/>
                    <a:gd name="T21" fmla="*/ 86 h 119"/>
                    <a:gd name="T22" fmla="*/ 26 w 70"/>
                    <a:gd name="T23" fmla="*/ 41 h 119"/>
                    <a:gd name="T24" fmla="*/ 0 w 70"/>
                    <a:gd name="T25" fmla="*/ 15 h 119"/>
                    <a:gd name="T26" fmla="*/ 2 w 70"/>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19">
                      <a:moveTo>
                        <a:pt x="2" y="0"/>
                      </a:moveTo>
                      <a:lnTo>
                        <a:pt x="15" y="15"/>
                      </a:lnTo>
                      <a:lnTo>
                        <a:pt x="23" y="21"/>
                      </a:lnTo>
                      <a:lnTo>
                        <a:pt x="33" y="27"/>
                      </a:lnTo>
                      <a:lnTo>
                        <a:pt x="46" y="27"/>
                      </a:lnTo>
                      <a:lnTo>
                        <a:pt x="51" y="38"/>
                      </a:lnTo>
                      <a:lnTo>
                        <a:pt x="59" y="53"/>
                      </a:lnTo>
                      <a:lnTo>
                        <a:pt x="64" y="68"/>
                      </a:lnTo>
                      <a:lnTo>
                        <a:pt x="67" y="92"/>
                      </a:lnTo>
                      <a:lnTo>
                        <a:pt x="69" y="118"/>
                      </a:lnTo>
                      <a:lnTo>
                        <a:pt x="49" y="86"/>
                      </a:lnTo>
                      <a:lnTo>
                        <a:pt x="26" y="41"/>
                      </a:lnTo>
                      <a:lnTo>
                        <a:pt x="0" y="15"/>
                      </a:lnTo>
                      <a:lnTo>
                        <a:pt x="2"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6" name="Freeform 358"/>
                <p:cNvSpPr>
                  <a:spLocks/>
                </p:cNvSpPr>
                <p:nvPr/>
              </p:nvSpPr>
              <p:spPr bwMode="auto">
                <a:xfrm>
                  <a:off x="2973" y="2376"/>
                  <a:ext cx="30" cy="99"/>
                </a:xfrm>
                <a:custGeom>
                  <a:avLst/>
                  <a:gdLst>
                    <a:gd name="T0" fmla="*/ 0 w 30"/>
                    <a:gd name="T1" fmla="*/ 0 h 99"/>
                    <a:gd name="T2" fmla="*/ 0 w 30"/>
                    <a:gd name="T3" fmla="*/ 21 h 99"/>
                    <a:gd name="T4" fmla="*/ 12 w 30"/>
                    <a:gd name="T5" fmla="*/ 45 h 99"/>
                    <a:gd name="T6" fmla="*/ 19 w 30"/>
                    <a:gd name="T7" fmla="*/ 65 h 99"/>
                    <a:gd name="T8" fmla="*/ 29 w 30"/>
                    <a:gd name="T9" fmla="*/ 98 h 99"/>
                    <a:gd name="T10" fmla="*/ 26 w 30"/>
                    <a:gd name="T11" fmla="*/ 74 h 99"/>
                    <a:gd name="T12" fmla="*/ 24 w 30"/>
                    <a:gd name="T13" fmla="*/ 53 h 99"/>
                    <a:gd name="T14" fmla="*/ 19 w 30"/>
                    <a:gd name="T15" fmla="*/ 45 h 99"/>
                    <a:gd name="T16" fmla="*/ 14 w 30"/>
                    <a:gd name="T17" fmla="*/ 27 h 99"/>
                    <a:gd name="T18" fmla="*/ 10 w 30"/>
                    <a:gd name="T19" fmla="*/ 12 h 99"/>
                    <a:gd name="T20" fmla="*/ 2 w 30"/>
                    <a:gd name="T21" fmla="*/ 0 h 99"/>
                    <a:gd name="T22" fmla="*/ 0 w 30"/>
                    <a:gd name="T2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99">
                      <a:moveTo>
                        <a:pt x="0" y="0"/>
                      </a:moveTo>
                      <a:lnTo>
                        <a:pt x="0" y="21"/>
                      </a:lnTo>
                      <a:lnTo>
                        <a:pt x="12" y="45"/>
                      </a:lnTo>
                      <a:lnTo>
                        <a:pt x="19" y="65"/>
                      </a:lnTo>
                      <a:lnTo>
                        <a:pt x="29" y="98"/>
                      </a:lnTo>
                      <a:lnTo>
                        <a:pt x="26" y="74"/>
                      </a:lnTo>
                      <a:lnTo>
                        <a:pt x="24" y="53"/>
                      </a:lnTo>
                      <a:lnTo>
                        <a:pt x="19" y="45"/>
                      </a:lnTo>
                      <a:lnTo>
                        <a:pt x="14" y="27"/>
                      </a:lnTo>
                      <a:lnTo>
                        <a:pt x="10" y="12"/>
                      </a:lnTo>
                      <a:lnTo>
                        <a:pt x="2"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7" name="Freeform 359"/>
                <p:cNvSpPr>
                  <a:spLocks/>
                </p:cNvSpPr>
                <p:nvPr/>
              </p:nvSpPr>
              <p:spPr bwMode="auto">
                <a:xfrm>
                  <a:off x="3050" y="2733"/>
                  <a:ext cx="109" cy="120"/>
                </a:xfrm>
                <a:custGeom>
                  <a:avLst/>
                  <a:gdLst>
                    <a:gd name="T0" fmla="*/ 70 w 109"/>
                    <a:gd name="T1" fmla="*/ 0 h 120"/>
                    <a:gd name="T2" fmla="*/ 70 w 109"/>
                    <a:gd name="T3" fmla="*/ 9 h 120"/>
                    <a:gd name="T4" fmla="*/ 82 w 109"/>
                    <a:gd name="T5" fmla="*/ 23 h 120"/>
                    <a:gd name="T6" fmla="*/ 100 w 109"/>
                    <a:gd name="T7" fmla="*/ 32 h 120"/>
                    <a:gd name="T8" fmla="*/ 108 w 109"/>
                    <a:gd name="T9" fmla="*/ 35 h 120"/>
                    <a:gd name="T10" fmla="*/ 98 w 109"/>
                    <a:gd name="T11" fmla="*/ 46 h 120"/>
                    <a:gd name="T12" fmla="*/ 82 w 109"/>
                    <a:gd name="T13" fmla="*/ 55 h 120"/>
                    <a:gd name="T14" fmla="*/ 75 w 109"/>
                    <a:gd name="T15" fmla="*/ 52 h 120"/>
                    <a:gd name="T16" fmla="*/ 62 w 109"/>
                    <a:gd name="T17" fmla="*/ 46 h 120"/>
                    <a:gd name="T18" fmla="*/ 54 w 109"/>
                    <a:gd name="T19" fmla="*/ 46 h 120"/>
                    <a:gd name="T20" fmla="*/ 41 w 109"/>
                    <a:gd name="T21" fmla="*/ 49 h 120"/>
                    <a:gd name="T22" fmla="*/ 36 w 109"/>
                    <a:gd name="T23" fmla="*/ 61 h 120"/>
                    <a:gd name="T24" fmla="*/ 62 w 109"/>
                    <a:gd name="T25" fmla="*/ 87 h 120"/>
                    <a:gd name="T26" fmla="*/ 77 w 109"/>
                    <a:gd name="T27" fmla="*/ 96 h 120"/>
                    <a:gd name="T28" fmla="*/ 87 w 109"/>
                    <a:gd name="T29" fmla="*/ 102 h 120"/>
                    <a:gd name="T30" fmla="*/ 87 w 109"/>
                    <a:gd name="T31" fmla="*/ 110 h 120"/>
                    <a:gd name="T32" fmla="*/ 77 w 109"/>
                    <a:gd name="T33" fmla="*/ 116 h 120"/>
                    <a:gd name="T34" fmla="*/ 62 w 109"/>
                    <a:gd name="T35" fmla="*/ 119 h 120"/>
                    <a:gd name="T36" fmla="*/ 44 w 109"/>
                    <a:gd name="T37" fmla="*/ 119 h 120"/>
                    <a:gd name="T38" fmla="*/ 31 w 109"/>
                    <a:gd name="T39" fmla="*/ 110 h 120"/>
                    <a:gd name="T40" fmla="*/ 21 w 109"/>
                    <a:gd name="T41" fmla="*/ 113 h 120"/>
                    <a:gd name="T42" fmla="*/ 10 w 109"/>
                    <a:gd name="T43" fmla="*/ 113 h 120"/>
                    <a:gd name="T44" fmla="*/ 0 w 109"/>
                    <a:gd name="T45" fmla="*/ 96 h 120"/>
                    <a:gd name="T46" fmla="*/ 0 w 109"/>
                    <a:gd name="T47" fmla="*/ 84 h 120"/>
                    <a:gd name="T48" fmla="*/ 8 w 109"/>
                    <a:gd name="T49" fmla="*/ 76 h 120"/>
                    <a:gd name="T50" fmla="*/ 8 w 109"/>
                    <a:gd name="T51" fmla="*/ 55 h 120"/>
                    <a:gd name="T52" fmla="*/ 41 w 109"/>
                    <a:gd name="T53" fmla="*/ 6 h 120"/>
                    <a:gd name="T54" fmla="*/ 70 w 109"/>
                    <a:gd name="T5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20">
                      <a:moveTo>
                        <a:pt x="70" y="0"/>
                      </a:moveTo>
                      <a:lnTo>
                        <a:pt x="70" y="9"/>
                      </a:lnTo>
                      <a:lnTo>
                        <a:pt x="82" y="23"/>
                      </a:lnTo>
                      <a:lnTo>
                        <a:pt x="100" y="32"/>
                      </a:lnTo>
                      <a:lnTo>
                        <a:pt x="108" y="35"/>
                      </a:lnTo>
                      <a:lnTo>
                        <a:pt x="98" y="46"/>
                      </a:lnTo>
                      <a:lnTo>
                        <a:pt x="82" y="55"/>
                      </a:lnTo>
                      <a:lnTo>
                        <a:pt x="75" y="52"/>
                      </a:lnTo>
                      <a:lnTo>
                        <a:pt x="62" y="46"/>
                      </a:lnTo>
                      <a:lnTo>
                        <a:pt x="54" y="46"/>
                      </a:lnTo>
                      <a:lnTo>
                        <a:pt x="41" y="49"/>
                      </a:lnTo>
                      <a:lnTo>
                        <a:pt x="36" y="61"/>
                      </a:lnTo>
                      <a:lnTo>
                        <a:pt x="62" y="87"/>
                      </a:lnTo>
                      <a:lnTo>
                        <a:pt x="77" y="96"/>
                      </a:lnTo>
                      <a:lnTo>
                        <a:pt x="87" y="102"/>
                      </a:lnTo>
                      <a:lnTo>
                        <a:pt x="87" y="110"/>
                      </a:lnTo>
                      <a:lnTo>
                        <a:pt x="77" y="116"/>
                      </a:lnTo>
                      <a:lnTo>
                        <a:pt x="62" y="119"/>
                      </a:lnTo>
                      <a:lnTo>
                        <a:pt x="44" y="119"/>
                      </a:lnTo>
                      <a:lnTo>
                        <a:pt x="31" y="110"/>
                      </a:lnTo>
                      <a:lnTo>
                        <a:pt x="21" y="113"/>
                      </a:lnTo>
                      <a:lnTo>
                        <a:pt x="10" y="113"/>
                      </a:lnTo>
                      <a:lnTo>
                        <a:pt x="0" y="96"/>
                      </a:lnTo>
                      <a:lnTo>
                        <a:pt x="0" y="84"/>
                      </a:lnTo>
                      <a:lnTo>
                        <a:pt x="8" y="76"/>
                      </a:lnTo>
                      <a:lnTo>
                        <a:pt x="8" y="55"/>
                      </a:lnTo>
                      <a:lnTo>
                        <a:pt x="41" y="6"/>
                      </a:lnTo>
                      <a:lnTo>
                        <a:pt x="7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8" name="Freeform 360"/>
                <p:cNvSpPr>
                  <a:spLocks/>
                </p:cNvSpPr>
                <p:nvPr/>
              </p:nvSpPr>
              <p:spPr bwMode="auto">
                <a:xfrm>
                  <a:off x="2886" y="2356"/>
                  <a:ext cx="246" cy="441"/>
                </a:xfrm>
                <a:custGeom>
                  <a:avLst/>
                  <a:gdLst>
                    <a:gd name="T0" fmla="*/ 42 w 246"/>
                    <a:gd name="T1" fmla="*/ 0 h 441"/>
                    <a:gd name="T2" fmla="*/ 34 w 246"/>
                    <a:gd name="T3" fmla="*/ 9 h 441"/>
                    <a:gd name="T4" fmla="*/ 26 w 246"/>
                    <a:gd name="T5" fmla="*/ 24 h 441"/>
                    <a:gd name="T6" fmla="*/ 21 w 246"/>
                    <a:gd name="T7" fmla="*/ 39 h 441"/>
                    <a:gd name="T8" fmla="*/ 18 w 246"/>
                    <a:gd name="T9" fmla="*/ 63 h 441"/>
                    <a:gd name="T10" fmla="*/ 16 w 246"/>
                    <a:gd name="T11" fmla="*/ 104 h 441"/>
                    <a:gd name="T12" fmla="*/ 18 w 246"/>
                    <a:gd name="T13" fmla="*/ 140 h 441"/>
                    <a:gd name="T14" fmla="*/ 21 w 246"/>
                    <a:gd name="T15" fmla="*/ 190 h 441"/>
                    <a:gd name="T16" fmla="*/ 18 w 246"/>
                    <a:gd name="T17" fmla="*/ 232 h 441"/>
                    <a:gd name="T18" fmla="*/ 11 w 246"/>
                    <a:gd name="T19" fmla="*/ 259 h 441"/>
                    <a:gd name="T20" fmla="*/ 0 w 246"/>
                    <a:gd name="T21" fmla="*/ 282 h 441"/>
                    <a:gd name="T22" fmla="*/ 37 w 246"/>
                    <a:gd name="T23" fmla="*/ 282 h 441"/>
                    <a:gd name="T24" fmla="*/ 60 w 246"/>
                    <a:gd name="T25" fmla="*/ 277 h 441"/>
                    <a:gd name="T26" fmla="*/ 71 w 246"/>
                    <a:gd name="T27" fmla="*/ 274 h 441"/>
                    <a:gd name="T28" fmla="*/ 120 w 246"/>
                    <a:gd name="T29" fmla="*/ 285 h 441"/>
                    <a:gd name="T30" fmla="*/ 154 w 246"/>
                    <a:gd name="T31" fmla="*/ 294 h 441"/>
                    <a:gd name="T32" fmla="*/ 154 w 246"/>
                    <a:gd name="T33" fmla="*/ 327 h 441"/>
                    <a:gd name="T34" fmla="*/ 159 w 246"/>
                    <a:gd name="T35" fmla="*/ 384 h 441"/>
                    <a:gd name="T36" fmla="*/ 162 w 246"/>
                    <a:gd name="T37" fmla="*/ 434 h 441"/>
                    <a:gd name="T38" fmla="*/ 183 w 246"/>
                    <a:gd name="T39" fmla="*/ 440 h 441"/>
                    <a:gd name="T40" fmla="*/ 209 w 246"/>
                    <a:gd name="T41" fmla="*/ 434 h 441"/>
                    <a:gd name="T42" fmla="*/ 222 w 246"/>
                    <a:gd name="T43" fmla="*/ 431 h 441"/>
                    <a:gd name="T44" fmla="*/ 222 w 246"/>
                    <a:gd name="T45" fmla="*/ 422 h 441"/>
                    <a:gd name="T46" fmla="*/ 214 w 246"/>
                    <a:gd name="T47" fmla="*/ 384 h 441"/>
                    <a:gd name="T48" fmla="*/ 245 w 246"/>
                    <a:gd name="T49" fmla="*/ 372 h 441"/>
                    <a:gd name="T50" fmla="*/ 243 w 246"/>
                    <a:gd name="T51" fmla="*/ 351 h 441"/>
                    <a:gd name="T52" fmla="*/ 240 w 246"/>
                    <a:gd name="T53" fmla="*/ 327 h 441"/>
                    <a:gd name="T54" fmla="*/ 237 w 246"/>
                    <a:gd name="T55" fmla="*/ 268 h 441"/>
                    <a:gd name="T56" fmla="*/ 240 w 246"/>
                    <a:gd name="T57" fmla="*/ 247 h 441"/>
                    <a:gd name="T58" fmla="*/ 235 w 246"/>
                    <a:gd name="T59" fmla="*/ 235 h 441"/>
                    <a:gd name="T60" fmla="*/ 222 w 246"/>
                    <a:gd name="T61" fmla="*/ 226 h 441"/>
                    <a:gd name="T62" fmla="*/ 188 w 246"/>
                    <a:gd name="T63" fmla="*/ 214 h 441"/>
                    <a:gd name="T64" fmla="*/ 128 w 246"/>
                    <a:gd name="T65" fmla="*/ 199 h 441"/>
                    <a:gd name="T66" fmla="*/ 123 w 246"/>
                    <a:gd name="T67" fmla="*/ 149 h 441"/>
                    <a:gd name="T68" fmla="*/ 120 w 246"/>
                    <a:gd name="T69" fmla="*/ 125 h 441"/>
                    <a:gd name="T70" fmla="*/ 109 w 246"/>
                    <a:gd name="T71" fmla="*/ 95 h 441"/>
                    <a:gd name="T72" fmla="*/ 99 w 246"/>
                    <a:gd name="T73" fmla="*/ 63 h 441"/>
                    <a:gd name="T74" fmla="*/ 89 w 246"/>
                    <a:gd name="T75" fmla="*/ 48 h 441"/>
                    <a:gd name="T76" fmla="*/ 81 w 246"/>
                    <a:gd name="T77" fmla="*/ 30 h 441"/>
                    <a:gd name="T78" fmla="*/ 63 w 246"/>
                    <a:gd name="T79" fmla="*/ 12 h 441"/>
                    <a:gd name="T80" fmla="*/ 47 w 246"/>
                    <a:gd name="T81" fmla="*/ 0 h 441"/>
                    <a:gd name="T82" fmla="*/ 42 w 246"/>
                    <a:gd name="T83"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6" h="441">
                      <a:moveTo>
                        <a:pt x="42" y="0"/>
                      </a:moveTo>
                      <a:lnTo>
                        <a:pt x="34" y="9"/>
                      </a:lnTo>
                      <a:lnTo>
                        <a:pt x="26" y="24"/>
                      </a:lnTo>
                      <a:lnTo>
                        <a:pt x="21" y="39"/>
                      </a:lnTo>
                      <a:lnTo>
                        <a:pt x="18" y="63"/>
                      </a:lnTo>
                      <a:lnTo>
                        <a:pt x="16" y="104"/>
                      </a:lnTo>
                      <a:lnTo>
                        <a:pt x="18" y="140"/>
                      </a:lnTo>
                      <a:lnTo>
                        <a:pt x="21" y="190"/>
                      </a:lnTo>
                      <a:lnTo>
                        <a:pt x="18" y="232"/>
                      </a:lnTo>
                      <a:lnTo>
                        <a:pt x="11" y="259"/>
                      </a:lnTo>
                      <a:lnTo>
                        <a:pt x="0" y="282"/>
                      </a:lnTo>
                      <a:lnTo>
                        <a:pt x="37" y="282"/>
                      </a:lnTo>
                      <a:lnTo>
                        <a:pt x="60" y="277"/>
                      </a:lnTo>
                      <a:lnTo>
                        <a:pt x="71" y="274"/>
                      </a:lnTo>
                      <a:lnTo>
                        <a:pt x="120" y="285"/>
                      </a:lnTo>
                      <a:lnTo>
                        <a:pt x="154" y="294"/>
                      </a:lnTo>
                      <a:lnTo>
                        <a:pt x="154" y="327"/>
                      </a:lnTo>
                      <a:lnTo>
                        <a:pt x="159" y="384"/>
                      </a:lnTo>
                      <a:lnTo>
                        <a:pt x="162" y="434"/>
                      </a:lnTo>
                      <a:lnTo>
                        <a:pt x="183" y="440"/>
                      </a:lnTo>
                      <a:lnTo>
                        <a:pt x="209" y="434"/>
                      </a:lnTo>
                      <a:lnTo>
                        <a:pt x="222" y="431"/>
                      </a:lnTo>
                      <a:lnTo>
                        <a:pt x="222" y="422"/>
                      </a:lnTo>
                      <a:lnTo>
                        <a:pt x="214" y="384"/>
                      </a:lnTo>
                      <a:lnTo>
                        <a:pt x="245" y="372"/>
                      </a:lnTo>
                      <a:lnTo>
                        <a:pt x="243" y="351"/>
                      </a:lnTo>
                      <a:lnTo>
                        <a:pt x="240" y="327"/>
                      </a:lnTo>
                      <a:lnTo>
                        <a:pt x="237" y="268"/>
                      </a:lnTo>
                      <a:lnTo>
                        <a:pt x="240" y="247"/>
                      </a:lnTo>
                      <a:lnTo>
                        <a:pt x="235" y="235"/>
                      </a:lnTo>
                      <a:lnTo>
                        <a:pt x="222" y="226"/>
                      </a:lnTo>
                      <a:lnTo>
                        <a:pt x="188" y="214"/>
                      </a:lnTo>
                      <a:lnTo>
                        <a:pt x="128" y="199"/>
                      </a:lnTo>
                      <a:lnTo>
                        <a:pt x="123" y="149"/>
                      </a:lnTo>
                      <a:lnTo>
                        <a:pt x="120" y="125"/>
                      </a:lnTo>
                      <a:lnTo>
                        <a:pt x="109" y="95"/>
                      </a:lnTo>
                      <a:lnTo>
                        <a:pt x="99" y="63"/>
                      </a:lnTo>
                      <a:lnTo>
                        <a:pt x="89" y="48"/>
                      </a:lnTo>
                      <a:lnTo>
                        <a:pt x="81" y="30"/>
                      </a:lnTo>
                      <a:lnTo>
                        <a:pt x="63" y="12"/>
                      </a:lnTo>
                      <a:lnTo>
                        <a:pt x="47" y="0"/>
                      </a:lnTo>
                      <a:lnTo>
                        <a:pt x="42" y="0"/>
                      </a:lnTo>
                    </a:path>
                  </a:pathLst>
                </a:custGeom>
                <a:solidFill>
                  <a:schemeClr val="fo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69" name="Freeform 361"/>
                <p:cNvSpPr>
                  <a:spLocks/>
                </p:cNvSpPr>
                <p:nvPr/>
              </p:nvSpPr>
              <p:spPr bwMode="auto">
                <a:xfrm>
                  <a:off x="3088" y="2595"/>
                  <a:ext cx="24" cy="128"/>
                </a:xfrm>
                <a:custGeom>
                  <a:avLst/>
                  <a:gdLst>
                    <a:gd name="T0" fmla="*/ 0 w 24"/>
                    <a:gd name="T1" fmla="*/ 0 h 128"/>
                    <a:gd name="T2" fmla="*/ 10 w 24"/>
                    <a:gd name="T3" fmla="*/ 12 h 128"/>
                    <a:gd name="T4" fmla="*/ 13 w 24"/>
                    <a:gd name="T5" fmla="*/ 21 h 128"/>
                    <a:gd name="T6" fmla="*/ 13 w 24"/>
                    <a:gd name="T7" fmla="*/ 35 h 128"/>
                    <a:gd name="T8" fmla="*/ 13 w 24"/>
                    <a:gd name="T9" fmla="*/ 50 h 128"/>
                    <a:gd name="T10" fmla="*/ 10 w 24"/>
                    <a:gd name="T11" fmla="*/ 77 h 128"/>
                    <a:gd name="T12" fmla="*/ 10 w 24"/>
                    <a:gd name="T13" fmla="*/ 127 h 128"/>
                    <a:gd name="T14" fmla="*/ 23 w 24"/>
                    <a:gd name="T15" fmla="*/ 38 h 128"/>
                    <a:gd name="T16" fmla="*/ 15 w 24"/>
                    <a:gd name="T17" fmla="*/ 68 h 128"/>
                    <a:gd name="T18" fmla="*/ 23 w 24"/>
                    <a:gd name="T19" fmla="*/ 3 h 128"/>
                    <a:gd name="T20" fmla="*/ 0 w 24"/>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28">
                      <a:moveTo>
                        <a:pt x="0" y="0"/>
                      </a:moveTo>
                      <a:lnTo>
                        <a:pt x="10" y="12"/>
                      </a:lnTo>
                      <a:lnTo>
                        <a:pt x="13" y="21"/>
                      </a:lnTo>
                      <a:lnTo>
                        <a:pt x="13" y="35"/>
                      </a:lnTo>
                      <a:lnTo>
                        <a:pt x="13" y="50"/>
                      </a:lnTo>
                      <a:lnTo>
                        <a:pt x="10" y="77"/>
                      </a:lnTo>
                      <a:lnTo>
                        <a:pt x="10" y="127"/>
                      </a:lnTo>
                      <a:lnTo>
                        <a:pt x="23" y="38"/>
                      </a:lnTo>
                      <a:lnTo>
                        <a:pt x="15" y="68"/>
                      </a:lnTo>
                      <a:lnTo>
                        <a:pt x="23" y="3"/>
                      </a:lnTo>
                      <a:lnTo>
                        <a:pt x="0" y="0"/>
                      </a:lnTo>
                    </a:path>
                  </a:pathLst>
                </a:custGeom>
                <a:solidFill>
                  <a:srgbClr val="3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0" name="Freeform 362"/>
                <p:cNvSpPr>
                  <a:spLocks/>
                </p:cNvSpPr>
                <p:nvPr/>
              </p:nvSpPr>
              <p:spPr bwMode="auto">
                <a:xfrm>
                  <a:off x="3088" y="2479"/>
                  <a:ext cx="19" cy="31"/>
                </a:xfrm>
                <a:custGeom>
                  <a:avLst/>
                  <a:gdLst>
                    <a:gd name="T0" fmla="*/ 8 w 19"/>
                    <a:gd name="T1" fmla="*/ 0 h 31"/>
                    <a:gd name="T2" fmla="*/ 18 w 19"/>
                    <a:gd name="T3" fmla="*/ 0 h 31"/>
                    <a:gd name="T4" fmla="*/ 15 w 19"/>
                    <a:gd name="T5" fmla="*/ 16 h 31"/>
                    <a:gd name="T6" fmla="*/ 18 w 19"/>
                    <a:gd name="T7" fmla="*/ 27 h 31"/>
                    <a:gd name="T8" fmla="*/ 0 w 19"/>
                    <a:gd name="T9" fmla="*/ 30 h 31"/>
                    <a:gd name="T10" fmla="*/ 2 w 19"/>
                    <a:gd name="T11" fmla="*/ 8 h 31"/>
                    <a:gd name="T12" fmla="*/ 8 w 1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8" y="0"/>
                      </a:moveTo>
                      <a:lnTo>
                        <a:pt x="18" y="0"/>
                      </a:lnTo>
                      <a:lnTo>
                        <a:pt x="15" y="16"/>
                      </a:lnTo>
                      <a:lnTo>
                        <a:pt x="18" y="27"/>
                      </a:lnTo>
                      <a:lnTo>
                        <a:pt x="0" y="30"/>
                      </a:lnTo>
                      <a:lnTo>
                        <a:pt x="2" y="8"/>
                      </a:lnTo>
                      <a:lnTo>
                        <a:pt x="8"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1" name="Freeform 363"/>
                <p:cNvSpPr>
                  <a:spLocks/>
                </p:cNvSpPr>
                <p:nvPr/>
              </p:nvSpPr>
              <p:spPr bwMode="auto">
                <a:xfrm>
                  <a:off x="2981" y="2386"/>
                  <a:ext cx="118" cy="124"/>
                </a:xfrm>
                <a:custGeom>
                  <a:avLst/>
                  <a:gdLst>
                    <a:gd name="T0" fmla="*/ 5 w 118"/>
                    <a:gd name="T1" fmla="*/ 6 h 124"/>
                    <a:gd name="T2" fmla="*/ 11 w 118"/>
                    <a:gd name="T3" fmla="*/ 26 h 124"/>
                    <a:gd name="T4" fmla="*/ 13 w 118"/>
                    <a:gd name="T5" fmla="*/ 44 h 124"/>
                    <a:gd name="T6" fmla="*/ 16 w 118"/>
                    <a:gd name="T7" fmla="*/ 59 h 124"/>
                    <a:gd name="T8" fmla="*/ 18 w 118"/>
                    <a:gd name="T9" fmla="*/ 76 h 124"/>
                    <a:gd name="T10" fmla="*/ 21 w 118"/>
                    <a:gd name="T11" fmla="*/ 85 h 124"/>
                    <a:gd name="T12" fmla="*/ 24 w 118"/>
                    <a:gd name="T13" fmla="*/ 100 h 124"/>
                    <a:gd name="T14" fmla="*/ 47 w 118"/>
                    <a:gd name="T15" fmla="*/ 117 h 124"/>
                    <a:gd name="T16" fmla="*/ 88 w 118"/>
                    <a:gd name="T17" fmla="*/ 120 h 124"/>
                    <a:gd name="T18" fmla="*/ 115 w 118"/>
                    <a:gd name="T19" fmla="*/ 123 h 124"/>
                    <a:gd name="T20" fmla="*/ 115 w 118"/>
                    <a:gd name="T21" fmla="*/ 111 h 124"/>
                    <a:gd name="T22" fmla="*/ 117 w 118"/>
                    <a:gd name="T23" fmla="*/ 100 h 124"/>
                    <a:gd name="T24" fmla="*/ 117 w 118"/>
                    <a:gd name="T25" fmla="*/ 88 h 124"/>
                    <a:gd name="T26" fmla="*/ 57 w 118"/>
                    <a:gd name="T27" fmla="*/ 73 h 124"/>
                    <a:gd name="T28" fmla="*/ 49 w 118"/>
                    <a:gd name="T29" fmla="*/ 67 h 124"/>
                    <a:gd name="T30" fmla="*/ 21 w 118"/>
                    <a:gd name="T31" fmla="*/ 35 h 124"/>
                    <a:gd name="T32" fmla="*/ 16 w 118"/>
                    <a:gd name="T33" fmla="*/ 21 h 124"/>
                    <a:gd name="T34" fmla="*/ 5 w 118"/>
                    <a:gd name="T35" fmla="*/ 12 h 124"/>
                    <a:gd name="T36" fmla="*/ 0 w 118"/>
                    <a:gd name="T37" fmla="*/ 0 h 124"/>
                    <a:gd name="T38" fmla="*/ 5 w 118"/>
                    <a:gd name="T39" fmla="*/ 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4">
                      <a:moveTo>
                        <a:pt x="5" y="6"/>
                      </a:moveTo>
                      <a:lnTo>
                        <a:pt x="11" y="26"/>
                      </a:lnTo>
                      <a:lnTo>
                        <a:pt x="13" y="44"/>
                      </a:lnTo>
                      <a:lnTo>
                        <a:pt x="16" y="59"/>
                      </a:lnTo>
                      <a:lnTo>
                        <a:pt x="18" y="76"/>
                      </a:lnTo>
                      <a:lnTo>
                        <a:pt x="21" y="85"/>
                      </a:lnTo>
                      <a:lnTo>
                        <a:pt x="24" y="100"/>
                      </a:lnTo>
                      <a:lnTo>
                        <a:pt x="47" y="117"/>
                      </a:lnTo>
                      <a:lnTo>
                        <a:pt x="88" y="120"/>
                      </a:lnTo>
                      <a:lnTo>
                        <a:pt x="115" y="123"/>
                      </a:lnTo>
                      <a:lnTo>
                        <a:pt x="115" y="111"/>
                      </a:lnTo>
                      <a:lnTo>
                        <a:pt x="117" y="100"/>
                      </a:lnTo>
                      <a:lnTo>
                        <a:pt x="117" y="88"/>
                      </a:lnTo>
                      <a:lnTo>
                        <a:pt x="57" y="73"/>
                      </a:lnTo>
                      <a:lnTo>
                        <a:pt x="49" y="67"/>
                      </a:lnTo>
                      <a:lnTo>
                        <a:pt x="21" y="35"/>
                      </a:lnTo>
                      <a:lnTo>
                        <a:pt x="16" y="21"/>
                      </a:lnTo>
                      <a:lnTo>
                        <a:pt x="5" y="12"/>
                      </a:lnTo>
                      <a:lnTo>
                        <a:pt x="0" y="0"/>
                      </a:lnTo>
                      <a:lnTo>
                        <a:pt x="5" y="6"/>
                      </a:lnTo>
                    </a:path>
                  </a:pathLst>
                </a:custGeom>
                <a:solidFill>
                  <a:schemeClr val="fo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2" name="Freeform 364"/>
                <p:cNvSpPr>
                  <a:spLocks/>
                </p:cNvSpPr>
                <p:nvPr/>
              </p:nvSpPr>
              <p:spPr bwMode="auto">
                <a:xfrm>
                  <a:off x="3086" y="2508"/>
                  <a:ext cx="17" cy="33"/>
                </a:xfrm>
                <a:custGeom>
                  <a:avLst/>
                  <a:gdLst>
                    <a:gd name="T0" fmla="*/ 2 w 17"/>
                    <a:gd name="T1" fmla="*/ 32 h 33"/>
                    <a:gd name="T2" fmla="*/ 16 w 17"/>
                    <a:gd name="T3" fmla="*/ 32 h 33"/>
                    <a:gd name="T4" fmla="*/ 13 w 17"/>
                    <a:gd name="T5" fmla="*/ 23 h 33"/>
                    <a:gd name="T6" fmla="*/ 13 w 17"/>
                    <a:gd name="T7" fmla="*/ 15 h 33"/>
                    <a:gd name="T8" fmla="*/ 16 w 17"/>
                    <a:gd name="T9" fmla="*/ 0 h 33"/>
                    <a:gd name="T10" fmla="*/ 0 w 17"/>
                    <a:gd name="T11" fmla="*/ 0 h 33"/>
                    <a:gd name="T12" fmla="*/ 2 w 17"/>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2" y="32"/>
                      </a:moveTo>
                      <a:lnTo>
                        <a:pt x="16" y="32"/>
                      </a:lnTo>
                      <a:lnTo>
                        <a:pt x="13" y="23"/>
                      </a:lnTo>
                      <a:lnTo>
                        <a:pt x="13" y="15"/>
                      </a:lnTo>
                      <a:lnTo>
                        <a:pt x="16" y="0"/>
                      </a:lnTo>
                      <a:lnTo>
                        <a:pt x="0" y="0"/>
                      </a:lnTo>
                      <a:lnTo>
                        <a:pt x="2" y="3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3" name="Freeform 365"/>
                <p:cNvSpPr>
                  <a:spLocks/>
                </p:cNvSpPr>
                <p:nvPr/>
              </p:nvSpPr>
              <p:spPr bwMode="auto">
                <a:xfrm>
                  <a:off x="2901" y="2395"/>
                  <a:ext cx="183" cy="148"/>
                </a:xfrm>
                <a:custGeom>
                  <a:avLst/>
                  <a:gdLst>
                    <a:gd name="T0" fmla="*/ 94 w 183"/>
                    <a:gd name="T1" fmla="*/ 85 h 148"/>
                    <a:gd name="T2" fmla="*/ 68 w 183"/>
                    <a:gd name="T3" fmla="*/ 50 h 148"/>
                    <a:gd name="T4" fmla="*/ 65 w 183"/>
                    <a:gd name="T5" fmla="*/ 35 h 148"/>
                    <a:gd name="T6" fmla="*/ 55 w 183"/>
                    <a:gd name="T7" fmla="*/ 12 h 148"/>
                    <a:gd name="T8" fmla="*/ 31 w 183"/>
                    <a:gd name="T9" fmla="*/ 0 h 148"/>
                    <a:gd name="T10" fmla="*/ 10 w 183"/>
                    <a:gd name="T11" fmla="*/ 0 h 148"/>
                    <a:gd name="T12" fmla="*/ 0 w 183"/>
                    <a:gd name="T13" fmla="*/ 21 h 148"/>
                    <a:gd name="T14" fmla="*/ 2 w 183"/>
                    <a:gd name="T15" fmla="*/ 56 h 148"/>
                    <a:gd name="T16" fmla="*/ 13 w 183"/>
                    <a:gd name="T17" fmla="*/ 79 h 148"/>
                    <a:gd name="T18" fmla="*/ 29 w 183"/>
                    <a:gd name="T19" fmla="*/ 97 h 148"/>
                    <a:gd name="T20" fmla="*/ 52 w 183"/>
                    <a:gd name="T21" fmla="*/ 121 h 148"/>
                    <a:gd name="T22" fmla="*/ 62 w 183"/>
                    <a:gd name="T23" fmla="*/ 138 h 148"/>
                    <a:gd name="T24" fmla="*/ 75 w 183"/>
                    <a:gd name="T25" fmla="*/ 144 h 148"/>
                    <a:gd name="T26" fmla="*/ 112 w 183"/>
                    <a:gd name="T27" fmla="*/ 147 h 148"/>
                    <a:gd name="T28" fmla="*/ 148 w 183"/>
                    <a:gd name="T29" fmla="*/ 147 h 148"/>
                    <a:gd name="T30" fmla="*/ 169 w 183"/>
                    <a:gd name="T31" fmla="*/ 147 h 148"/>
                    <a:gd name="T32" fmla="*/ 182 w 183"/>
                    <a:gd name="T33" fmla="*/ 147 h 148"/>
                    <a:gd name="T34" fmla="*/ 179 w 183"/>
                    <a:gd name="T35" fmla="*/ 132 h 148"/>
                    <a:gd name="T36" fmla="*/ 177 w 183"/>
                    <a:gd name="T37" fmla="*/ 121 h 148"/>
                    <a:gd name="T38" fmla="*/ 177 w 183"/>
                    <a:gd name="T39" fmla="*/ 109 h 148"/>
                    <a:gd name="T40" fmla="*/ 179 w 183"/>
                    <a:gd name="T41" fmla="*/ 97 h 148"/>
                    <a:gd name="T42" fmla="*/ 156 w 183"/>
                    <a:gd name="T43" fmla="*/ 97 h 148"/>
                    <a:gd name="T44" fmla="*/ 122 w 183"/>
                    <a:gd name="T45" fmla="*/ 94 h 148"/>
                    <a:gd name="T46" fmla="*/ 107 w 183"/>
                    <a:gd name="T47" fmla="*/ 91 h 148"/>
                    <a:gd name="T48" fmla="*/ 99 w 183"/>
                    <a:gd name="T49" fmla="*/ 88 h 148"/>
                    <a:gd name="T50" fmla="*/ 94 w 183"/>
                    <a:gd name="T51" fmla="*/ 8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48">
                      <a:moveTo>
                        <a:pt x="94" y="85"/>
                      </a:moveTo>
                      <a:lnTo>
                        <a:pt x="68" y="50"/>
                      </a:lnTo>
                      <a:lnTo>
                        <a:pt x="65" y="35"/>
                      </a:lnTo>
                      <a:lnTo>
                        <a:pt x="55" y="12"/>
                      </a:lnTo>
                      <a:lnTo>
                        <a:pt x="31" y="0"/>
                      </a:lnTo>
                      <a:lnTo>
                        <a:pt x="10" y="0"/>
                      </a:lnTo>
                      <a:lnTo>
                        <a:pt x="0" y="21"/>
                      </a:lnTo>
                      <a:lnTo>
                        <a:pt x="2" y="56"/>
                      </a:lnTo>
                      <a:lnTo>
                        <a:pt x="13" y="79"/>
                      </a:lnTo>
                      <a:lnTo>
                        <a:pt x="29" y="97"/>
                      </a:lnTo>
                      <a:lnTo>
                        <a:pt x="52" y="121"/>
                      </a:lnTo>
                      <a:lnTo>
                        <a:pt x="62" y="138"/>
                      </a:lnTo>
                      <a:lnTo>
                        <a:pt x="75" y="144"/>
                      </a:lnTo>
                      <a:lnTo>
                        <a:pt x="112" y="147"/>
                      </a:lnTo>
                      <a:lnTo>
                        <a:pt x="148" y="147"/>
                      </a:lnTo>
                      <a:lnTo>
                        <a:pt x="169" y="147"/>
                      </a:lnTo>
                      <a:lnTo>
                        <a:pt x="182" y="147"/>
                      </a:lnTo>
                      <a:lnTo>
                        <a:pt x="179" y="132"/>
                      </a:lnTo>
                      <a:lnTo>
                        <a:pt x="177" y="121"/>
                      </a:lnTo>
                      <a:lnTo>
                        <a:pt x="177" y="109"/>
                      </a:lnTo>
                      <a:lnTo>
                        <a:pt x="179" y="97"/>
                      </a:lnTo>
                      <a:lnTo>
                        <a:pt x="156" y="97"/>
                      </a:lnTo>
                      <a:lnTo>
                        <a:pt x="122" y="94"/>
                      </a:lnTo>
                      <a:lnTo>
                        <a:pt x="107" y="91"/>
                      </a:lnTo>
                      <a:lnTo>
                        <a:pt x="99" y="88"/>
                      </a:lnTo>
                      <a:lnTo>
                        <a:pt x="94" y="85"/>
                      </a:lnTo>
                    </a:path>
                  </a:pathLst>
                </a:custGeom>
                <a:solidFill>
                  <a:schemeClr val="fo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4" name="Freeform 366"/>
                <p:cNvSpPr>
                  <a:spLocks/>
                </p:cNvSpPr>
                <p:nvPr/>
              </p:nvSpPr>
              <p:spPr bwMode="auto">
                <a:xfrm>
                  <a:off x="3102" y="2475"/>
                  <a:ext cx="39" cy="32"/>
                </a:xfrm>
                <a:custGeom>
                  <a:avLst/>
                  <a:gdLst>
                    <a:gd name="T0" fmla="*/ 2 w 39"/>
                    <a:gd name="T1" fmla="*/ 8 h 32"/>
                    <a:gd name="T2" fmla="*/ 25 w 39"/>
                    <a:gd name="T3" fmla="*/ 0 h 32"/>
                    <a:gd name="T4" fmla="*/ 38 w 39"/>
                    <a:gd name="T5" fmla="*/ 23 h 32"/>
                    <a:gd name="T6" fmla="*/ 33 w 39"/>
                    <a:gd name="T7" fmla="*/ 31 h 32"/>
                    <a:gd name="T8" fmla="*/ 5 w 39"/>
                    <a:gd name="T9" fmla="*/ 31 h 32"/>
                    <a:gd name="T10" fmla="*/ 0 w 39"/>
                    <a:gd name="T11" fmla="*/ 20 h 32"/>
                    <a:gd name="T12" fmla="*/ 2 w 39"/>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39" h="32">
                      <a:moveTo>
                        <a:pt x="2" y="8"/>
                      </a:moveTo>
                      <a:lnTo>
                        <a:pt x="25" y="0"/>
                      </a:lnTo>
                      <a:lnTo>
                        <a:pt x="38" y="23"/>
                      </a:lnTo>
                      <a:lnTo>
                        <a:pt x="33" y="31"/>
                      </a:lnTo>
                      <a:lnTo>
                        <a:pt x="5" y="31"/>
                      </a:lnTo>
                      <a:lnTo>
                        <a:pt x="0" y="20"/>
                      </a:lnTo>
                      <a:lnTo>
                        <a:pt x="2" y="8"/>
                      </a:lnTo>
                    </a:path>
                  </a:pathLst>
                </a:custGeom>
                <a:solidFill>
                  <a:srgbClr val="FFA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5" name="Freeform 367"/>
                <p:cNvSpPr>
                  <a:spLocks/>
                </p:cNvSpPr>
                <p:nvPr/>
              </p:nvSpPr>
              <p:spPr bwMode="auto">
                <a:xfrm>
                  <a:off x="3094" y="2499"/>
                  <a:ext cx="52" cy="44"/>
                </a:xfrm>
                <a:custGeom>
                  <a:avLst/>
                  <a:gdLst>
                    <a:gd name="T0" fmla="*/ 2 w 52"/>
                    <a:gd name="T1" fmla="*/ 14 h 44"/>
                    <a:gd name="T2" fmla="*/ 28 w 52"/>
                    <a:gd name="T3" fmla="*/ 0 h 44"/>
                    <a:gd name="T4" fmla="*/ 46 w 52"/>
                    <a:gd name="T5" fmla="*/ 6 h 44"/>
                    <a:gd name="T6" fmla="*/ 51 w 52"/>
                    <a:gd name="T7" fmla="*/ 20 h 44"/>
                    <a:gd name="T8" fmla="*/ 49 w 52"/>
                    <a:gd name="T9" fmla="*/ 35 h 44"/>
                    <a:gd name="T10" fmla="*/ 43 w 52"/>
                    <a:gd name="T11" fmla="*/ 35 h 44"/>
                    <a:gd name="T12" fmla="*/ 41 w 52"/>
                    <a:gd name="T13" fmla="*/ 17 h 44"/>
                    <a:gd name="T14" fmla="*/ 33 w 52"/>
                    <a:gd name="T15" fmla="*/ 14 h 44"/>
                    <a:gd name="T16" fmla="*/ 38 w 52"/>
                    <a:gd name="T17" fmla="*/ 37 h 44"/>
                    <a:gd name="T18" fmla="*/ 31 w 52"/>
                    <a:gd name="T19" fmla="*/ 43 h 44"/>
                    <a:gd name="T20" fmla="*/ 15 w 52"/>
                    <a:gd name="T21" fmla="*/ 43 h 44"/>
                    <a:gd name="T22" fmla="*/ 15 w 52"/>
                    <a:gd name="T23" fmla="*/ 40 h 44"/>
                    <a:gd name="T24" fmla="*/ 2 w 52"/>
                    <a:gd name="T25" fmla="*/ 37 h 44"/>
                    <a:gd name="T26" fmla="*/ 0 w 52"/>
                    <a:gd name="T27" fmla="*/ 26 h 44"/>
                    <a:gd name="T28" fmla="*/ 2 w 52"/>
                    <a:gd name="T2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44">
                      <a:moveTo>
                        <a:pt x="2" y="14"/>
                      </a:moveTo>
                      <a:lnTo>
                        <a:pt x="28" y="0"/>
                      </a:lnTo>
                      <a:lnTo>
                        <a:pt x="46" y="6"/>
                      </a:lnTo>
                      <a:lnTo>
                        <a:pt x="51" y="20"/>
                      </a:lnTo>
                      <a:lnTo>
                        <a:pt x="49" y="35"/>
                      </a:lnTo>
                      <a:lnTo>
                        <a:pt x="43" y="35"/>
                      </a:lnTo>
                      <a:lnTo>
                        <a:pt x="41" y="17"/>
                      </a:lnTo>
                      <a:lnTo>
                        <a:pt x="33" y="14"/>
                      </a:lnTo>
                      <a:lnTo>
                        <a:pt x="38" y="37"/>
                      </a:lnTo>
                      <a:lnTo>
                        <a:pt x="31" y="43"/>
                      </a:lnTo>
                      <a:lnTo>
                        <a:pt x="15" y="43"/>
                      </a:lnTo>
                      <a:lnTo>
                        <a:pt x="15" y="40"/>
                      </a:lnTo>
                      <a:lnTo>
                        <a:pt x="2" y="37"/>
                      </a:lnTo>
                      <a:lnTo>
                        <a:pt x="0" y="26"/>
                      </a:lnTo>
                      <a:lnTo>
                        <a:pt x="2" y="14"/>
                      </a:lnTo>
                    </a:path>
                  </a:pathLst>
                </a:custGeom>
                <a:solidFill>
                  <a:srgbClr val="FFA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6" name="Freeform 368"/>
                <p:cNvSpPr>
                  <a:spLocks/>
                </p:cNvSpPr>
                <p:nvPr/>
              </p:nvSpPr>
              <p:spPr bwMode="auto">
                <a:xfrm>
                  <a:off x="2916" y="2473"/>
                  <a:ext cx="90" cy="121"/>
                </a:xfrm>
                <a:custGeom>
                  <a:avLst/>
                  <a:gdLst>
                    <a:gd name="T0" fmla="*/ 0 w 90"/>
                    <a:gd name="T1" fmla="*/ 0 h 121"/>
                    <a:gd name="T2" fmla="*/ 5 w 90"/>
                    <a:gd name="T3" fmla="*/ 20 h 121"/>
                    <a:gd name="T4" fmla="*/ 34 w 90"/>
                    <a:gd name="T5" fmla="*/ 56 h 121"/>
                    <a:gd name="T6" fmla="*/ 52 w 90"/>
                    <a:gd name="T7" fmla="*/ 79 h 121"/>
                    <a:gd name="T8" fmla="*/ 78 w 90"/>
                    <a:gd name="T9" fmla="*/ 91 h 121"/>
                    <a:gd name="T10" fmla="*/ 81 w 90"/>
                    <a:gd name="T11" fmla="*/ 102 h 121"/>
                    <a:gd name="T12" fmla="*/ 81 w 90"/>
                    <a:gd name="T13" fmla="*/ 120 h 121"/>
                    <a:gd name="T14" fmla="*/ 89 w 90"/>
                    <a:gd name="T15" fmla="*/ 91 h 121"/>
                    <a:gd name="T16" fmla="*/ 86 w 90"/>
                    <a:gd name="T17" fmla="*/ 79 h 121"/>
                    <a:gd name="T18" fmla="*/ 66 w 90"/>
                    <a:gd name="T19" fmla="*/ 73 h 121"/>
                    <a:gd name="T20" fmla="*/ 55 w 90"/>
                    <a:gd name="T21" fmla="*/ 67 h 121"/>
                    <a:gd name="T22" fmla="*/ 42 w 90"/>
                    <a:gd name="T23" fmla="*/ 53 h 121"/>
                    <a:gd name="T24" fmla="*/ 18 w 90"/>
                    <a:gd name="T25" fmla="*/ 23 h 121"/>
                    <a:gd name="T26" fmla="*/ 8 w 90"/>
                    <a:gd name="T27" fmla="*/ 12 h 121"/>
                    <a:gd name="T28" fmla="*/ 0 w 90"/>
                    <a:gd name="T2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1">
                      <a:moveTo>
                        <a:pt x="0" y="0"/>
                      </a:moveTo>
                      <a:lnTo>
                        <a:pt x="5" y="20"/>
                      </a:lnTo>
                      <a:lnTo>
                        <a:pt x="34" y="56"/>
                      </a:lnTo>
                      <a:lnTo>
                        <a:pt x="52" y="79"/>
                      </a:lnTo>
                      <a:lnTo>
                        <a:pt x="78" y="91"/>
                      </a:lnTo>
                      <a:lnTo>
                        <a:pt x="81" y="102"/>
                      </a:lnTo>
                      <a:lnTo>
                        <a:pt x="81" y="120"/>
                      </a:lnTo>
                      <a:lnTo>
                        <a:pt x="89" y="91"/>
                      </a:lnTo>
                      <a:lnTo>
                        <a:pt x="86" y="79"/>
                      </a:lnTo>
                      <a:lnTo>
                        <a:pt x="66" y="73"/>
                      </a:lnTo>
                      <a:lnTo>
                        <a:pt x="55" y="67"/>
                      </a:lnTo>
                      <a:lnTo>
                        <a:pt x="42" y="53"/>
                      </a:lnTo>
                      <a:lnTo>
                        <a:pt x="18" y="23"/>
                      </a:lnTo>
                      <a:lnTo>
                        <a:pt x="8" y="12"/>
                      </a:lnTo>
                      <a:lnTo>
                        <a:pt x="0" y="0"/>
                      </a:lnTo>
                    </a:path>
                  </a:pathLst>
                </a:custGeom>
                <a:solidFill>
                  <a:srgbClr val="3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7" name="Freeform 369"/>
                <p:cNvSpPr>
                  <a:spLocks/>
                </p:cNvSpPr>
                <p:nvPr/>
              </p:nvSpPr>
              <p:spPr bwMode="auto">
                <a:xfrm>
                  <a:off x="2943" y="2592"/>
                  <a:ext cx="124" cy="200"/>
                </a:xfrm>
                <a:custGeom>
                  <a:avLst/>
                  <a:gdLst>
                    <a:gd name="T0" fmla="*/ 0 w 124"/>
                    <a:gd name="T1" fmla="*/ 42 h 200"/>
                    <a:gd name="T2" fmla="*/ 39 w 124"/>
                    <a:gd name="T3" fmla="*/ 21 h 200"/>
                    <a:gd name="T4" fmla="*/ 52 w 124"/>
                    <a:gd name="T5" fmla="*/ 0 h 200"/>
                    <a:gd name="T6" fmla="*/ 39 w 124"/>
                    <a:gd name="T7" fmla="*/ 30 h 200"/>
                    <a:gd name="T8" fmla="*/ 29 w 124"/>
                    <a:gd name="T9" fmla="*/ 36 h 200"/>
                    <a:gd name="T10" fmla="*/ 52 w 124"/>
                    <a:gd name="T11" fmla="*/ 42 h 200"/>
                    <a:gd name="T12" fmla="*/ 78 w 124"/>
                    <a:gd name="T13" fmla="*/ 47 h 200"/>
                    <a:gd name="T14" fmla="*/ 89 w 124"/>
                    <a:gd name="T15" fmla="*/ 50 h 200"/>
                    <a:gd name="T16" fmla="*/ 102 w 124"/>
                    <a:gd name="T17" fmla="*/ 50 h 200"/>
                    <a:gd name="T18" fmla="*/ 118 w 124"/>
                    <a:gd name="T19" fmla="*/ 36 h 200"/>
                    <a:gd name="T20" fmla="*/ 110 w 124"/>
                    <a:gd name="T21" fmla="*/ 53 h 200"/>
                    <a:gd name="T22" fmla="*/ 123 w 124"/>
                    <a:gd name="T23" fmla="*/ 53 h 200"/>
                    <a:gd name="T24" fmla="*/ 107 w 124"/>
                    <a:gd name="T25" fmla="*/ 68 h 200"/>
                    <a:gd name="T26" fmla="*/ 107 w 124"/>
                    <a:gd name="T27" fmla="*/ 89 h 200"/>
                    <a:gd name="T28" fmla="*/ 105 w 124"/>
                    <a:gd name="T29" fmla="*/ 113 h 200"/>
                    <a:gd name="T30" fmla="*/ 105 w 124"/>
                    <a:gd name="T31" fmla="*/ 199 h 200"/>
                    <a:gd name="T32" fmla="*/ 97 w 124"/>
                    <a:gd name="T33" fmla="*/ 92 h 200"/>
                    <a:gd name="T34" fmla="*/ 97 w 124"/>
                    <a:gd name="T35" fmla="*/ 59 h 200"/>
                    <a:gd name="T36" fmla="*/ 65 w 124"/>
                    <a:gd name="T37" fmla="*/ 53 h 200"/>
                    <a:gd name="T38" fmla="*/ 16 w 124"/>
                    <a:gd name="T39" fmla="*/ 42 h 200"/>
                    <a:gd name="T40" fmla="*/ 0 w 124"/>
                    <a:gd name="T41" fmla="*/ 4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 h="200">
                      <a:moveTo>
                        <a:pt x="0" y="42"/>
                      </a:moveTo>
                      <a:lnTo>
                        <a:pt x="39" y="21"/>
                      </a:lnTo>
                      <a:lnTo>
                        <a:pt x="52" y="0"/>
                      </a:lnTo>
                      <a:lnTo>
                        <a:pt x="39" y="30"/>
                      </a:lnTo>
                      <a:lnTo>
                        <a:pt x="29" y="36"/>
                      </a:lnTo>
                      <a:lnTo>
                        <a:pt x="52" y="42"/>
                      </a:lnTo>
                      <a:lnTo>
                        <a:pt x="78" y="47"/>
                      </a:lnTo>
                      <a:lnTo>
                        <a:pt x="89" y="50"/>
                      </a:lnTo>
                      <a:lnTo>
                        <a:pt x="102" y="50"/>
                      </a:lnTo>
                      <a:lnTo>
                        <a:pt x="118" y="36"/>
                      </a:lnTo>
                      <a:lnTo>
                        <a:pt x="110" y="53"/>
                      </a:lnTo>
                      <a:lnTo>
                        <a:pt x="123" y="53"/>
                      </a:lnTo>
                      <a:lnTo>
                        <a:pt x="107" y="68"/>
                      </a:lnTo>
                      <a:lnTo>
                        <a:pt x="107" y="89"/>
                      </a:lnTo>
                      <a:lnTo>
                        <a:pt x="105" y="113"/>
                      </a:lnTo>
                      <a:lnTo>
                        <a:pt x="105" y="199"/>
                      </a:lnTo>
                      <a:lnTo>
                        <a:pt x="97" y="92"/>
                      </a:lnTo>
                      <a:lnTo>
                        <a:pt x="97" y="59"/>
                      </a:lnTo>
                      <a:lnTo>
                        <a:pt x="65" y="53"/>
                      </a:lnTo>
                      <a:lnTo>
                        <a:pt x="16" y="42"/>
                      </a:lnTo>
                      <a:lnTo>
                        <a:pt x="0" y="42"/>
                      </a:lnTo>
                    </a:path>
                  </a:pathLst>
                </a:custGeom>
                <a:solidFill>
                  <a:srgbClr val="3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8" name="Freeform 370"/>
                <p:cNvSpPr>
                  <a:spLocks/>
                </p:cNvSpPr>
                <p:nvPr/>
              </p:nvSpPr>
              <p:spPr bwMode="auto">
                <a:xfrm>
                  <a:off x="2975" y="2311"/>
                  <a:ext cx="18" cy="1"/>
                </a:xfrm>
                <a:custGeom>
                  <a:avLst/>
                  <a:gdLst>
                    <a:gd name="T0" fmla="*/ 0 w 18"/>
                    <a:gd name="T1" fmla="*/ 0 h 1"/>
                    <a:gd name="T2" fmla="*/ 5 w 18"/>
                    <a:gd name="T3" fmla="*/ 0 h 1"/>
                    <a:gd name="T4" fmla="*/ 10 w 18"/>
                    <a:gd name="T5" fmla="*/ 0 h 1"/>
                    <a:gd name="T6" fmla="*/ 15 w 18"/>
                    <a:gd name="T7" fmla="*/ 0 h 1"/>
                    <a:gd name="T8" fmla="*/ 17 w 18"/>
                    <a:gd name="T9" fmla="*/ 0 h 1"/>
                    <a:gd name="T10" fmla="*/ 17 w 18"/>
                    <a:gd name="T11" fmla="*/ 0 h 1"/>
                    <a:gd name="T12" fmla="*/ 10 w 18"/>
                    <a:gd name="T13" fmla="*/ 0 h 1"/>
                    <a:gd name="T14" fmla="*/ 3 w 18"/>
                    <a:gd name="T15" fmla="*/ 0 h 1"/>
                    <a:gd name="T16" fmla="*/ 0 w 18"/>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
                      <a:moveTo>
                        <a:pt x="0" y="0"/>
                      </a:moveTo>
                      <a:lnTo>
                        <a:pt x="5" y="0"/>
                      </a:lnTo>
                      <a:lnTo>
                        <a:pt x="10" y="0"/>
                      </a:lnTo>
                      <a:lnTo>
                        <a:pt x="15" y="0"/>
                      </a:lnTo>
                      <a:lnTo>
                        <a:pt x="17" y="0"/>
                      </a:lnTo>
                      <a:lnTo>
                        <a:pt x="17" y="0"/>
                      </a:lnTo>
                      <a:lnTo>
                        <a:pt x="10" y="0"/>
                      </a:lnTo>
                      <a:lnTo>
                        <a:pt x="3" y="0"/>
                      </a:lnTo>
                      <a:lnTo>
                        <a:pt x="0" y="0"/>
                      </a:lnTo>
                    </a:path>
                  </a:pathLst>
                </a:custGeom>
                <a:solidFill>
                  <a:srgbClr val="80101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79" name="Freeform 371"/>
                <p:cNvSpPr>
                  <a:spLocks/>
                </p:cNvSpPr>
                <p:nvPr/>
              </p:nvSpPr>
              <p:spPr bwMode="auto">
                <a:xfrm>
                  <a:off x="2978" y="2314"/>
                  <a:ext cx="17" cy="17"/>
                </a:xfrm>
                <a:custGeom>
                  <a:avLst/>
                  <a:gdLst>
                    <a:gd name="T0" fmla="*/ 0 w 17"/>
                    <a:gd name="T1" fmla="*/ 16 h 17"/>
                    <a:gd name="T2" fmla="*/ 0 w 17"/>
                    <a:gd name="T3" fmla="*/ 8 h 17"/>
                    <a:gd name="T4" fmla="*/ 8 w 17"/>
                    <a:gd name="T5" fmla="*/ 8 h 17"/>
                    <a:gd name="T6" fmla="*/ 11 w 17"/>
                    <a:gd name="T7" fmla="*/ 0 h 17"/>
                    <a:gd name="T8" fmla="*/ 11 w 17"/>
                    <a:gd name="T9" fmla="*/ 8 h 17"/>
                    <a:gd name="T10" fmla="*/ 16 w 17"/>
                    <a:gd name="T11" fmla="*/ 8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16"/>
                      </a:moveTo>
                      <a:lnTo>
                        <a:pt x="0" y="8"/>
                      </a:lnTo>
                      <a:lnTo>
                        <a:pt x="8" y="8"/>
                      </a:lnTo>
                      <a:lnTo>
                        <a:pt x="11" y="0"/>
                      </a:lnTo>
                      <a:lnTo>
                        <a:pt x="11" y="8"/>
                      </a:lnTo>
                      <a:lnTo>
                        <a:pt x="16" y="8"/>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0" name="Freeform 372"/>
                <p:cNvSpPr>
                  <a:spLocks/>
                </p:cNvSpPr>
                <p:nvPr/>
              </p:nvSpPr>
              <p:spPr bwMode="auto">
                <a:xfrm>
                  <a:off x="2973" y="2346"/>
                  <a:ext cx="17" cy="17"/>
                </a:xfrm>
                <a:custGeom>
                  <a:avLst/>
                  <a:gdLst>
                    <a:gd name="T0" fmla="*/ 0 w 17"/>
                    <a:gd name="T1" fmla="*/ 0 h 17"/>
                    <a:gd name="T2" fmla="*/ 2 w 17"/>
                    <a:gd name="T3" fmla="*/ 8 h 17"/>
                    <a:gd name="T4" fmla="*/ 5 w 17"/>
                    <a:gd name="T5" fmla="*/ 11 h 17"/>
                    <a:gd name="T6" fmla="*/ 10 w 17"/>
                    <a:gd name="T7" fmla="*/ 11 h 17"/>
                    <a:gd name="T8" fmla="*/ 16 w 17"/>
                    <a:gd name="T9" fmla="*/ 16 h 17"/>
                    <a:gd name="T10" fmla="*/ 16 w 17"/>
                    <a:gd name="T11" fmla="*/ 11 h 17"/>
                    <a:gd name="T12" fmla="*/ 5 w 17"/>
                    <a:gd name="T13" fmla="*/ 8 h 17"/>
                    <a:gd name="T14" fmla="*/ 0 w 1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0"/>
                      </a:moveTo>
                      <a:lnTo>
                        <a:pt x="2" y="8"/>
                      </a:lnTo>
                      <a:lnTo>
                        <a:pt x="5" y="11"/>
                      </a:lnTo>
                      <a:lnTo>
                        <a:pt x="10" y="11"/>
                      </a:lnTo>
                      <a:lnTo>
                        <a:pt x="16" y="16"/>
                      </a:lnTo>
                      <a:lnTo>
                        <a:pt x="16" y="11"/>
                      </a:lnTo>
                      <a:lnTo>
                        <a:pt x="5" y="8"/>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1" name="Freeform 373"/>
                <p:cNvSpPr>
                  <a:spLocks/>
                </p:cNvSpPr>
                <p:nvPr/>
              </p:nvSpPr>
              <p:spPr bwMode="auto">
                <a:xfrm>
                  <a:off x="2973" y="2346"/>
                  <a:ext cx="20" cy="17"/>
                </a:xfrm>
                <a:custGeom>
                  <a:avLst/>
                  <a:gdLst>
                    <a:gd name="T0" fmla="*/ 19 w 20"/>
                    <a:gd name="T1" fmla="*/ 11 h 17"/>
                    <a:gd name="T2" fmla="*/ 12 w 20"/>
                    <a:gd name="T3" fmla="*/ 11 h 17"/>
                    <a:gd name="T4" fmla="*/ 5 w 20"/>
                    <a:gd name="T5" fmla="*/ 4 h 17"/>
                    <a:gd name="T6" fmla="*/ 2 w 20"/>
                    <a:gd name="T7" fmla="*/ 0 h 17"/>
                    <a:gd name="T8" fmla="*/ 0 w 20"/>
                    <a:gd name="T9" fmla="*/ 0 h 17"/>
                    <a:gd name="T10" fmla="*/ 2 w 20"/>
                    <a:gd name="T11" fmla="*/ 4 h 17"/>
                    <a:gd name="T12" fmla="*/ 5 w 20"/>
                    <a:gd name="T13" fmla="*/ 11 h 17"/>
                    <a:gd name="T14" fmla="*/ 12 w 20"/>
                    <a:gd name="T15" fmla="*/ 16 h 17"/>
                    <a:gd name="T16" fmla="*/ 14 w 20"/>
                    <a:gd name="T17" fmla="*/ 16 h 17"/>
                    <a:gd name="T18" fmla="*/ 17 w 20"/>
                    <a:gd name="T19" fmla="*/ 16 h 17"/>
                    <a:gd name="T20" fmla="*/ 19 w 20"/>
                    <a:gd name="T21"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7">
                      <a:moveTo>
                        <a:pt x="19" y="11"/>
                      </a:moveTo>
                      <a:lnTo>
                        <a:pt x="12" y="11"/>
                      </a:lnTo>
                      <a:lnTo>
                        <a:pt x="5" y="4"/>
                      </a:lnTo>
                      <a:lnTo>
                        <a:pt x="2" y="0"/>
                      </a:lnTo>
                      <a:lnTo>
                        <a:pt x="0" y="0"/>
                      </a:lnTo>
                      <a:lnTo>
                        <a:pt x="2" y="4"/>
                      </a:lnTo>
                      <a:lnTo>
                        <a:pt x="5" y="11"/>
                      </a:lnTo>
                      <a:lnTo>
                        <a:pt x="12" y="16"/>
                      </a:lnTo>
                      <a:lnTo>
                        <a:pt x="14" y="16"/>
                      </a:lnTo>
                      <a:lnTo>
                        <a:pt x="17" y="16"/>
                      </a:lnTo>
                      <a:lnTo>
                        <a:pt x="19" y="11"/>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13782" name="Group 374"/>
            <p:cNvGrpSpPr>
              <a:grpSpLocks/>
            </p:cNvGrpSpPr>
            <p:nvPr/>
          </p:nvGrpSpPr>
          <p:grpSpPr bwMode="auto">
            <a:xfrm>
              <a:off x="8383588" y="3824288"/>
              <a:ext cx="603250" cy="839787"/>
              <a:chOff x="4959" y="2213"/>
              <a:chExt cx="382" cy="571"/>
            </a:xfrm>
          </p:grpSpPr>
          <p:sp>
            <p:nvSpPr>
              <p:cNvPr id="913783" name="Freeform 375"/>
              <p:cNvSpPr>
                <a:spLocks/>
              </p:cNvSpPr>
              <p:nvPr/>
            </p:nvSpPr>
            <p:spPr bwMode="auto">
              <a:xfrm>
                <a:off x="5183" y="2263"/>
                <a:ext cx="17" cy="27"/>
              </a:xfrm>
              <a:custGeom>
                <a:avLst/>
                <a:gdLst>
                  <a:gd name="T0" fmla="*/ 16 w 17"/>
                  <a:gd name="T1" fmla="*/ 0 h 27"/>
                  <a:gd name="T2" fmla="*/ 8 w 17"/>
                  <a:gd name="T3" fmla="*/ 9 h 27"/>
                  <a:gd name="T4" fmla="*/ 0 w 17"/>
                  <a:gd name="T5" fmla="*/ 17 h 27"/>
                  <a:gd name="T6" fmla="*/ 0 w 17"/>
                  <a:gd name="T7" fmla="*/ 20 h 27"/>
                  <a:gd name="T8" fmla="*/ 5 w 17"/>
                  <a:gd name="T9" fmla="*/ 23 h 27"/>
                  <a:gd name="T10" fmla="*/ 8 w 17"/>
                  <a:gd name="T11" fmla="*/ 26 h 27"/>
                  <a:gd name="T12" fmla="*/ 16 w 17"/>
                  <a:gd name="T13" fmla="*/ 9 h 27"/>
                  <a:gd name="T14" fmla="*/ 16 w 17"/>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16" y="0"/>
                    </a:moveTo>
                    <a:lnTo>
                      <a:pt x="8" y="9"/>
                    </a:lnTo>
                    <a:lnTo>
                      <a:pt x="0" y="17"/>
                    </a:lnTo>
                    <a:lnTo>
                      <a:pt x="0" y="20"/>
                    </a:lnTo>
                    <a:lnTo>
                      <a:pt x="5" y="23"/>
                    </a:lnTo>
                    <a:lnTo>
                      <a:pt x="8" y="26"/>
                    </a:lnTo>
                    <a:lnTo>
                      <a:pt x="16" y="9"/>
                    </a:lnTo>
                    <a:lnTo>
                      <a:pt x="16" y="0"/>
                    </a:lnTo>
                  </a:path>
                </a:pathLst>
              </a:custGeom>
              <a:solidFill>
                <a:srgbClr val="E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4" name="Freeform 376"/>
              <p:cNvSpPr>
                <a:spLocks/>
              </p:cNvSpPr>
              <p:nvPr/>
            </p:nvSpPr>
            <p:spPr bwMode="auto">
              <a:xfrm>
                <a:off x="5191" y="2229"/>
                <a:ext cx="82" cy="139"/>
              </a:xfrm>
              <a:custGeom>
                <a:avLst/>
                <a:gdLst>
                  <a:gd name="T0" fmla="*/ 29 w 82"/>
                  <a:gd name="T1" fmla="*/ 0 h 139"/>
                  <a:gd name="T2" fmla="*/ 10 w 82"/>
                  <a:gd name="T3" fmla="*/ 12 h 139"/>
                  <a:gd name="T4" fmla="*/ 5 w 82"/>
                  <a:gd name="T5" fmla="*/ 26 h 139"/>
                  <a:gd name="T6" fmla="*/ 8 w 82"/>
                  <a:gd name="T7" fmla="*/ 38 h 139"/>
                  <a:gd name="T8" fmla="*/ 0 w 82"/>
                  <a:gd name="T9" fmla="*/ 44 h 139"/>
                  <a:gd name="T10" fmla="*/ 0 w 82"/>
                  <a:gd name="T11" fmla="*/ 56 h 139"/>
                  <a:gd name="T12" fmla="*/ 0 w 82"/>
                  <a:gd name="T13" fmla="*/ 68 h 139"/>
                  <a:gd name="T14" fmla="*/ 5 w 82"/>
                  <a:gd name="T15" fmla="*/ 106 h 139"/>
                  <a:gd name="T16" fmla="*/ 16 w 82"/>
                  <a:gd name="T17" fmla="*/ 114 h 139"/>
                  <a:gd name="T18" fmla="*/ 21 w 82"/>
                  <a:gd name="T19" fmla="*/ 138 h 139"/>
                  <a:gd name="T20" fmla="*/ 68 w 82"/>
                  <a:gd name="T21" fmla="*/ 126 h 139"/>
                  <a:gd name="T22" fmla="*/ 65 w 82"/>
                  <a:gd name="T23" fmla="*/ 109 h 139"/>
                  <a:gd name="T24" fmla="*/ 70 w 82"/>
                  <a:gd name="T25" fmla="*/ 97 h 139"/>
                  <a:gd name="T26" fmla="*/ 81 w 82"/>
                  <a:gd name="T27" fmla="*/ 65 h 139"/>
                  <a:gd name="T28" fmla="*/ 81 w 82"/>
                  <a:gd name="T29" fmla="*/ 32 h 139"/>
                  <a:gd name="T30" fmla="*/ 57 w 82"/>
                  <a:gd name="T31" fmla="*/ 3 h 139"/>
                  <a:gd name="T32" fmla="*/ 29 w 82"/>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139">
                    <a:moveTo>
                      <a:pt x="29" y="0"/>
                    </a:moveTo>
                    <a:lnTo>
                      <a:pt x="10" y="12"/>
                    </a:lnTo>
                    <a:lnTo>
                      <a:pt x="5" y="26"/>
                    </a:lnTo>
                    <a:lnTo>
                      <a:pt x="8" y="38"/>
                    </a:lnTo>
                    <a:lnTo>
                      <a:pt x="0" y="44"/>
                    </a:lnTo>
                    <a:lnTo>
                      <a:pt x="0" y="56"/>
                    </a:lnTo>
                    <a:lnTo>
                      <a:pt x="0" y="68"/>
                    </a:lnTo>
                    <a:lnTo>
                      <a:pt x="5" y="106"/>
                    </a:lnTo>
                    <a:lnTo>
                      <a:pt x="16" y="114"/>
                    </a:lnTo>
                    <a:lnTo>
                      <a:pt x="21" y="138"/>
                    </a:lnTo>
                    <a:lnTo>
                      <a:pt x="68" y="126"/>
                    </a:lnTo>
                    <a:lnTo>
                      <a:pt x="65" y="109"/>
                    </a:lnTo>
                    <a:lnTo>
                      <a:pt x="70" y="97"/>
                    </a:lnTo>
                    <a:lnTo>
                      <a:pt x="81" y="65"/>
                    </a:lnTo>
                    <a:lnTo>
                      <a:pt x="81" y="32"/>
                    </a:lnTo>
                    <a:lnTo>
                      <a:pt x="57" y="3"/>
                    </a:lnTo>
                    <a:lnTo>
                      <a:pt x="29"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5" name="Freeform 377"/>
              <p:cNvSpPr>
                <a:spLocks/>
              </p:cNvSpPr>
              <p:nvPr/>
            </p:nvSpPr>
            <p:spPr bwMode="auto">
              <a:xfrm>
                <a:off x="5200" y="2213"/>
                <a:ext cx="91" cy="119"/>
              </a:xfrm>
              <a:custGeom>
                <a:avLst/>
                <a:gdLst>
                  <a:gd name="T0" fmla="*/ 21 w 91"/>
                  <a:gd name="T1" fmla="*/ 39 h 119"/>
                  <a:gd name="T2" fmla="*/ 13 w 91"/>
                  <a:gd name="T3" fmla="*/ 53 h 119"/>
                  <a:gd name="T4" fmla="*/ 15 w 91"/>
                  <a:gd name="T5" fmla="*/ 71 h 119"/>
                  <a:gd name="T6" fmla="*/ 23 w 91"/>
                  <a:gd name="T7" fmla="*/ 74 h 119"/>
                  <a:gd name="T8" fmla="*/ 26 w 91"/>
                  <a:gd name="T9" fmla="*/ 62 h 119"/>
                  <a:gd name="T10" fmla="*/ 33 w 91"/>
                  <a:gd name="T11" fmla="*/ 59 h 119"/>
                  <a:gd name="T12" fmla="*/ 39 w 91"/>
                  <a:gd name="T13" fmla="*/ 59 h 119"/>
                  <a:gd name="T14" fmla="*/ 44 w 91"/>
                  <a:gd name="T15" fmla="*/ 71 h 119"/>
                  <a:gd name="T16" fmla="*/ 41 w 91"/>
                  <a:gd name="T17" fmla="*/ 83 h 119"/>
                  <a:gd name="T18" fmla="*/ 33 w 91"/>
                  <a:gd name="T19" fmla="*/ 97 h 119"/>
                  <a:gd name="T20" fmla="*/ 41 w 91"/>
                  <a:gd name="T21" fmla="*/ 109 h 119"/>
                  <a:gd name="T22" fmla="*/ 54 w 91"/>
                  <a:gd name="T23" fmla="*/ 118 h 119"/>
                  <a:gd name="T24" fmla="*/ 62 w 91"/>
                  <a:gd name="T25" fmla="*/ 115 h 119"/>
                  <a:gd name="T26" fmla="*/ 74 w 91"/>
                  <a:gd name="T27" fmla="*/ 91 h 119"/>
                  <a:gd name="T28" fmla="*/ 82 w 91"/>
                  <a:gd name="T29" fmla="*/ 74 h 119"/>
                  <a:gd name="T30" fmla="*/ 90 w 91"/>
                  <a:gd name="T31" fmla="*/ 41 h 119"/>
                  <a:gd name="T32" fmla="*/ 85 w 91"/>
                  <a:gd name="T33" fmla="*/ 33 h 119"/>
                  <a:gd name="T34" fmla="*/ 82 w 91"/>
                  <a:gd name="T35" fmla="*/ 18 h 119"/>
                  <a:gd name="T36" fmla="*/ 62 w 91"/>
                  <a:gd name="T37" fmla="*/ 3 h 119"/>
                  <a:gd name="T38" fmla="*/ 41 w 91"/>
                  <a:gd name="T39" fmla="*/ 0 h 119"/>
                  <a:gd name="T40" fmla="*/ 21 w 91"/>
                  <a:gd name="T41" fmla="*/ 3 h 119"/>
                  <a:gd name="T42" fmla="*/ 10 w 91"/>
                  <a:gd name="T43" fmla="*/ 12 h 119"/>
                  <a:gd name="T44" fmla="*/ 2 w 91"/>
                  <a:gd name="T45" fmla="*/ 18 h 119"/>
                  <a:gd name="T46" fmla="*/ 0 w 91"/>
                  <a:gd name="T47" fmla="*/ 27 h 119"/>
                  <a:gd name="T48" fmla="*/ 10 w 91"/>
                  <a:gd name="T49" fmla="*/ 27 h 119"/>
                  <a:gd name="T50" fmla="*/ 21 w 91"/>
                  <a:gd name="T51" fmla="*/ 30 h 119"/>
                  <a:gd name="T52" fmla="*/ 31 w 91"/>
                  <a:gd name="T53" fmla="*/ 33 h 119"/>
                  <a:gd name="T54" fmla="*/ 21 w 91"/>
                  <a:gd name="T55" fmla="*/ 3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119">
                    <a:moveTo>
                      <a:pt x="21" y="39"/>
                    </a:moveTo>
                    <a:lnTo>
                      <a:pt x="13" y="53"/>
                    </a:lnTo>
                    <a:lnTo>
                      <a:pt x="15" y="71"/>
                    </a:lnTo>
                    <a:lnTo>
                      <a:pt x="23" y="74"/>
                    </a:lnTo>
                    <a:lnTo>
                      <a:pt x="26" y="62"/>
                    </a:lnTo>
                    <a:lnTo>
                      <a:pt x="33" y="59"/>
                    </a:lnTo>
                    <a:lnTo>
                      <a:pt x="39" y="59"/>
                    </a:lnTo>
                    <a:lnTo>
                      <a:pt x="44" y="71"/>
                    </a:lnTo>
                    <a:lnTo>
                      <a:pt x="41" y="83"/>
                    </a:lnTo>
                    <a:lnTo>
                      <a:pt x="33" y="97"/>
                    </a:lnTo>
                    <a:lnTo>
                      <a:pt x="41" y="109"/>
                    </a:lnTo>
                    <a:lnTo>
                      <a:pt x="54" y="118"/>
                    </a:lnTo>
                    <a:lnTo>
                      <a:pt x="62" y="115"/>
                    </a:lnTo>
                    <a:lnTo>
                      <a:pt x="74" y="91"/>
                    </a:lnTo>
                    <a:lnTo>
                      <a:pt x="82" y="74"/>
                    </a:lnTo>
                    <a:lnTo>
                      <a:pt x="90" y="41"/>
                    </a:lnTo>
                    <a:lnTo>
                      <a:pt x="85" y="33"/>
                    </a:lnTo>
                    <a:lnTo>
                      <a:pt x="82" y="18"/>
                    </a:lnTo>
                    <a:lnTo>
                      <a:pt x="62" y="3"/>
                    </a:lnTo>
                    <a:lnTo>
                      <a:pt x="41" y="0"/>
                    </a:lnTo>
                    <a:lnTo>
                      <a:pt x="21" y="3"/>
                    </a:lnTo>
                    <a:lnTo>
                      <a:pt x="10" y="12"/>
                    </a:lnTo>
                    <a:lnTo>
                      <a:pt x="2" y="18"/>
                    </a:lnTo>
                    <a:lnTo>
                      <a:pt x="0" y="27"/>
                    </a:lnTo>
                    <a:lnTo>
                      <a:pt x="10" y="27"/>
                    </a:lnTo>
                    <a:lnTo>
                      <a:pt x="21" y="30"/>
                    </a:lnTo>
                    <a:lnTo>
                      <a:pt x="31" y="33"/>
                    </a:lnTo>
                    <a:lnTo>
                      <a:pt x="21" y="39"/>
                    </a:lnTo>
                  </a:path>
                </a:pathLst>
              </a:custGeom>
              <a:solidFill>
                <a:srgbClr val="F0F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6" name="Freeform 378"/>
              <p:cNvSpPr>
                <a:spLocks/>
              </p:cNvSpPr>
              <p:nvPr/>
            </p:nvSpPr>
            <p:spPr bwMode="auto">
              <a:xfrm>
                <a:off x="5191" y="2345"/>
                <a:ext cx="78" cy="41"/>
              </a:xfrm>
              <a:custGeom>
                <a:avLst/>
                <a:gdLst>
                  <a:gd name="T0" fmla="*/ 0 w 78"/>
                  <a:gd name="T1" fmla="*/ 40 h 41"/>
                  <a:gd name="T2" fmla="*/ 15 w 78"/>
                  <a:gd name="T3" fmla="*/ 17 h 41"/>
                  <a:gd name="T4" fmla="*/ 36 w 78"/>
                  <a:gd name="T5" fmla="*/ 9 h 41"/>
                  <a:gd name="T6" fmla="*/ 61 w 78"/>
                  <a:gd name="T7" fmla="*/ 0 h 41"/>
                  <a:gd name="T8" fmla="*/ 69 w 78"/>
                  <a:gd name="T9" fmla="*/ 0 h 41"/>
                  <a:gd name="T10" fmla="*/ 77 w 78"/>
                  <a:gd name="T11" fmla="*/ 20 h 41"/>
                  <a:gd name="T12" fmla="*/ 0 w 78"/>
                  <a:gd name="T13" fmla="*/ 40 h 41"/>
                </a:gdLst>
                <a:ahLst/>
                <a:cxnLst>
                  <a:cxn ang="0">
                    <a:pos x="T0" y="T1"/>
                  </a:cxn>
                  <a:cxn ang="0">
                    <a:pos x="T2" y="T3"/>
                  </a:cxn>
                  <a:cxn ang="0">
                    <a:pos x="T4" y="T5"/>
                  </a:cxn>
                  <a:cxn ang="0">
                    <a:pos x="T6" y="T7"/>
                  </a:cxn>
                  <a:cxn ang="0">
                    <a:pos x="T8" y="T9"/>
                  </a:cxn>
                  <a:cxn ang="0">
                    <a:pos x="T10" y="T11"/>
                  </a:cxn>
                  <a:cxn ang="0">
                    <a:pos x="T12" y="T13"/>
                  </a:cxn>
                </a:cxnLst>
                <a:rect l="0" t="0" r="r" b="b"/>
                <a:pathLst>
                  <a:path w="78" h="41">
                    <a:moveTo>
                      <a:pt x="0" y="40"/>
                    </a:moveTo>
                    <a:lnTo>
                      <a:pt x="15" y="17"/>
                    </a:lnTo>
                    <a:lnTo>
                      <a:pt x="36" y="9"/>
                    </a:lnTo>
                    <a:lnTo>
                      <a:pt x="61" y="0"/>
                    </a:lnTo>
                    <a:lnTo>
                      <a:pt x="69" y="0"/>
                    </a:lnTo>
                    <a:lnTo>
                      <a:pt x="77" y="20"/>
                    </a:lnTo>
                    <a:lnTo>
                      <a:pt x="0" y="4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7" name="Freeform 379"/>
              <p:cNvSpPr>
                <a:spLocks/>
              </p:cNvSpPr>
              <p:nvPr/>
            </p:nvSpPr>
            <p:spPr bwMode="auto">
              <a:xfrm>
                <a:off x="5085" y="2660"/>
                <a:ext cx="79" cy="46"/>
              </a:xfrm>
              <a:custGeom>
                <a:avLst/>
                <a:gdLst>
                  <a:gd name="T0" fmla="*/ 39 w 79"/>
                  <a:gd name="T1" fmla="*/ 0 h 46"/>
                  <a:gd name="T2" fmla="*/ 23 w 79"/>
                  <a:gd name="T3" fmla="*/ 6 h 46"/>
                  <a:gd name="T4" fmla="*/ 0 w 79"/>
                  <a:gd name="T5" fmla="*/ 3 h 46"/>
                  <a:gd name="T6" fmla="*/ 2 w 79"/>
                  <a:gd name="T7" fmla="*/ 20 h 46"/>
                  <a:gd name="T8" fmla="*/ 26 w 79"/>
                  <a:gd name="T9" fmla="*/ 31 h 46"/>
                  <a:gd name="T10" fmla="*/ 41 w 79"/>
                  <a:gd name="T11" fmla="*/ 42 h 46"/>
                  <a:gd name="T12" fmla="*/ 57 w 79"/>
                  <a:gd name="T13" fmla="*/ 45 h 46"/>
                  <a:gd name="T14" fmla="*/ 75 w 79"/>
                  <a:gd name="T15" fmla="*/ 42 h 46"/>
                  <a:gd name="T16" fmla="*/ 78 w 79"/>
                  <a:gd name="T17" fmla="*/ 34 h 46"/>
                  <a:gd name="T18" fmla="*/ 78 w 79"/>
                  <a:gd name="T19" fmla="*/ 23 h 46"/>
                  <a:gd name="T20" fmla="*/ 75 w 79"/>
                  <a:gd name="T21" fmla="*/ 6 h 46"/>
                  <a:gd name="T22" fmla="*/ 39 w 79"/>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6">
                    <a:moveTo>
                      <a:pt x="39" y="0"/>
                    </a:moveTo>
                    <a:lnTo>
                      <a:pt x="23" y="6"/>
                    </a:lnTo>
                    <a:lnTo>
                      <a:pt x="0" y="3"/>
                    </a:lnTo>
                    <a:lnTo>
                      <a:pt x="2" y="20"/>
                    </a:lnTo>
                    <a:lnTo>
                      <a:pt x="26" y="31"/>
                    </a:lnTo>
                    <a:lnTo>
                      <a:pt x="41" y="42"/>
                    </a:lnTo>
                    <a:lnTo>
                      <a:pt x="57" y="45"/>
                    </a:lnTo>
                    <a:lnTo>
                      <a:pt x="75" y="42"/>
                    </a:lnTo>
                    <a:lnTo>
                      <a:pt x="78" y="34"/>
                    </a:lnTo>
                    <a:lnTo>
                      <a:pt x="78" y="23"/>
                    </a:lnTo>
                    <a:lnTo>
                      <a:pt x="75" y="6"/>
                    </a:lnTo>
                    <a:lnTo>
                      <a:pt x="39" y="0"/>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8" name="Freeform 380"/>
              <p:cNvSpPr>
                <a:spLocks/>
              </p:cNvSpPr>
              <p:nvPr/>
            </p:nvSpPr>
            <p:spPr bwMode="auto">
              <a:xfrm>
                <a:off x="4998" y="2677"/>
                <a:ext cx="100" cy="62"/>
              </a:xfrm>
              <a:custGeom>
                <a:avLst/>
                <a:gdLst>
                  <a:gd name="T0" fmla="*/ 36 w 100"/>
                  <a:gd name="T1" fmla="*/ 14 h 62"/>
                  <a:gd name="T2" fmla="*/ 26 w 100"/>
                  <a:gd name="T3" fmla="*/ 14 h 62"/>
                  <a:gd name="T4" fmla="*/ 13 w 100"/>
                  <a:gd name="T5" fmla="*/ 11 h 62"/>
                  <a:gd name="T6" fmla="*/ 5 w 100"/>
                  <a:gd name="T7" fmla="*/ 14 h 62"/>
                  <a:gd name="T8" fmla="*/ 0 w 100"/>
                  <a:gd name="T9" fmla="*/ 23 h 62"/>
                  <a:gd name="T10" fmla="*/ 18 w 100"/>
                  <a:gd name="T11" fmla="*/ 41 h 62"/>
                  <a:gd name="T12" fmla="*/ 36 w 100"/>
                  <a:gd name="T13" fmla="*/ 47 h 62"/>
                  <a:gd name="T14" fmla="*/ 55 w 100"/>
                  <a:gd name="T15" fmla="*/ 55 h 62"/>
                  <a:gd name="T16" fmla="*/ 57 w 100"/>
                  <a:gd name="T17" fmla="*/ 61 h 62"/>
                  <a:gd name="T18" fmla="*/ 70 w 100"/>
                  <a:gd name="T19" fmla="*/ 61 h 62"/>
                  <a:gd name="T20" fmla="*/ 83 w 100"/>
                  <a:gd name="T21" fmla="*/ 61 h 62"/>
                  <a:gd name="T22" fmla="*/ 94 w 100"/>
                  <a:gd name="T23" fmla="*/ 58 h 62"/>
                  <a:gd name="T24" fmla="*/ 96 w 100"/>
                  <a:gd name="T25" fmla="*/ 52 h 62"/>
                  <a:gd name="T26" fmla="*/ 99 w 100"/>
                  <a:gd name="T27" fmla="*/ 41 h 62"/>
                  <a:gd name="T28" fmla="*/ 94 w 100"/>
                  <a:gd name="T29" fmla="*/ 29 h 62"/>
                  <a:gd name="T30" fmla="*/ 94 w 100"/>
                  <a:gd name="T31" fmla="*/ 6 h 62"/>
                  <a:gd name="T32" fmla="*/ 55 w 100"/>
                  <a:gd name="T33" fmla="*/ 0 h 62"/>
                  <a:gd name="T34" fmla="*/ 47 w 100"/>
                  <a:gd name="T35" fmla="*/ 11 h 62"/>
                  <a:gd name="T36" fmla="*/ 36 w 100"/>
                  <a:gd name="T37"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62">
                    <a:moveTo>
                      <a:pt x="36" y="14"/>
                    </a:moveTo>
                    <a:lnTo>
                      <a:pt x="26" y="14"/>
                    </a:lnTo>
                    <a:lnTo>
                      <a:pt x="13" y="11"/>
                    </a:lnTo>
                    <a:lnTo>
                      <a:pt x="5" y="14"/>
                    </a:lnTo>
                    <a:lnTo>
                      <a:pt x="0" y="23"/>
                    </a:lnTo>
                    <a:lnTo>
                      <a:pt x="18" y="41"/>
                    </a:lnTo>
                    <a:lnTo>
                      <a:pt x="36" y="47"/>
                    </a:lnTo>
                    <a:lnTo>
                      <a:pt x="55" y="55"/>
                    </a:lnTo>
                    <a:lnTo>
                      <a:pt x="57" y="61"/>
                    </a:lnTo>
                    <a:lnTo>
                      <a:pt x="70" y="61"/>
                    </a:lnTo>
                    <a:lnTo>
                      <a:pt x="83" y="61"/>
                    </a:lnTo>
                    <a:lnTo>
                      <a:pt x="94" y="58"/>
                    </a:lnTo>
                    <a:lnTo>
                      <a:pt x="96" y="52"/>
                    </a:lnTo>
                    <a:lnTo>
                      <a:pt x="99" y="41"/>
                    </a:lnTo>
                    <a:lnTo>
                      <a:pt x="94" y="29"/>
                    </a:lnTo>
                    <a:lnTo>
                      <a:pt x="94" y="6"/>
                    </a:lnTo>
                    <a:lnTo>
                      <a:pt x="55" y="0"/>
                    </a:lnTo>
                    <a:lnTo>
                      <a:pt x="47" y="11"/>
                    </a:lnTo>
                    <a:lnTo>
                      <a:pt x="36" y="14"/>
                    </a:lnTo>
                  </a:path>
                </a:pathLst>
              </a:custGeom>
              <a:solidFill>
                <a:srgbClr val="4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89" name="Freeform 381"/>
              <p:cNvSpPr>
                <a:spLocks/>
              </p:cNvSpPr>
              <p:nvPr/>
            </p:nvSpPr>
            <p:spPr bwMode="auto">
              <a:xfrm>
                <a:off x="5120" y="2516"/>
                <a:ext cx="76" cy="158"/>
              </a:xfrm>
              <a:custGeom>
                <a:avLst/>
                <a:gdLst>
                  <a:gd name="T0" fmla="*/ 75 w 76"/>
                  <a:gd name="T1" fmla="*/ 12 h 158"/>
                  <a:gd name="T2" fmla="*/ 36 w 76"/>
                  <a:gd name="T3" fmla="*/ 0 h 158"/>
                  <a:gd name="T4" fmla="*/ 21 w 76"/>
                  <a:gd name="T5" fmla="*/ 0 h 158"/>
                  <a:gd name="T6" fmla="*/ 10 w 76"/>
                  <a:gd name="T7" fmla="*/ 6 h 158"/>
                  <a:gd name="T8" fmla="*/ 5 w 76"/>
                  <a:gd name="T9" fmla="*/ 12 h 158"/>
                  <a:gd name="T10" fmla="*/ 2 w 76"/>
                  <a:gd name="T11" fmla="*/ 21 h 158"/>
                  <a:gd name="T12" fmla="*/ 0 w 76"/>
                  <a:gd name="T13" fmla="*/ 142 h 158"/>
                  <a:gd name="T14" fmla="*/ 5 w 76"/>
                  <a:gd name="T15" fmla="*/ 151 h 158"/>
                  <a:gd name="T16" fmla="*/ 28 w 76"/>
                  <a:gd name="T17" fmla="*/ 154 h 158"/>
                  <a:gd name="T18" fmla="*/ 36 w 76"/>
                  <a:gd name="T19" fmla="*/ 157 h 158"/>
                  <a:gd name="T20" fmla="*/ 47 w 76"/>
                  <a:gd name="T21" fmla="*/ 154 h 158"/>
                  <a:gd name="T22" fmla="*/ 54 w 76"/>
                  <a:gd name="T23" fmla="*/ 98 h 158"/>
                  <a:gd name="T24" fmla="*/ 75 w 76"/>
                  <a:gd name="T25"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58">
                    <a:moveTo>
                      <a:pt x="75" y="12"/>
                    </a:moveTo>
                    <a:lnTo>
                      <a:pt x="36" y="0"/>
                    </a:lnTo>
                    <a:lnTo>
                      <a:pt x="21" y="0"/>
                    </a:lnTo>
                    <a:lnTo>
                      <a:pt x="10" y="6"/>
                    </a:lnTo>
                    <a:lnTo>
                      <a:pt x="5" y="12"/>
                    </a:lnTo>
                    <a:lnTo>
                      <a:pt x="2" y="21"/>
                    </a:lnTo>
                    <a:lnTo>
                      <a:pt x="0" y="142"/>
                    </a:lnTo>
                    <a:lnTo>
                      <a:pt x="5" y="151"/>
                    </a:lnTo>
                    <a:lnTo>
                      <a:pt x="28" y="154"/>
                    </a:lnTo>
                    <a:lnTo>
                      <a:pt x="36" y="157"/>
                    </a:lnTo>
                    <a:lnTo>
                      <a:pt x="47" y="154"/>
                    </a:lnTo>
                    <a:lnTo>
                      <a:pt x="54" y="98"/>
                    </a:lnTo>
                    <a:lnTo>
                      <a:pt x="75" y="12"/>
                    </a:lnTo>
                  </a:path>
                </a:pathLst>
              </a:custGeom>
              <a:solidFill>
                <a:srgbClr val="503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0" name="Freeform 382"/>
              <p:cNvSpPr>
                <a:spLocks/>
              </p:cNvSpPr>
              <p:nvPr/>
            </p:nvSpPr>
            <p:spPr bwMode="auto">
              <a:xfrm>
                <a:off x="5133" y="2651"/>
                <a:ext cx="158" cy="133"/>
              </a:xfrm>
              <a:custGeom>
                <a:avLst/>
                <a:gdLst>
                  <a:gd name="T0" fmla="*/ 63 w 158"/>
                  <a:gd name="T1" fmla="*/ 0 h 133"/>
                  <a:gd name="T2" fmla="*/ 63 w 158"/>
                  <a:gd name="T3" fmla="*/ 70 h 133"/>
                  <a:gd name="T4" fmla="*/ 31 w 158"/>
                  <a:gd name="T5" fmla="*/ 73 h 133"/>
                  <a:gd name="T6" fmla="*/ 8 w 158"/>
                  <a:gd name="T7" fmla="*/ 67 h 133"/>
                  <a:gd name="T8" fmla="*/ 55 w 158"/>
                  <a:gd name="T9" fmla="*/ 88 h 133"/>
                  <a:gd name="T10" fmla="*/ 26 w 158"/>
                  <a:gd name="T11" fmla="*/ 109 h 133"/>
                  <a:gd name="T12" fmla="*/ 0 w 158"/>
                  <a:gd name="T13" fmla="*/ 120 h 133"/>
                  <a:gd name="T14" fmla="*/ 3 w 158"/>
                  <a:gd name="T15" fmla="*/ 132 h 133"/>
                  <a:gd name="T16" fmla="*/ 76 w 158"/>
                  <a:gd name="T17" fmla="*/ 100 h 133"/>
                  <a:gd name="T18" fmla="*/ 86 w 158"/>
                  <a:gd name="T19" fmla="*/ 100 h 133"/>
                  <a:gd name="T20" fmla="*/ 120 w 158"/>
                  <a:gd name="T21" fmla="*/ 111 h 133"/>
                  <a:gd name="T22" fmla="*/ 102 w 158"/>
                  <a:gd name="T23" fmla="*/ 94 h 133"/>
                  <a:gd name="T24" fmla="*/ 157 w 158"/>
                  <a:gd name="T25" fmla="*/ 79 h 133"/>
                  <a:gd name="T26" fmla="*/ 157 w 158"/>
                  <a:gd name="T27" fmla="*/ 70 h 133"/>
                  <a:gd name="T28" fmla="*/ 115 w 158"/>
                  <a:gd name="T29" fmla="*/ 73 h 133"/>
                  <a:gd name="T30" fmla="*/ 92 w 158"/>
                  <a:gd name="T31" fmla="*/ 67 h 133"/>
                  <a:gd name="T32" fmla="*/ 92 w 158"/>
                  <a:gd name="T33" fmla="*/ 0 h 133"/>
                  <a:gd name="T34" fmla="*/ 63 w 158"/>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133">
                    <a:moveTo>
                      <a:pt x="63" y="0"/>
                    </a:moveTo>
                    <a:lnTo>
                      <a:pt x="63" y="70"/>
                    </a:lnTo>
                    <a:lnTo>
                      <a:pt x="31" y="73"/>
                    </a:lnTo>
                    <a:lnTo>
                      <a:pt x="8" y="67"/>
                    </a:lnTo>
                    <a:lnTo>
                      <a:pt x="55" y="88"/>
                    </a:lnTo>
                    <a:lnTo>
                      <a:pt x="26" y="109"/>
                    </a:lnTo>
                    <a:lnTo>
                      <a:pt x="0" y="120"/>
                    </a:lnTo>
                    <a:lnTo>
                      <a:pt x="3" y="132"/>
                    </a:lnTo>
                    <a:lnTo>
                      <a:pt x="76" y="100"/>
                    </a:lnTo>
                    <a:lnTo>
                      <a:pt x="86" y="100"/>
                    </a:lnTo>
                    <a:lnTo>
                      <a:pt x="120" y="111"/>
                    </a:lnTo>
                    <a:lnTo>
                      <a:pt x="102" y="94"/>
                    </a:lnTo>
                    <a:lnTo>
                      <a:pt x="157" y="79"/>
                    </a:lnTo>
                    <a:lnTo>
                      <a:pt x="157" y="70"/>
                    </a:lnTo>
                    <a:lnTo>
                      <a:pt x="115" y="73"/>
                    </a:lnTo>
                    <a:lnTo>
                      <a:pt x="92" y="67"/>
                    </a:lnTo>
                    <a:lnTo>
                      <a:pt x="92" y="0"/>
                    </a:lnTo>
                    <a:lnTo>
                      <a:pt x="63" y="0"/>
                    </a:lnTo>
                  </a:path>
                </a:pathLst>
              </a:custGeom>
              <a:solidFill>
                <a:srgbClr val="50505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1" name="Freeform 383"/>
              <p:cNvSpPr>
                <a:spLocks/>
              </p:cNvSpPr>
              <p:nvPr/>
            </p:nvSpPr>
            <p:spPr bwMode="auto">
              <a:xfrm>
                <a:off x="5114" y="2575"/>
                <a:ext cx="206" cy="86"/>
              </a:xfrm>
              <a:custGeom>
                <a:avLst/>
                <a:gdLst>
                  <a:gd name="T0" fmla="*/ 13 w 206"/>
                  <a:gd name="T1" fmla="*/ 15 h 86"/>
                  <a:gd name="T2" fmla="*/ 3 w 206"/>
                  <a:gd name="T3" fmla="*/ 24 h 86"/>
                  <a:gd name="T4" fmla="*/ 0 w 206"/>
                  <a:gd name="T5" fmla="*/ 32 h 86"/>
                  <a:gd name="T6" fmla="*/ 0 w 206"/>
                  <a:gd name="T7" fmla="*/ 38 h 86"/>
                  <a:gd name="T8" fmla="*/ 11 w 206"/>
                  <a:gd name="T9" fmla="*/ 50 h 86"/>
                  <a:gd name="T10" fmla="*/ 89 w 206"/>
                  <a:gd name="T11" fmla="*/ 85 h 86"/>
                  <a:gd name="T12" fmla="*/ 100 w 206"/>
                  <a:gd name="T13" fmla="*/ 85 h 86"/>
                  <a:gd name="T14" fmla="*/ 113 w 206"/>
                  <a:gd name="T15" fmla="*/ 85 h 86"/>
                  <a:gd name="T16" fmla="*/ 126 w 206"/>
                  <a:gd name="T17" fmla="*/ 79 h 86"/>
                  <a:gd name="T18" fmla="*/ 182 w 206"/>
                  <a:gd name="T19" fmla="*/ 55 h 86"/>
                  <a:gd name="T20" fmla="*/ 195 w 206"/>
                  <a:gd name="T21" fmla="*/ 47 h 86"/>
                  <a:gd name="T22" fmla="*/ 202 w 206"/>
                  <a:gd name="T23" fmla="*/ 41 h 86"/>
                  <a:gd name="T24" fmla="*/ 205 w 206"/>
                  <a:gd name="T25" fmla="*/ 32 h 86"/>
                  <a:gd name="T26" fmla="*/ 202 w 206"/>
                  <a:gd name="T27" fmla="*/ 24 h 86"/>
                  <a:gd name="T28" fmla="*/ 179 w 206"/>
                  <a:gd name="T29" fmla="*/ 6 h 86"/>
                  <a:gd name="T30" fmla="*/ 137 w 206"/>
                  <a:gd name="T31" fmla="*/ 0 h 86"/>
                  <a:gd name="T32" fmla="*/ 13 w 206"/>
                  <a:gd name="T33" fmla="*/ 1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86">
                    <a:moveTo>
                      <a:pt x="13" y="15"/>
                    </a:moveTo>
                    <a:lnTo>
                      <a:pt x="3" y="24"/>
                    </a:lnTo>
                    <a:lnTo>
                      <a:pt x="0" y="32"/>
                    </a:lnTo>
                    <a:lnTo>
                      <a:pt x="0" y="38"/>
                    </a:lnTo>
                    <a:lnTo>
                      <a:pt x="11" y="50"/>
                    </a:lnTo>
                    <a:lnTo>
                      <a:pt x="89" y="85"/>
                    </a:lnTo>
                    <a:lnTo>
                      <a:pt x="100" y="85"/>
                    </a:lnTo>
                    <a:lnTo>
                      <a:pt x="113" y="85"/>
                    </a:lnTo>
                    <a:lnTo>
                      <a:pt x="126" y="79"/>
                    </a:lnTo>
                    <a:lnTo>
                      <a:pt x="182" y="55"/>
                    </a:lnTo>
                    <a:lnTo>
                      <a:pt x="195" y="47"/>
                    </a:lnTo>
                    <a:lnTo>
                      <a:pt x="202" y="41"/>
                    </a:lnTo>
                    <a:lnTo>
                      <a:pt x="205" y="32"/>
                    </a:lnTo>
                    <a:lnTo>
                      <a:pt x="202" y="24"/>
                    </a:lnTo>
                    <a:lnTo>
                      <a:pt x="179" y="6"/>
                    </a:lnTo>
                    <a:lnTo>
                      <a:pt x="137" y="0"/>
                    </a:lnTo>
                    <a:lnTo>
                      <a:pt x="13" y="15"/>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2" name="Freeform 384"/>
              <p:cNvSpPr>
                <a:spLocks/>
              </p:cNvSpPr>
              <p:nvPr/>
            </p:nvSpPr>
            <p:spPr bwMode="auto">
              <a:xfrm>
                <a:off x="5114" y="2558"/>
                <a:ext cx="206" cy="89"/>
              </a:xfrm>
              <a:custGeom>
                <a:avLst/>
                <a:gdLst>
                  <a:gd name="T0" fmla="*/ 13 w 206"/>
                  <a:gd name="T1" fmla="*/ 18 h 89"/>
                  <a:gd name="T2" fmla="*/ 3 w 206"/>
                  <a:gd name="T3" fmla="*/ 27 h 89"/>
                  <a:gd name="T4" fmla="*/ 0 w 206"/>
                  <a:gd name="T5" fmla="*/ 35 h 89"/>
                  <a:gd name="T6" fmla="*/ 0 w 206"/>
                  <a:gd name="T7" fmla="*/ 41 h 89"/>
                  <a:gd name="T8" fmla="*/ 11 w 206"/>
                  <a:gd name="T9" fmla="*/ 53 h 89"/>
                  <a:gd name="T10" fmla="*/ 89 w 206"/>
                  <a:gd name="T11" fmla="*/ 88 h 89"/>
                  <a:gd name="T12" fmla="*/ 100 w 206"/>
                  <a:gd name="T13" fmla="*/ 88 h 89"/>
                  <a:gd name="T14" fmla="*/ 113 w 206"/>
                  <a:gd name="T15" fmla="*/ 88 h 89"/>
                  <a:gd name="T16" fmla="*/ 126 w 206"/>
                  <a:gd name="T17" fmla="*/ 82 h 89"/>
                  <a:gd name="T18" fmla="*/ 182 w 206"/>
                  <a:gd name="T19" fmla="*/ 56 h 89"/>
                  <a:gd name="T20" fmla="*/ 195 w 206"/>
                  <a:gd name="T21" fmla="*/ 50 h 89"/>
                  <a:gd name="T22" fmla="*/ 202 w 206"/>
                  <a:gd name="T23" fmla="*/ 44 h 89"/>
                  <a:gd name="T24" fmla="*/ 205 w 206"/>
                  <a:gd name="T25" fmla="*/ 32 h 89"/>
                  <a:gd name="T26" fmla="*/ 202 w 206"/>
                  <a:gd name="T27" fmla="*/ 24 h 89"/>
                  <a:gd name="T28" fmla="*/ 179 w 206"/>
                  <a:gd name="T29" fmla="*/ 9 h 89"/>
                  <a:gd name="T30" fmla="*/ 137 w 206"/>
                  <a:gd name="T31" fmla="*/ 0 h 89"/>
                  <a:gd name="T32" fmla="*/ 13 w 206"/>
                  <a:gd name="T33"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89">
                    <a:moveTo>
                      <a:pt x="13" y="18"/>
                    </a:moveTo>
                    <a:lnTo>
                      <a:pt x="3" y="27"/>
                    </a:lnTo>
                    <a:lnTo>
                      <a:pt x="0" y="35"/>
                    </a:lnTo>
                    <a:lnTo>
                      <a:pt x="0" y="41"/>
                    </a:lnTo>
                    <a:lnTo>
                      <a:pt x="11" y="53"/>
                    </a:lnTo>
                    <a:lnTo>
                      <a:pt x="89" y="88"/>
                    </a:lnTo>
                    <a:lnTo>
                      <a:pt x="100" y="88"/>
                    </a:lnTo>
                    <a:lnTo>
                      <a:pt x="113" y="88"/>
                    </a:lnTo>
                    <a:lnTo>
                      <a:pt x="126" y="82"/>
                    </a:lnTo>
                    <a:lnTo>
                      <a:pt x="182" y="56"/>
                    </a:lnTo>
                    <a:lnTo>
                      <a:pt x="195" y="50"/>
                    </a:lnTo>
                    <a:lnTo>
                      <a:pt x="202" y="44"/>
                    </a:lnTo>
                    <a:lnTo>
                      <a:pt x="205" y="32"/>
                    </a:lnTo>
                    <a:lnTo>
                      <a:pt x="202" y="24"/>
                    </a:lnTo>
                    <a:lnTo>
                      <a:pt x="179" y="9"/>
                    </a:lnTo>
                    <a:lnTo>
                      <a:pt x="137" y="0"/>
                    </a:lnTo>
                    <a:lnTo>
                      <a:pt x="13" y="18"/>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3" name="Freeform 385"/>
              <p:cNvSpPr>
                <a:spLocks/>
              </p:cNvSpPr>
              <p:nvPr/>
            </p:nvSpPr>
            <p:spPr bwMode="auto">
              <a:xfrm>
                <a:off x="5038" y="2533"/>
                <a:ext cx="235" cy="179"/>
              </a:xfrm>
              <a:custGeom>
                <a:avLst/>
                <a:gdLst>
                  <a:gd name="T0" fmla="*/ 147 w 235"/>
                  <a:gd name="T1" fmla="*/ 15 h 179"/>
                  <a:gd name="T2" fmla="*/ 89 w 235"/>
                  <a:gd name="T3" fmla="*/ 3 h 179"/>
                  <a:gd name="T4" fmla="*/ 53 w 235"/>
                  <a:gd name="T5" fmla="*/ 0 h 179"/>
                  <a:gd name="T6" fmla="*/ 26 w 235"/>
                  <a:gd name="T7" fmla="*/ 9 h 179"/>
                  <a:gd name="T8" fmla="*/ 16 w 235"/>
                  <a:gd name="T9" fmla="*/ 15 h 179"/>
                  <a:gd name="T10" fmla="*/ 5 w 235"/>
                  <a:gd name="T11" fmla="*/ 27 h 179"/>
                  <a:gd name="T12" fmla="*/ 5 w 235"/>
                  <a:gd name="T13" fmla="*/ 36 h 179"/>
                  <a:gd name="T14" fmla="*/ 3 w 235"/>
                  <a:gd name="T15" fmla="*/ 62 h 179"/>
                  <a:gd name="T16" fmla="*/ 5 w 235"/>
                  <a:gd name="T17" fmla="*/ 101 h 179"/>
                  <a:gd name="T18" fmla="*/ 0 w 235"/>
                  <a:gd name="T19" fmla="*/ 160 h 179"/>
                  <a:gd name="T20" fmla="*/ 18 w 235"/>
                  <a:gd name="T21" fmla="*/ 178 h 179"/>
                  <a:gd name="T22" fmla="*/ 34 w 235"/>
                  <a:gd name="T23" fmla="*/ 178 h 179"/>
                  <a:gd name="T24" fmla="*/ 45 w 235"/>
                  <a:gd name="T25" fmla="*/ 178 h 179"/>
                  <a:gd name="T26" fmla="*/ 60 w 235"/>
                  <a:gd name="T27" fmla="*/ 169 h 179"/>
                  <a:gd name="T28" fmla="*/ 63 w 235"/>
                  <a:gd name="T29" fmla="*/ 136 h 179"/>
                  <a:gd name="T30" fmla="*/ 60 w 235"/>
                  <a:gd name="T31" fmla="*/ 98 h 179"/>
                  <a:gd name="T32" fmla="*/ 58 w 235"/>
                  <a:gd name="T33" fmla="*/ 68 h 179"/>
                  <a:gd name="T34" fmla="*/ 74 w 235"/>
                  <a:gd name="T35" fmla="*/ 71 h 179"/>
                  <a:gd name="T36" fmla="*/ 113 w 235"/>
                  <a:gd name="T37" fmla="*/ 89 h 179"/>
                  <a:gd name="T38" fmla="*/ 150 w 235"/>
                  <a:gd name="T39" fmla="*/ 95 h 179"/>
                  <a:gd name="T40" fmla="*/ 187 w 235"/>
                  <a:gd name="T41" fmla="*/ 89 h 179"/>
                  <a:gd name="T42" fmla="*/ 210 w 235"/>
                  <a:gd name="T43" fmla="*/ 83 h 179"/>
                  <a:gd name="T44" fmla="*/ 226 w 235"/>
                  <a:gd name="T45" fmla="*/ 68 h 179"/>
                  <a:gd name="T46" fmla="*/ 234 w 235"/>
                  <a:gd name="T47" fmla="*/ 45 h 179"/>
                  <a:gd name="T48" fmla="*/ 234 w 235"/>
                  <a:gd name="T49" fmla="*/ 24 h 179"/>
                  <a:gd name="T50" fmla="*/ 234 w 235"/>
                  <a:gd name="T51" fmla="*/ 3 h 179"/>
                  <a:gd name="T52" fmla="*/ 147 w 235"/>
                  <a:gd name="T53"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179">
                    <a:moveTo>
                      <a:pt x="147" y="15"/>
                    </a:moveTo>
                    <a:lnTo>
                      <a:pt x="89" y="3"/>
                    </a:lnTo>
                    <a:lnTo>
                      <a:pt x="53" y="0"/>
                    </a:lnTo>
                    <a:lnTo>
                      <a:pt x="26" y="9"/>
                    </a:lnTo>
                    <a:lnTo>
                      <a:pt x="16" y="15"/>
                    </a:lnTo>
                    <a:lnTo>
                      <a:pt x="5" y="27"/>
                    </a:lnTo>
                    <a:lnTo>
                      <a:pt x="5" y="36"/>
                    </a:lnTo>
                    <a:lnTo>
                      <a:pt x="3" y="62"/>
                    </a:lnTo>
                    <a:lnTo>
                      <a:pt x="5" y="101"/>
                    </a:lnTo>
                    <a:lnTo>
                      <a:pt x="0" y="160"/>
                    </a:lnTo>
                    <a:lnTo>
                      <a:pt x="18" y="178"/>
                    </a:lnTo>
                    <a:lnTo>
                      <a:pt x="34" y="178"/>
                    </a:lnTo>
                    <a:lnTo>
                      <a:pt x="45" y="178"/>
                    </a:lnTo>
                    <a:lnTo>
                      <a:pt x="60" y="169"/>
                    </a:lnTo>
                    <a:lnTo>
                      <a:pt x="63" y="136"/>
                    </a:lnTo>
                    <a:lnTo>
                      <a:pt x="60" y="98"/>
                    </a:lnTo>
                    <a:lnTo>
                      <a:pt x="58" y="68"/>
                    </a:lnTo>
                    <a:lnTo>
                      <a:pt x="74" y="71"/>
                    </a:lnTo>
                    <a:lnTo>
                      <a:pt x="113" y="89"/>
                    </a:lnTo>
                    <a:lnTo>
                      <a:pt x="150" y="95"/>
                    </a:lnTo>
                    <a:lnTo>
                      <a:pt x="187" y="89"/>
                    </a:lnTo>
                    <a:lnTo>
                      <a:pt x="210" y="83"/>
                    </a:lnTo>
                    <a:lnTo>
                      <a:pt x="226" y="68"/>
                    </a:lnTo>
                    <a:lnTo>
                      <a:pt x="234" y="45"/>
                    </a:lnTo>
                    <a:lnTo>
                      <a:pt x="234" y="24"/>
                    </a:lnTo>
                    <a:lnTo>
                      <a:pt x="234" y="3"/>
                    </a:lnTo>
                    <a:lnTo>
                      <a:pt x="147" y="15"/>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13794" name="Group 386"/>
              <p:cNvGrpSpPr>
                <a:grpSpLocks/>
              </p:cNvGrpSpPr>
              <p:nvPr/>
            </p:nvGrpSpPr>
            <p:grpSpPr bwMode="auto">
              <a:xfrm>
                <a:off x="4959" y="2247"/>
                <a:ext cx="210" cy="152"/>
                <a:chOff x="4959" y="2247"/>
                <a:chExt cx="210" cy="152"/>
              </a:xfrm>
            </p:grpSpPr>
            <p:sp>
              <p:nvSpPr>
                <p:cNvPr id="913795" name="Freeform 387"/>
                <p:cNvSpPr>
                  <a:spLocks/>
                </p:cNvSpPr>
                <p:nvPr/>
              </p:nvSpPr>
              <p:spPr bwMode="auto">
                <a:xfrm>
                  <a:off x="4990" y="2329"/>
                  <a:ext cx="163" cy="39"/>
                </a:xfrm>
                <a:custGeom>
                  <a:avLst/>
                  <a:gdLst>
                    <a:gd name="T0" fmla="*/ 39 w 163"/>
                    <a:gd name="T1" fmla="*/ 0 h 39"/>
                    <a:gd name="T2" fmla="*/ 0 w 163"/>
                    <a:gd name="T3" fmla="*/ 38 h 39"/>
                    <a:gd name="T4" fmla="*/ 146 w 163"/>
                    <a:gd name="T5" fmla="*/ 38 h 39"/>
                    <a:gd name="T6" fmla="*/ 162 w 163"/>
                    <a:gd name="T7" fmla="*/ 0 h 39"/>
                    <a:gd name="T8" fmla="*/ 39 w 163"/>
                    <a:gd name="T9" fmla="*/ 0 h 39"/>
                  </a:gdLst>
                  <a:ahLst/>
                  <a:cxnLst>
                    <a:cxn ang="0">
                      <a:pos x="T0" y="T1"/>
                    </a:cxn>
                    <a:cxn ang="0">
                      <a:pos x="T2" y="T3"/>
                    </a:cxn>
                    <a:cxn ang="0">
                      <a:pos x="T4" y="T5"/>
                    </a:cxn>
                    <a:cxn ang="0">
                      <a:pos x="T6" y="T7"/>
                    </a:cxn>
                    <a:cxn ang="0">
                      <a:pos x="T8" y="T9"/>
                    </a:cxn>
                  </a:cxnLst>
                  <a:rect l="0" t="0" r="r" b="b"/>
                  <a:pathLst>
                    <a:path w="163" h="39">
                      <a:moveTo>
                        <a:pt x="39" y="0"/>
                      </a:moveTo>
                      <a:lnTo>
                        <a:pt x="0" y="38"/>
                      </a:lnTo>
                      <a:lnTo>
                        <a:pt x="146" y="38"/>
                      </a:lnTo>
                      <a:lnTo>
                        <a:pt x="162" y="0"/>
                      </a:lnTo>
                      <a:lnTo>
                        <a:pt x="39" y="0"/>
                      </a:lnTo>
                    </a:path>
                  </a:pathLst>
                </a:custGeom>
                <a:solidFill>
                  <a:srgbClr val="600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6" name="Freeform 388"/>
                <p:cNvSpPr>
                  <a:spLocks/>
                </p:cNvSpPr>
                <p:nvPr/>
              </p:nvSpPr>
              <p:spPr bwMode="auto">
                <a:xfrm>
                  <a:off x="4961" y="2247"/>
                  <a:ext cx="139" cy="151"/>
                </a:xfrm>
                <a:custGeom>
                  <a:avLst/>
                  <a:gdLst>
                    <a:gd name="T0" fmla="*/ 94 w 139"/>
                    <a:gd name="T1" fmla="*/ 0 h 151"/>
                    <a:gd name="T2" fmla="*/ 10 w 139"/>
                    <a:gd name="T3" fmla="*/ 12 h 151"/>
                    <a:gd name="T4" fmla="*/ 8 w 139"/>
                    <a:gd name="T5" fmla="*/ 56 h 151"/>
                    <a:gd name="T6" fmla="*/ 0 w 139"/>
                    <a:gd name="T7" fmla="*/ 121 h 151"/>
                    <a:gd name="T8" fmla="*/ 138 w 139"/>
                    <a:gd name="T9" fmla="*/ 150 h 151"/>
                    <a:gd name="T10" fmla="*/ 138 w 139"/>
                    <a:gd name="T11" fmla="*/ 138 h 151"/>
                    <a:gd name="T12" fmla="*/ 94 w 139"/>
                    <a:gd name="T13" fmla="*/ 97 h 151"/>
                    <a:gd name="T14" fmla="*/ 89 w 139"/>
                    <a:gd name="T15" fmla="*/ 82 h 151"/>
                    <a:gd name="T16" fmla="*/ 94 w 139"/>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1">
                      <a:moveTo>
                        <a:pt x="94" y="0"/>
                      </a:moveTo>
                      <a:lnTo>
                        <a:pt x="10" y="12"/>
                      </a:lnTo>
                      <a:lnTo>
                        <a:pt x="8" y="56"/>
                      </a:lnTo>
                      <a:lnTo>
                        <a:pt x="0" y="121"/>
                      </a:lnTo>
                      <a:lnTo>
                        <a:pt x="138" y="150"/>
                      </a:lnTo>
                      <a:lnTo>
                        <a:pt x="138" y="138"/>
                      </a:lnTo>
                      <a:lnTo>
                        <a:pt x="94" y="97"/>
                      </a:lnTo>
                      <a:lnTo>
                        <a:pt x="89" y="82"/>
                      </a:lnTo>
                      <a:lnTo>
                        <a:pt x="94" y="0"/>
                      </a:lnTo>
                    </a:path>
                  </a:pathLst>
                </a:custGeom>
                <a:solidFill>
                  <a:srgbClr val="80C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7" name="Freeform 389"/>
                <p:cNvSpPr>
                  <a:spLocks/>
                </p:cNvSpPr>
                <p:nvPr/>
              </p:nvSpPr>
              <p:spPr bwMode="auto">
                <a:xfrm>
                  <a:off x="4959" y="2247"/>
                  <a:ext cx="141" cy="152"/>
                </a:xfrm>
                <a:custGeom>
                  <a:avLst/>
                  <a:gdLst>
                    <a:gd name="T0" fmla="*/ 95 w 141"/>
                    <a:gd name="T1" fmla="*/ 0 h 152"/>
                    <a:gd name="T2" fmla="*/ 13 w 141"/>
                    <a:gd name="T3" fmla="*/ 12 h 152"/>
                    <a:gd name="T4" fmla="*/ 8 w 141"/>
                    <a:gd name="T5" fmla="*/ 56 h 152"/>
                    <a:gd name="T6" fmla="*/ 0 w 141"/>
                    <a:gd name="T7" fmla="*/ 122 h 152"/>
                    <a:gd name="T8" fmla="*/ 140 w 141"/>
                    <a:gd name="T9" fmla="*/ 151 h 152"/>
                    <a:gd name="T10" fmla="*/ 140 w 141"/>
                    <a:gd name="T11" fmla="*/ 139 h 152"/>
                    <a:gd name="T12" fmla="*/ 98 w 141"/>
                    <a:gd name="T13" fmla="*/ 95 h 152"/>
                    <a:gd name="T14" fmla="*/ 92 w 141"/>
                    <a:gd name="T15" fmla="*/ 83 h 152"/>
                    <a:gd name="T16" fmla="*/ 95 w 1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2">
                      <a:moveTo>
                        <a:pt x="95" y="0"/>
                      </a:moveTo>
                      <a:lnTo>
                        <a:pt x="13" y="12"/>
                      </a:lnTo>
                      <a:lnTo>
                        <a:pt x="8" y="56"/>
                      </a:lnTo>
                      <a:lnTo>
                        <a:pt x="0" y="122"/>
                      </a:lnTo>
                      <a:lnTo>
                        <a:pt x="140" y="151"/>
                      </a:lnTo>
                      <a:lnTo>
                        <a:pt x="140" y="139"/>
                      </a:lnTo>
                      <a:lnTo>
                        <a:pt x="98" y="95"/>
                      </a:lnTo>
                      <a:lnTo>
                        <a:pt x="92" y="83"/>
                      </a:lnTo>
                      <a:lnTo>
                        <a:pt x="95" y="0"/>
                      </a:lnTo>
                    </a:path>
                  </a:pathLst>
                </a:custGeom>
                <a:noFill/>
                <a:ln w="12700" cap="rnd" cmpd="sng">
                  <a:solidFill>
                    <a:srgbClr val="009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8" name="Freeform 390"/>
                <p:cNvSpPr>
                  <a:spLocks/>
                </p:cNvSpPr>
                <p:nvPr/>
              </p:nvSpPr>
              <p:spPr bwMode="auto">
                <a:xfrm>
                  <a:off x="5100" y="2356"/>
                  <a:ext cx="66" cy="42"/>
                </a:xfrm>
                <a:custGeom>
                  <a:avLst/>
                  <a:gdLst>
                    <a:gd name="T0" fmla="*/ 65 w 66"/>
                    <a:gd name="T1" fmla="*/ 0 h 42"/>
                    <a:gd name="T2" fmla="*/ 65 w 66"/>
                    <a:gd name="T3" fmla="*/ 9 h 42"/>
                    <a:gd name="T4" fmla="*/ 0 w 66"/>
                    <a:gd name="T5" fmla="*/ 41 h 42"/>
                    <a:gd name="T6" fmla="*/ 0 w 66"/>
                    <a:gd name="T7" fmla="*/ 29 h 42"/>
                    <a:gd name="T8" fmla="*/ 65 w 66"/>
                    <a:gd name="T9" fmla="*/ 0 h 42"/>
                  </a:gdLst>
                  <a:ahLst/>
                  <a:cxnLst>
                    <a:cxn ang="0">
                      <a:pos x="T0" y="T1"/>
                    </a:cxn>
                    <a:cxn ang="0">
                      <a:pos x="T2" y="T3"/>
                    </a:cxn>
                    <a:cxn ang="0">
                      <a:pos x="T4" y="T5"/>
                    </a:cxn>
                    <a:cxn ang="0">
                      <a:pos x="T6" y="T7"/>
                    </a:cxn>
                    <a:cxn ang="0">
                      <a:pos x="T8" y="T9"/>
                    </a:cxn>
                  </a:cxnLst>
                  <a:rect l="0" t="0" r="r" b="b"/>
                  <a:pathLst>
                    <a:path w="66" h="42">
                      <a:moveTo>
                        <a:pt x="65" y="0"/>
                      </a:moveTo>
                      <a:lnTo>
                        <a:pt x="65" y="9"/>
                      </a:lnTo>
                      <a:lnTo>
                        <a:pt x="0" y="41"/>
                      </a:lnTo>
                      <a:lnTo>
                        <a:pt x="0" y="29"/>
                      </a:lnTo>
                      <a:lnTo>
                        <a:pt x="65"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799" name="Freeform 391"/>
                <p:cNvSpPr>
                  <a:spLocks/>
                </p:cNvSpPr>
                <p:nvPr/>
              </p:nvSpPr>
              <p:spPr bwMode="auto">
                <a:xfrm>
                  <a:off x="5055" y="2327"/>
                  <a:ext cx="111" cy="59"/>
                </a:xfrm>
                <a:custGeom>
                  <a:avLst/>
                  <a:gdLst>
                    <a:gd name="T0" fmla="*/ 73 w 111"/>
                    <a:gd name="T1" fmla="*/ 0 h 59"/>
                    <a:gd name="T2" fmla="*/ 110 w 111"/>
                    <a:gd name="T3" fmla="*/ 29 h 59"/>
                    <a:gd name="T4" fmla="*/ 45 w 111"/>
                    <a:gd name="T5" fmla="*/ 58 h 59"/>
                    <a:gd name="T6" fmla="*/ 0 w 111"/>
                    <a:gd name="T7" fmla="*/ 17 h 59"/>
                    <a:gd name="T8" fmla="*/ 73 w 111"/>
                    <a:gd name="T9" fmla="*/ 0 h 59"/>
                  </a:gdLst>
                  <a:ahLst/>
                  <a:cxnLst>
                    <a:cxn ang="0">
                      <a:pos x="T0" y="T1"/>
                    </a:cxn>
                    <a:cxn ang="0">
                      <a:pos x="T2" y="T3"/>
                    </a:cxn>
                    <a:cxn ang="0">
                      <a:pos x="T4" y="T5"/>
                    </a:cxn>
                    <a:cxn ang="0">
                      <a:pos x="T6" y="T7"/>
                    </a:cxn>
                    <a:cxn ang="0">
                      <a:pos x="T8" y="T9"/>
                    </a:cxn>
                  </a:cxnLst>
                  <a:rect l="0" t="0" r="r" b="b"/>
                  <a:pathLst>
                    <a:path w="111" h="59">
                      <a:moveTo>
                        <a:pt x="73" y="0"/>
                      </a:moveTo>
                      <a:lnTo>
                        <a:pt x="110" y="29"/>
                      </a:lnTo>
                      <a:lnTo>
                        <a:pt x="45" y="58"/>
                      </a:lnTo>
                      <a:lnTo>
                        <a:pt x="0" y="17"/>
                      </a:lnTo>
                      <a:lnTo>
                        <a:pt x="7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00" name="Freeform 392"/>
                <p:cNvSpPr>
                  <a:spLocks/>
                </p:cNvSpPr>
                <p:nvPr/>
              </p:nvSpPr>
              <p:spPr bwMode="auto">
                <a:xfrm>
                  <a:off x="5057" y="2324"/>
                  <a:ext cx="112" cy="64"/>
                </a:xfrm>
                <a:custGeom>
                  <a:avLst/>
                  <a:gdLst>
                    <a:gd name="T0" fmla="*/ 71 w 112"/>
                    <a:gd name="T1" fmla="*/ 0 h 64"/>
                    <a:gd name="T2" fmla="*/ 111 w 112"/>
                    <a:gd name="T3" fmla="*/ 33 h 64"/>
                    <a:gd name="T4" fmla="*/ 42 w 112"/>
                    <a:gd name="T5" fmla="*/ 63 h 64"/>
                    <a:gd name="T6" fmla="*/ 0 w 112"/>
                    <a:gd name="T7" fmla="*/ 18 h 64"/>
                    <a:gd name="T8" fmla="*/ 71 w 112"/>
                    <a:gd name="T9" fmla="*/ 0 h 64"/>
                  </a:gdLst>
                  <a:ahLst/>
                  <a:cxnLst>
                    <a:cxn ang="0">
                      <a:pos x="T0" y="T1"/>
                    </a:cxn>
                    <a:cxn ang="0">
                      <a:pos x="T2" y="T3"/>
                    </a:cxn>
                    <a:cxn ang="0">
                      <a:pos x="T4" y="T5"/>
                    </a:cxn>
                    <a:cxn ang="0">
                      <a:pos x="T6" y="T7"/>
                    </a:cxn>
                    <a:cxn ang="0">
                      <a:pos x="T8" y="T9"/>
                    </a:cxn>
                  </a:cxnLst>
                  <a:rect l="0" t="0" r="r" b="b"/>
                  <a:pathLst>
                    <a:path w="112" h="64">
                      <a:moveTo>
                        <a:pt x="71" y="0"/>
                      </a:moveTo>
                      <a:lnTo>
                        <a:pt x="111" y="33"/>
                      </a:lnTo>
                      <a:lnTo>
                        <a:pt x="42" y="63"/>
                      </a:lnTo>
                      <a:lnTo>
                        <a:pt x="0" y="18"/>
                      </a:lnTo>
                      <a:lnTo>
                        <a:pt x="71" y="0"/>
                      </a:lnTo>
                    </a:path>
                  </a:pathLst>
                </a:custGeom>
                <a:noFill/>
                <a:ln w="12700" cap="rnd" cmpd="sng">
                  <a:solidFill>
                    <a:srgbClr val="FF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01" name="Oval 393"/>
                <p:cNvSpPr>
                  <a:spLocks noChangeArrowheads="1"/>
                </p:cNvSpPr>
                <p:nvPr/>
              </p:nvSpPr>
              <p:spPr bwMode="auto">
                <a:xfrm>
                  <a:off x="5051" y="2247"/>
                  <a:ext cx="11" cy="18"/>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2" name="Oval 394"/>
                <p:cNvSpPr>
                  <a:spLocks noChangeArrowheads="1"/>
                </p:cNvSpPr>
                <p:nvPr/>
              </p:nvSpPr>
              <p:spPr bwMode="auto">
                <a:xfrm>
                  <a:off x="5051" y="2324"/>
                  <a:ext cx="11" cy="19"/>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3" name="Oval 395"/>
                <p:cNvSpPr>
                  <a:spLocks noChangeArrowheads="1"/>
                </p:cNvSpPr>
                <p:nvPr/>
              </p:nvSpPr>
              <p:spPr bwMode="auto">
                <a:xfrm>
                  <a:off x="5132" y="2312"/>
                  <a:ext cx="9" cy="13"/>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4" name="Oval 396"/>
                <p:cNvSpPr>
                  <a:spLocks noChangeArrowheads="1"/>
                </p:cNvSpPr>
                <p:nvPr/>
              </p:nvSpPr>
              <p:spPr bwMode="auto">
                <a:xfrm>
                  <a:off x="5132" y="2257"/>
                  <a:ext cx="9" cy="14"/>
                </a:xfrm>
                <a:prstGeom prst="ellipse">
                  <a:avLst/>
                </a:prstGeom>
                <a:solidFill>
                  <a:srgbClr val="009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5" name="Freeform 397"/>
                <p:cNvSpPr>
                  <a:spLocks/>
                </p:cNvSpPr>
                <p:nvPr/>
              </p:nvSpPr>
              <p:spPr bwMode="auto">
                <a:xfrm>
                  <a:off x="5051" y="2247"/>
                  <a:ext cx="91" cy="97"/>
                </a:xfrm>
                <a:custGeom>
                  <a:avLst/>
                  <a:gdLst>
                    <a:gd name="T0" fmla="*/ 85 w 91"/>
                    <a:gd name="T1" fmla="*/ 12 h 97"/>
                    <a:gd name="T2" fmla="*/ 90 w 91"/>
                    <a:gd name="T3" fmla="*/ 20 h 97"/>
                    <a:gd name="T4" fmla="*/ 90 w 91"/>
                    <a:gd name="T5" fmla="*/ 73 h 97"/>
                    <a:gd name="T6" fmla="*/ 85 w 91"/>
                    <a:gd name="T7" fmla="*/ 79 h 97"/>
                    <a:gd name="T8" fmla="*/ 5 w 91"/>
                    <a:gd name="T9" fmla="*/ 96 h 97"/>
                    <a:gd name="T10" fmla="*/ 0 w 91"/>
                    <a:gd name="T11" fmla="*/ 87 h 97"/>
                    <a:gd name="T12" fmla="*/ 0 w 91"/>
                    <a:gd name="T13" fmla="*/ 12 h 97"/>
                    <a:gd name="T14" fmla="*/ 5 w 91"/>
                    <a:gd name="T15" fmla="*/ 0 h 97"/>
                    <a:gd name="T16" fmla="*/ 85 w 91"/>
                    <a:gd name="T17"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7">
                      <a:moveTo>
                        <a:pt x="85" y="12"/>
                      </a:moveTo>
                      <a:lnTo>
                        <a:pt x="90" y="20"/>
                      </a:lnTo>
                      <a:lnTo>
                        <a:pt x="90" y="73"/>
                      </a:lnTo>
                      <a:lnTo>
                        <a:pt x="85" y="79"/>
                      </a:lnTo>
                      <a:lnTo>
                        <a:pt x="5" y="96"/>
                      </a:lnTo>
                      <a:lnTo>
                        <a:pt x="0" y="87"/>
                      </a:lnTo>
                      <a:lnTo>
                        <a:pt x="0" y="12"/>
                      </a:lnTo>
                      <a:lnTo>
                        <a:pt x="5" y="0"/>
                      </a:lnTo>
                      <a:lnTo>
                        <a:pt x="85" y="12"/>
                      </a:lnTo>
                    </a:path>
                  </a:pathLst>
                </a:custGeom>
                <a:solidFill>
                  <a:srgbClr val="009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06" name="Oval 398"/>
                <p:cNvSpPr>
                  <a:spLocks noChangeArrowheads="1"/>
                </p:cNvSpPr>
                <p:nvPr/>
              </p:nvSpPr>
              <p:spPr bwMode="auto">
                <a:xfrm>
                  <a:off x="5061" y="2261"/>
                  <a:ext cx="6" cy="13"/>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7" name="Oval 399"/>
                <p:cNvSpPr>
                  <a:spLocks noChangeArrowheads="1"/>
                </p:cNvSpPr>
                <p:nvPr/>
              </p:nvSpPr>
              <p:spPr bwMode="auto">
                <a:xfrm>
                  <a:off x="5061" y="2316"/>
                  <a:ext cx="6" cy="11"/>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8" name="Oval 400"/>
                <p:cNvSpPr>
                  <a:spLocks noChangeArrowheads="1"/>
                </p:cNvSpPr>
                <p:nvPr/>
              </p:nvSpPr>
              <p:spPr bwMode="auto">
                <a:xfrm>
                  <a:off x="5121" y="2309"/>
                  <a:ext cx="7"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09" name="Oval 401"/>
                <p:cNvSpPr>
                  <a:spLocks noChangeArrowheads="1"/>
                </p:cNvSpPr>
                <p:nvPr/>
              </p:nvSpPr>
              <p:spPr bwMode="auto">
                <a:xfrm>
                  <a:off x="5121" y="2267"/>
                  <a:ext cx="7" cy="7"/>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810" name="Freeform 402"/>
                <p:cNvSpPr>
                  <a:spLocks/>
                </p:cNvSpPr>
                <p:nvPr/>
              </p:nvSpPr>
              <p:spPr bwMode="auto">
                <a:xfrm>
                  <a:off x="5061" y="2261"/>
                  <a:ext cx="68" cy="67"/>
                </a:xfrm>
                <a:custGeom>
                  <a:avLst/>
                  <a:gdLst>
                    <a:gd name="T0" fmla="*/ 62 w 68"/>
                    <a:gd name="T1" fmla="*/ 6 h 67"/>
                    <a:gd name="T2" fmla="*/ 67 w 68"/>
                    <a:gd name="T3" fmla="*/ 15 h 67"/>
                    <a:gd name="T4" fmla="*/ 67 w 68"/>
                    <a:gd name="T5" fmla="*/ 49 h 67"/>
                    <a:gd name="T6" fmla="*/ 65 w 68"/>
                    <a:gd name="T7" fmla="*/ 54 h 67"/>
                    <a:gd name="T8" fmla="*/ 5 w 68"/>
                    <a:gd name="T9" fmla="*/ 66 h 67"/>
                    <a:gd name="T10" fmla="*/ 0 w 68"/>
                    <a:gd name="T11" fmla="*/ 57 h 67"/>
                    <a:gd name="T12" fmla="*/ 0 w 68"/>
                    <a:gd name="T13" fmla="*/ 6 h 67"/>
                    <a:gd name="T14" fmla="*/ 5 w 68"/>
                    <a:gd name="T15" fmla="*/ 0 h 67"/>
                    <a:gd name="T16" fmla="*/ 62 w 68"/>
                    <a:gd name="T17"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7">
                      <a:moveTo>
                        <a:pt x="62" y="6"/>
                      </a:moveTo>
                      <a:lnTo>
                        <a:pt x="67" y="15"/>
                      </a:lnTo>
                      <a:lnTo>
                        <a:pt x="67" y="49"/>
                      </a:lnTo>
                      <a:lnTo>
                        <a:pt x="65" y="54"/>
                      </a:lnTo>
                      <a:lnTo>
                        <a:pt x="5" y="66"/>
                      </a:lnTo>
                      <a:lnTo>
                        <a:pt x="0" y="57"/>
                      </a:lnTo>
                      <a:lnTo>
                        <a:pt x="0" y="6"/>
                      </a:lnTo>
                      <a:lnTo>
                        <a:pt x="5" y="0"/>
                      </a:lnTo>
                      <a:lnTo>
                        <a:pt x="62" y="6"/>
                      </a:lnTo>
                    </a:path>
                  </a:pathLst>
                </a:custGeom>
                <a:solidFill>
                  <a:srgbClr val="00FF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1" name="Line 403"/>
                <p:cNvSpPr>
                  <a:spLocks noChangeShapeType="1"/>
                </p:cNvSpPr>
                <p:nvPr/>
              </p:nvSpPr>
              <p:spPr bwMode="auto">
                <a:xfrm flipH="1">
                  <a:off x="5091" y="2350"/>
                  <a:ext cx="55" cy="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2" name="Line 404"/>
                <p:cNvSpPr>
                  <a:spLocks noChangeShapeType="1"/>
                </p:cNvSpPr>
                <p:nvPr/>
              </p:nvSpPr>
              <p:spPr bwMode="auto">
                <a:xfrm flipH="1">
                  <a:off x="5085" y="2348"/>
                  <a:ext cx="56"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3" name="Line 405"/>
                <p:cNvSpPr>
                  <a:spLocks noChangeShapeType="1"/>
                </p:cNvSpPr>
                <p:nvPr/>
              </p:nvSpPr>
              <p:spPr bwMode="auto">
                <a:xfrm flipH="1">
                  <a:off x="5078" y="2342"/>
                  <a:ext cx="58" cy="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4" name="Line 406"/>
                <p:cNvSpPr>
                  <a:spLocks noChangeShapeType="1"/>
                </p:cNvSpPr>
                <p:nvPr/>
              </p:nvSpPr>
              <p:spPr bwMode="auto">
                <a:xfrm flipH="1">
                  <a:off x="5075" y="2338"/>
                  <a:ext cx="58" cy="1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5" name="Line 407"/>
                <p:cNvSpPr>
                  <a:spLocks noChangeShapeType="1"/>
                </p:cNvSpPr>
                <p:nvPr/>
              </p:nvSpPr>
              <p:spPr bwMode="auto">
                <a:xfrm flipH="1" flipV="1">
                  <a:off x="5131" y="2333"/>
                  <a:ext cx="23"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6" name="Line 408"/>
                <p:cNvSpPr>
                  <a:spLocks noChangeShapeType="1"/>
                </p:cNvSpPr>
                <p:nvPr/>
              </p:nvSpPr>
              <p:spPr bwMode="auto">
                <a:xfrm flipH="1" flipV="1">
                  <a:off x="5125" y="2333"/>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7" name="Line 409"/>
                <p:cNvSpPr>
                  <a:spLocks noChangeShapeType="1"/>
                </p:cNvSpPr>
                <p:nvPr/>
              </p:nvSpPr>
              <p:spPr bwMode="auto">
                <a:xfrm flipH="1" flipV="1">
                  <a:off x="5123" y="2333"/>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8" name="Line 410"/>
                <p:cNvSpPr>
                  <a:spLocks noChangeShapeType="1"/>
                </p:cNvSpPr>
                <p:nvPr/>
              </p:nvSpPr>
              <p:spPr bwMode="auto">
                <a:xfrm flipH="1" flipV="1">
                  <a:off x="5118" y="2336"/>
                  <a:ext cx="27"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19" name="Line 411"/>
                <p:cNvSpPr>
                  <a:spLocks noChangeShapeType="1"/>
                </p:cNvSpPr>
                <p:nvPr/>
              </p:nvSpPr>
              <p:spPr bwMode="auto">
                <a:xfrm flipH="1" flipV="1">
                  <a:off x="5114" y="2336"/>
                  <a:ext cx="25"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0" name="Line 412"/>
                <p:cNvSpPr>
                  <a:spLocks noChangeShapeType="1"/>
                </p:cNvSpPr>
                <p:nvPr/>
              </p:nvSpPr>
              <p:spPr bwMode="auto">
                <a:xfrm flipH="1" flipV="1">
                  <a:off x="5110" y="2338"/>
                  <a:ext cx="26"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1" name="Line 413"/>
                <p:cNvSpPr>
                  <a:spLocks noChangeShapeType="1"/>
                </p:cNvSpPr>
                <p:nvPr/>
              </p:nvSpPr>
              <p:spPr bwMode="auto">
                <a:xfrm flipH="1" flipV="1">
                  <a:off x="5108" y="2338"/>
                  <a:ext cx="23"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2" name="Line 414"/>
                <p:cNvSpPr>
                  <a:spLocks noChangeShapeType="1"/>
                </p:cNvSpPr>
                <p:nvPr/>
              </p:nvSpPr>
              <p:spPr bwMode="auto">
                <a:xfrm flipH="1" flipV="1">
                  <a:off x="5102" y="2342"/>
                  <a:ext cx="26"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3" name="Line 415"/>
                <p:cNvSpPr>
                  <a:spLocks noChangeShapeType="1"/>
                </p:cNvSpPr>
                <p:nvPr/>
              </p:nvSpPr>
              <p:spPr bwMode="auto">
                <a:xfrm flipH="1" flipV="1">
                  <a:off x="5099" y="2342"/>
                  <a:ext cx="24"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4" name="Line 416"/>
                <p:cNvSpPr>
                  <a:spLocks noChangeShapeType="1"/>
                </p:cNvSpPr>
                <p:nvPr/>
              </p:nvSpPr>
              <p:spPr bwMode="auto">
                <a:xfrm flipH="1" flipV="1">
                  <a:off x="5093" y="2342"/>
                  <a:ext cx="27"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5" name="Line 417"/>
                <p:cNvSpPr>
                  <a:spLocks noChangeShapeType="1"/>
                </p:cNvSpPr>
                <p:nvPr/>
              </p:nvSpPr>
              <p:spPr bwMode="auto">
                <a:xfrm flipH="1" flipV="1">
                  <a:off x="5091" y="2345"/>
                  <a:ext cx="23"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6" name="Line 418"/>
                <p:cNvSpPr>
                  <a:spLocks noChangeShapeType="1"/>
                </p:cNvSpPr>
                <p:nvPr/>
              </p:nvSpPr>
              <p:spPr bwMode="auto">
                <a:xfrm flipH="1" flipV="1">
                  <a:off x="5078" y="2348"/>
                  <a:ext cx="26" cy="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7" name="Line 419"/>
                <p:cNvSpPr>
                  <a:spLocks noChangeShapeType="1"/>
                </p:cNvSpPr>
                <p:nvPr/>
              </p:nvSpPr>
              <p:spPr bwMode="auto">
                <a:xfrm flipH="1" flipV="1">
                  <a:off x="5075" y="2350"/>
                  <a:ext cx="24" cy="2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8" name="Line 420"/>
                <p:cNvSpPr>
                  <a:spLocks noChangeShapeType="1"/>
                </p:cNvSpPr>
                <p:nvPr/>
              </p:nvSpPr>
              <p:spPr bwMode="auto">
                <a:xfrm flipH="1" flipV="1">
                  <a:off x="5072" y="2356"/>
                  <a:ext cx="19"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29" name="Line 421"/>
                <p:cNvSpPr>
                  <a:spLocks noChangeShapeType="1"/>
                </p:cNvSpPr>
                <p:nvPr/>
              </p:nvSpPr>
              <p:spPr bwMode="auto">
                <a:xfrm flipH="1" flipV="1">
                  <a:off x="5085" y="2345"/>
                  <a:ext cx="28"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0" name="Line 422"/>
                <p:cNvSpPr>
                  <a:spLocks noChangeShapeType="1"/>
                </p:cNvSpPr>
                <p:nvPr/>
              </p:nvSpPr>
              <p:spPr bwMode="auto">
                <a:xfrm flipH="1">
                  <a:off x="5120" y="2360"/>
                  <a:ext cx="21" cy="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831" name="Freeform 423"/>
              <p:cNvSpPr>
                <a:spLocks/>
              </p:cNvSpPr>
              <p:nvPr/>
            </p:nvSpPr>
            <p:spPr bwMode="auto">
              <a:xfrm>
                <a:off x="5138" y="2507"/>
                <a:ext cx="131" cy="122"/>
              </a:xfrm>
              <a:custGeom>
                <a:avLst/>
                <a:gdLst>
                  <a:gd name="T0" fmla="*/ 44 w 131"/>
                  <a:gd name="T1" fmla="*/ 0 h 122"/>
                  <a:gd name="T2" fmla="*/ 44 w 131"/>
                  <a:gd name="T3" fmla="*/ 38 h 122"/>
                  <a:gd name="T4" fmla="*/ 26 w 131"/>
                  <a:gd name="T5" fmla="*/ 38 h 122"/>
                  <a:gd name="T6" fmla="*/ 13 w 131"/>
                  <a:gd name="T7" fmla="*/ 44 h 122"/>
                  <a:gd name="T8" fmla="*/ 5 w 131"/>
                  <a:gd name="T9" fmla="*/ 56 h 122"/>
                  <a:gd name="T10" fmla="*/ 2 w 131"/>
                  <a:gd name="T11" fmla="*/ 74 h 122"/>
                  <a:gd name="T12" fmla="*/ 2 w 131"/>
                  <a:gd name="T13" fmla="*/ 92 h 122"/>
                  <a:gd name="T14" fmla="*/ 2 w 131"/>
                  <a:gd name="T15" fmla="*/ 104 h 122"/>
                  <a:gd name="T16" fmla="*/ 0 w 131"/>
                  <a:gd name="T17" fmla="*/ 115 h 122"/>
                  <a:gd name="T18" fmla="*/ 15 w 131"/>
                  <a:gd name="T19" fmla="*/ 118 h 122"/>
                  <a:gd name="T20" fmla="*/ 39 w 131"/>
                  <a:gd name="T21" fmla="*/ 121 h 122"/>
                  <a:gd name="T22" fmla="*/ 60 w 131"/>
                  <a:gd name="T23" fmla="*/ 121 h 122"/>
                  <a:gd name="T24" fmla="*/ 80 w 131"/>
                  <a:gd name="T25" fmla="*/ 118 h 122"/>
                  <a:gd name="T26" fmla="*/ 96 w 131"/>
                  <a:gd name="T27" fmla="*/ 115 h 122"/>
                  <a:gd name="T28" fmla="*/ 114 w 131"/>
                  <a:gd name="T29" fmla="*/ 95 h 122"/>
                  <a:gd name="T30" fmla="*/ 119 w 131"/>
                  <a:gd name="T31" fmla="*/ 74 h 122"/>
                  <a:gd name="T32" fmla="*/ 130 w 131"/>
                  <a:gd name="T33" fmla="*/ 101 h 122"/>
                  <a:gd name="T34" fmla="*/ 130 w 131"/>
                  <a:gd name="T35" fmla="*/ 0 h 122"/>
                  <a:gd name="T36" fmla="*/ 44 w 131"/>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122">
                    <a:moveTo>
                      <a:pt x="44" y="0"/>
                    </a:moveTo>
                    <a:lnTo>
                      <a:pt x="44" y="38"/>
                    </a:lnTo>
                    <a:lnTo>
                      <a:pt x="26" y="38"/>
                    </a:lnTo>
                    <a:lnTo>
                      <a:pt x="13" y="44"/>
                    </a:lnTo>
                    <a:lnTo>
                      <a:pt x="5" y="56"/>
                    </a:lnTo>
                    <a:lnTo>
                      <a:pt x="2" y="74"/>
                    </a:lnTo>
                    <a:lnTo>
                      <a:pt x="2" y="92"/>
                    </a:lnTo>
                    <a:lnTo>
                      <a:pt x="2" y="104"/>
                    </a:lnTo>
                    <a:lnTo>
                      <a:pt x="0" y="115"/>
                    </a:lnTo>
                    <a:lnTo>
                      <a:pt x="15" y="118"/>
                    </a:lnTo>
                    <a:lnTo>
                      <a:pt x="39" y="121"/>
                    </a:lnTo>
                    <a:lnTo>
                      <a:pt x="60" y="121"/>
                    </a:lnTo>
                    <a:lnTo>
                      <a:pt x="80" y="118"/>
                    </a:lnTo>
                    <a:lnTo>
                      <a:pt x="96" y="115"/>
                    </a:lnTo>
                    <a:lnTo>
                      <a:pt x="114" y="95"/>
                    </a:lnTo>
                    <a:lnTo>
                      <a:pt x="119" y="74"/>
                    </a:lnTo>
                    <a:lnTo>
                      <a:pt x="130" y="101"/>
                    </a:lnTo>
                    <a:lnTo>
                      <a:pt x="130" y="0"/>
                    </a:lnTo>
                    <a:lnTo>
                      <a:pt x="44" y="0"/>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2" name="Freeform 424"/>
              <p:cNvSpPr>
                <a:spLocks/>
              </p:cNvSpPr>
              <p:nvPr/>
            </p:nvSpPr>
            <p:spPr bwMode="auto">
              <a:xfrm>
                <a:off x="5173" y="2545"/>
                <a:ext cx="23" cy="44"/>
              </a:xfrm>
              <a:custGeom>
                <a:avLst/>
                <a:gdLst>
                  <a:gd name="T0" fmla="*/ 10 w 23"/>
                  <a:gd name="T1" fmla="*/ 0 h 44"/>
                  <a:gd name="T2" fmla="*/ 15 w 23"/>
                  <a:gd name="T3" fmla="*/ 6 h 44"/>
                  <a:gd name="T4" fmla="*/ 20 w 23"/>
                  <a:gd name="T5" fmla="*/ 15 h 44"/>
                  <a:gd name="T6" fmla="*/ 17 w 23"/>
                  <a:gd name="T7" fmla="*/ 26 h 44"/>
                  <a:gd name="T8" fmla="*/ 17 w 23"/>
                  <a:gd name="T9" fmla="*/ 32 h 44"/>
                  <a:gd name="T10" fmla="*/ 20 w 23"/>
                  <a:gd name="T11" fmla="*/ 38 h 44"/>
                  <a:gd name="T12" fmla="*/ 22 w 23"/>
                  <a:gd name="T13" fmla="*/ 43 h 44"/>
                  <a:gd name="T14" fmla="*/ 15 w 23"/>
                  <a:gd name="T15" fmla="*/ 40 h 44"/>
                  <a:gd name="T16" fmla="*/ 10 w 23"/>
                  <a:gd name="T17" fmla="*/ 26 h 44"/>
                  <a:gd name="T18" fmla="*/ 10 w 23"/>
                  <a:gd name="T19" fmla="*/ 20 h 44"/>
                  <a:gd name="T20" fmla="*/ 5 w 23"/>
                  <a:gd name="T21" fmla="*/ 26 h 44"/>
                  <a:gd name="T22" fmla="*/ 2 w 23"/>
                  <a:gd name="T23" fmla="*/ 35 h 44"/>
                  <a:gd name="T24" fmla="*/ 2 w 23"/>
                  <a:gd name="T25" fmla="*/ 38 h 44"/>
                  <a:gd name="T26" fmla="*/ 0 w 23"/>
                  <a:gd name="T27" fmla="*/ 29 h 44"/>
                  <a:gd name="T28" fmla="*/ 5 w 23"/>
                  <a:gd name="T29" fmla="*/ 17 h 44"/>
                  <a:gd name="T30" fmla="*/ 5 w 23"/>
                  <a:gd name="T31" fmla="*/ 12 h 44"/>
                  <a:gd name="T32" fmla="*/ 2 w 23"/>
                  <a:gd name="T33" fmla="*/ 9 h 44"/>
                  <a:gd name="T34" fmla="*/ 5 w 23"/>
                  <a:gd name="T35" fmla="*/ 3 h 44"/>
                  <a:gd name="T36" fmla="*/ 10 w 23"/>
                  <a:gd name="T37" fmla="*/ 3 h 44"/>
                  <a:gd name="T38" fmla="*/ 10 w 23"/>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44">
                    <a:moveTo>
                      <a:pt x="10" y="0"/>
                    </a:moveTo>
                    <a:lnTo>
                      <a:pt x="15" y="6"/>
                    </a:lnTo>
                    <a:lnTo>
                      <a:pt x="20" y="15"/>
                    </a:lnTo>
                    <a:lnTo>
                      <a:pt x="17" y="26"/>
                    </a:lnTo>
                    <a:lnTo>
                      <a:pt x="17" y="32"/>
                    </a:lnTo>
                    <a:lnTo>
                      <a:pt x="20" y="38"/>
                    </a:lnTo>
                    <a:lnTo>
                      <a:pt x="22" y="43"/>
                    </a:lnTo>
                    <a:lnTo>
                      <a:pt x="15" y="40"/>
                    </a:lnTo>
                    <a:lnTo>
                      <a:pt x="10" y="26"/>
                    </a:lnTo>
                    <a:lnTo>
                      <a:pt x="10" y="20"/>
                    </a:lnTo>
                    <a:lnTo>
                      <a:pt x="5" y="26"/>
                    </a:lnTo>
                    <a:lnTo>
                      <a:pt x="2" y="35"/>
                    </a:lnTo>
                    <a:lnTo>
                      <a:pt x="2" y="38"/>
                    </a:lnTo>
                    <a:lnTo>
                      <a:pt x="0" y="29"/>
                    </a:lnTo>
                    <a:lnTo>
                      <a:pt x="5" y="17"/>
                    </a:lnTo>
                    <a:lnTo>
                      <a:pt x="5" y="12"/>
                    </a:lnTo>
                    <a:lnTo>
                      <a:pt x="2" y="9"/>
                    </a:lnTo>
                    <a:lnTo>
                      <a:pt x="5" y="3"/>
                    </a:lnTo>
                    <a:lnTo>
                      <a:pt x="10" y="3"/>
                    </a:lnTo>
                    <a:lnTo>
                      <a:pt x="10" y="0"/>
                    </a:lnTo>
                  </a:path>
                </a:pathLst>
              </a:custGeom>
              <a:solidFill>
                <a:srgbClr val="60401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3" name="Freeform 425"/>
              <p:cNvSpPr>
                <a:spLocks/>
              </p:cNvSpPr>
              <p:nvPr/>
            </p:nvSpPr>
            <p:spPr bwMode="auto">
              <a:xfrm>
                <a:off x="5169" y="2358"/>
                <a:ext cx="132" cy="189"/>
              </a:xfrm>
              <a:custGeom>
                <a:avLst/>
                <a:gdLst>
                  <a:gd name="T0" fmla="*/ 50 w 132"/>
                  <a:gd name="T1" fmla="*/ 188 h 189"/>
                  <a:gd name="T2" fmla="*/ 29 w 132"/>
                  <a:gd name="T3" fmla="*/ 188 h 189"/>
                  <a:gd name="T4" fmla="*/ 16 w 132"/>
                  <a:gd name="T5" fmla="*/ 176 h 189"/>
                  <a:gd name="T6" fmla="*/ 5 w 132"/>
                  <a:gd name="T7" fmla="*/ 141 h 189"/>
                  <a:gd name="T8" fmla="*/ 0 w 132"/>
                  <a:gd name="T9" fmla="*/ 109 h 189"/>
                  <a:gd name="T10" fmla="*/ 0 w 132"/>
                  <a:gd name="T11" fmla="*/ 71 h 189"/>
                  <a:gd name="T12" fmla="*/ 3 w 132"/>
                  <a:gd name="T13" fmla="*/ 50 h 189"/>
                  <a:gd name="T14" fmla="*/ 11 w 132"/>
                  <a:gd name="T15" fmla="*/ 35 h 189"/>
                  <a:gd name="T16" fmla="*/ 21 w 132"/>
                  <a:gd name="T17" fmla="*/ 24 h 189"/>
                  <a:gd name="T18" fmla="*/ 42 w 132"/>
                  <a:gd name="T19" fmla="*/ 15 h 189"/>
                  <a:gd name="T20" fmla="*/ 74 w 132"/>
                  <a:gd name="T21" fmla="*/ 6 h 189"/>
                  <a:gd name="T22" fmla="*/ 89 w 132"/>
                  <a:gd name="T23" fmla="*/ 0 h 189"/>
                  <a:gd name="T24" fmla="*/ 100 w 132"/>
                  <a:gd name="T25" fmla="*/ 0 h 189"/>
                  <a:gd name="T26" fmla="*/ 105 w 132"/>
                  <a:gd name="T27" fmla="*/ 6 h 189"/>
                  <a:gd name="T28" fmla="*/ 113 w 132"/>
                  <a:gd name="T29" fmla="*/ 6 h 189"/>
                  <a:gd name="T30" fmla="*/ 121 w 132"/>
                  <a:gd name="T31" fmla="*/ 12 h 189"/>
                  <a:gd name="T32" fmla="*/ 126 w 132"/>
                  <a:gd name="T33" fmla="*/ 29 h 189"/>
                  <a:gd name="T34" fmla="*/ 131 w 132"/>
                  <a:gd name="T35" fmla="*/ 50 h 189"/>
                  <a:gd name="T36" fmla="*/ 128 w 132"/>
                  <a:gd name="T37" fmla="*/ 109 h 189"/>
                  <a:gd name="T38" fmla="*/ 110 w 132"/>
                  <a:gd name="T39" fmla="*/ 182 h 189"/>
                  <a:gd name="T40" fmla="*/ 50 w 132"/>
                  <a:gd name="T41"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89">
                    <a:moveTo>
                      <a:pt x="50" y="188"/>
                    </a:moveTo>
                    <a:lnTo>
                      <a:pt x="29" y="188"/>
                    </a:lnTo>
                    <a:lnTo>
                      <a:pt x="16" y="176"/>
                    </a:lnTo>
                    <a:lnTo>
                      <a:pt x="5" y="141"/>
                    </a:lnTo>
                    <a:lnTo>
                      <a:pt x="0" y="109"/>
                    </a:lnTo>
                    <a:lnTo>
                      <a:pt x="0" y="71"/>
                    </a:lnTo>
                    <a:lnTo>
                      <a:pt x="3" y="50"/>
                    </a:lnTo>
                    <a:lnTo>
                      <a:pt x="11" y="35"/>
                    </a:lnTo>
                    <a:lnTo>
                      <a:pt x="21" y="24"/>
                    </a:lnTo>
                    <a:lnTo>
                      <a:pt x="42" y="15"/>
                    </a:lnTo>
                    <a:lnTo>
                      <a:pt x="74" y="6"/>
                    </a:lnTo>
                    <a:lnTo>
                      <a:pt x="89" y="0"/>
                    </a:lnTo>
                    <a:lnTo>
                      <a:pt x="100" y="0"/>
                    </a:lnTo>
                    <a:lnTo>
                      <a:pt x="105" y="6"/>
                    </a:lnTo>
                    <a:lnTo>
                      <a:pt x="113" y="6"/>
                    </a:lnTo>
                    <a:lnTo>
                      <a:pt x="121" y="12"/>
                    </a:lnTo>
                    <a:lnTo>
                      <a:pt x="126" y="29"/>
                    </a:lnTo>
                    <a:lnTo>
                      <a:pt x="131" y="50"/>
                    </a:lnTo>
                    <a:lnTo>
                      <a:pt x="128" y="109"/>
                    </a:lnTo>
                    <a:lnTo>
                      <a:pt x="110" y="182"/>
                    </a:lnTo>
                    <a:lnTo>
                      <a:pt x="50" y="188"/>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4" name="Freeform 426"/>
              <p:cNvSpPr>
                <a:spLocks/>
              </p:cNvSpPr>
              <p:nvPr/>
            </p:nvSpPr>
            <p:spPr bwMode="auto">
              <a:xfrm>
                <a:off x="5262" y="2516"/>
                <a:ext cx="29" cy="133"/>
              </a:xfrm>
              <a:custGeom>
                <a:avLst/>
                <a:gdLst>
                  <a:gd name="T0" fmla="*/ 0 w 29"/>
                  <a:gd name="T1" fmla="*/ 132 h 133"/>
                  <a:gd name="T2" fmla="*/ 5 w 29"/>
                  <a:gd name="T3" fmla="*/ 6 h 133"/>
                  <a:gd name="T4" fmla="*/ 28 w 29"/>
                  <a:gd name="T5" fmla="*/ 0 h 133"/>
                  <a:gd name="T6" fmla="*/ 20 w 29"/>
                  <a:gd name="T7" fmla="*/ 120 h 133"/>
                  <a:gd name="T8" fmla="*/ 0 w 29"/>
                  <a:gd name="T9" fmla="*/ 132 h 133"/>
                </a:gdLst>
                <a:ahLst/>
                <a:cxnLst>
                  <a:cxn ang="0">
                    <a:pos x="T0" y="T1"/>
                  </a:cxn>
                  <a:cxn ang="0">
                    <a:pos x="T2" y="T3"/>
                  </a:cxn>
                  <a:cxn ang="0">
                    <a:pos x="T4" y="T5"/>
                  </a:cxn>
                  <a:cxn ang="0">
                    <a:pos x="T6" y="T7"/>
                  </a:cxn>
                  <a:cxn ang="0">
                    <a:pos x="T8" y="T9"/>
                  </a:cxn>
                </a:cxnLst>
                <a:rect l="0" t="0" r="r" b="b"/>
                <a:pathLst>
                  <a:path w="29" h="133">
                    <a:moveTo>
                      <a:pt x="0" y="132"/>
                    </a:moveTo>
                    <a:lnTo>
                      <a:pt x="5" y="6"/>
                    </a:lnTo>
                    <a:lnTo>
                      <a:pt x="28" y="0"/>
                    </a:lnTo>
                    <a:lnTo>
                      <a:pt x="20" y="120"/>
                    </a:lnTo>
                    <a:lnTo>
                      <a:pt x="0" y="132"/>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5" name="Freeform 427"/>
              <p:cNvSpPr>
                <a:spLocks/>
              </p:cNvSpPr>
              <p:nvPr/>
            </p:nvSpPr>
            <p:spPr bwMode="auto">
              <a:xfrm>
                <a:off x="5191" y="2435"/>
                <a:ext cx="142" cy="125"/>
              </a:xfrm>
              <a:custGeom>
                <a:avLst/>
                <a:gdLst>
                  <a:gd name="T0" fmla="*/ 70 w 142"/>
                  <a:gd name="T1" fmla="*/ 9 h 125"/>
                  <a:gd name="T2" fmla="*/ 23 w 142"/>
                  <a:gd name="T3" fmla="*/ 24 h 125"/>
                  <a:gd name="T4" fmla="*/ 16 w 142"/>
                  <a:gd name="T5" fmla="*/ 24 h 125"/>
                  <a:gd name="T6" fmla="*/ 10 w 142"/>
                  <a:gd name="T7" fmla="*/ 30 h 125"/>
                  <a:gd name="T8" fmla="*/ 8 w 142"/>
                  <a:gd name="T9" fmla="*/ 33 h 125"/>
                  <a:gd name="T10" fmla="*/ 5 w 142"/>
                  <a:gd name="T11" fmla="*/ 41 h 125"/>
                  <a:gd name="T12" fmla="*/ 0 w 142"/>
                  <a:gd name="T13" fmla="*/ 112 h 125"/>
                  <a:gd name="T14" fmla="*/ 5 w 142"/>
                  <a:gd name="T15" fmla="*/ 115 h 125"/>
                  <a:gd name="T16" fmla="*/ 8 w 142"/>
                  <a:gd name="T17" fmla="*/ 124 h 125"/>
                  <a:gd name="T18" fmla="*/ 23 w 142"/>
                  <a:gd name="T19" fmla="*/ 124 h 125"/>
                  <a:gd name="T20" fmla="*/ 123 w 142"/>
                  <a:gd name="T21" fmla="*/ 97 h 125"/>
                  <a:gd name="T22" fmla="*/ 133 w 142"/>
                  <a:gd name="T23" fmla="*/ 83 h 125"/>
                  <a:gd name="T24" fmla="*/ 133 w 142"/>
                  <a:gd name="T25" fmla="*/ 74 h 125"/>
                  <a:gd name="T26" fmla="*/ 136 w 142"/>
                  <a:gd name="T27" fmla="*/ 68 h 125"/>
                  <a:gd name="T28" fmla="*/ 141 w 142"/>
                  <a:gd name="T29" fmla="*/ 12 h 125"/>
                  <a:gd name="T30" fmla="*/ 141 w 142"/>
                  <a:gd name="T31" fmla="*/ 9 h 125"/>
                  <a:gd name="T32" fmla="*/ 138 w 142"/>
                  <a:gd name="T33" fmla="*/ 3 h 125"/>
                  <a:gd name="T34" fmla="*/ 125 w 142"/>
                  <a:gd name="T35" fmla="*/ 0 h 125"/>
                  <a:gd name="T36" fmla="*/ 94 w 142"/>
                  <a:gd name="T37" fmla="*/ 6 h 125"/>
                  <a:gd name="T38" fmla="*/ 70 w 142"/>
                  <a:gd name="T39"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25">
                    <a:moveTo>
                      <a:pt x="70" y="9"/>
                    </a:moveTo>
                    <a:lnTo>
                      <a:pt x="23" y="24"/>
                    </a:lnTo>
                    <a:lnTo>
                      <a:pt x="16" y="24"/>
                    </a:lnTo>
                    <a:lnTo>
                      <a:pt x="10" y="30"/>
                    </a:lnTo>
                    <a:lnTo>
                      <a:pt x="8" y="33"/>
                    </a:lnTo>
                    <a:lnTo>
                      <a:pt x="5" y="41"/>
                    </a:lnTo>
                    <a:lnTo>
                      <a:pt x="0" y="112"/>
                    </a:lnTo>
                    <a:lnTo>
                      <a:pt x="5" y="115"/>
                    </a:lnTo>
                    <a:lnTo>
                      <a:pt x="8" y="124"/>
                    </a:lnTo>
                    <a:lnTo>
                      <a:pt x="23" y="124"/>
                    </a:lnTo>
                    <a:lnTo>
                      <a:pt x="123" y="97"/>
                    </a:lnTo>
                    <a:lnTo>
                      <a:pt x="133" y="83"/>
                    </a:lnTo>
                    <a:lnTo>
                      <a:pt x="133" y="74"/>
                    </a:lnTo>
                    <a:lnTo>
                      <a:pt x="136" y="68"/>
                    </a:lnTo>
                    <a:lnTo>
                      <a:pt x="141" y="12"/>
                    </a:lnTo>
                    <a:lnTo>
                      <a:pt x="141" y="9"/>
                    </a:lnTo>
                    <a:lnTo>
                      <a:pt x="138" y="3"/>
                    </a:lnTo>
                    <a:lnTo>
                      <a:pt x="125" y="0"/>
                    </a:lnTo>
                    <a:lnTo>
                      <a:pt x="94" y="6"/>
                    </a:lnTo>
                    <a:lnTo>
                      <a:pt x="70" y="9"/>
                    </a:lnTo>
                  </a:path>
                </a:pathLst>
              </a:custGeom>
              <a:solidFill>
                <a:srgbClr val="4030A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6" name="Freeform 428"/>
              <p:cNvSpPr>
                <a:spLocks/>
              </p:cNvSpPr>
              <p:nvPr/>
            </p:nvSpPr>
            <p:spPr bwMode="auto">
              <a:xfrm>
                <a:off x="5206" y="2441"/>
                <a:ext cx="135" cy="125"/>
              </a:xfrm>
              <a:custGeom>
                <a:avLst/>
                <a:gdLst>
                  <a:gd name="T0" fmla="*/ 68 w 135"/>
                  <a:gd name="T1" fmla="*/ 12 h 125"/>
                  <a:gd name="T2" fmla="*/ 21 w 135"/>
                  <a:gd name="T3" fmla="*/ 24 h 125"/>
                  <a:gd name="T4" fmla="*/ 16 w 135"/>
                  <a:gd name="T5" fmla="*/ 27 h 125"/>
                  <a:gd name="T6" fmla="*/ 11 w 135"/>
                  <a:gd name="T7" fmla="*/ 30 h 125"/>
                  <a:gd name="T8" fmla="*/ 5 w 135"/>
                  <a:gd name="T9" fmla="*/ 35 h 125"/>
                  <a:gd name="T10" fmla="*/ 5 w 135"/>
                  <a:gd name="T11" fmla="*/ 41 h 125"/>
                  <a:gd name="T12" fmla="*/ 0 w 135"/>
                  <a:gd name="T13" fmla="*/ 112 h 125"/>
                  <a:gd name="T14" fmla="*/ 5 w 135"/>
                  <a:gd name="T15" fmla="*/ 115 h 125"/>
                  <a:gd name="T16" fmla="*/ 8 w 135"/>
                  <a:gd name="T17" fmla="*/ 124 h 125"/>
                  <a:gd name="T18" fmla="*/ 21 w 135"/>
                  <a:gd name="T19" fmla="*/ 124 h 125"/>
                  <a:gd name="T20" fmla="*/ 118 w 135"/>
                  <a:gd name="T21" fmla="*/ 98 h 125"/>
                  <a:gd name="T22" fmla="*/ 126 w 135"/>
                  <a:gd name="T23" fmla="*/ 83 h 125"/>
                  <a:gd name="T24" fmla="*/ 126 w 135"/>
                  <a:gd name="T25" fmla="*/ 74 h 125"/>
                  <a:gd name="T26" fmla="*/ 129 w 135"/>
                  <a:gd name="T27" fmla="*/ 68 h 125"/>
                  <a:gd name="T28" fmla="*/ 134 w 135"/>
                  <a:gd name="T29" fmla="*/ 12 h 125"/>
                  <a:gd name="T30" fmla="*/ 134 w 135"/>
                  <a:gd name="T31" fmla="*/ 9 h 125"/>
                  <a:gd name="T32" fmla="*/ 131 w 135"/>
                  <a:gd name="T33" fmla="*/ 3 h 125"/>
                  <a:gd name="T34" fmla="*/ 118 w 135"/>
                  <a:gd name="T35" fmla="*/ 0 h 125"/>
                  <a:gd name="T36" fmla="*/ 90 w 135"/>
                  <a:gd name="T37" fmla="*/ 6 h 125"/>
                  <a:gd name="T38" fmla="*/ 68 w 135"/>
                  <a:gd name="T3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25">
                    <a:moveTo>
                      <a:pt x="68" y="12"/>
                    </a:moveTo>
                    <a:lnTo>
                      <a:pt x="21" y="24"/>
                    </a:lnTo>
                    <a:lnTo>
                      <a:pt x="16" y="27"/>
                    </a:lnTo>
                    <a:lnTo>
                      <a:pt x="11" y="30"/>
                    </a:lnTo>
                    <a:lnTo>
                      <a:pt x="5" y="35"/>
                    </a:lnTo>
                    <a:lnTo>
                      <a:pt x="5" y="41"/>
                    </a:lnTo>
                    <a:lnTo>
                      <a:pt x="0" y="112"/>
                    </a:lnTo>
                    <a:lnTo>
                      <a:pt x="5" y="115"/>
                    </a:lnTo>
                    <a:lnTo>
                      <a:pt x="8" y="124"/>
                    </a:lnTo>
                    <a:lnTo>
                      <a:pt x="21" y="124"/>
                    </a:lnTo>
                    <a:lnTo>
                      <a:pt x="118" y="98"/>
                    </a:lnTo>
                    <a:lnTo>
                      <a:pt x="126" y="83"/>
                    </a:lnTo>
                    <a:lnTo>
                      <a:pt x="126" y="74"/>
                    </a:lnTo>
                    <a:lnTo>
                      <a:pt x="129" y="68"/>
                    </a:lnTo>
                    <a:lnTo>
                      <a:pt x="134" y="12"/>
                    </a:lnTo>
                    <a:lnTo>
                      <a:pt x="134" y="9"/>
                    </a:lnTo>
                    <a:lnTo>
                      <a:pt x="131" y="3"/>
                    </a:lnTo>
                    <a:lnTo>
                      <a:pt x="118" y="0"/>
                    </a:lnTo>
                    <a:lnTo>
                      <a:pt x="90" y="6"/>
                    </a:lnTo>
                    <a:lnTo>
                      <a:pt x="68" y="12"/>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7" name="Freeform 429"/>
              <p:cNvSpPr>
                <a:spLocks/>
              </p:cNvSpPr>
              <p:nvPr/>
            </p:nvSpPr>
            <p:spPr bwMode="auto">
              <a:xfrm>
                <a:off x="5112" y="2372"/>
                <a:ext cx="54" cy="51"/>
              </a:xfrm>
              <a:custGeom>
                <a:avLst/>
                <a:gdLst>
                  <a:gd name="T0" fmla="*/ 30 w 54"/>
                  <a:gd name="T1" fmla="*/ 0 h 51"/>
                  <a:gd name="T2" fmla="*/ 13 w 54"/>
                  <a:gd name="T3" fmla="*/ 6 h 51"/>
                  <a:gd name="T4" fmla="*/ 5 w 54"/>
                  <a:gd name="T5" fmla="*/ 12 h 51"/>
                  <a:gd name="T6" fmla="*/ 0 w 54"/>
                  <a:gd name="T7" fmla="*/ 38 h 51"/>
                  <a:gd name="T8" fmla="*/ 5 w 54"/>
                  <a:gd name="T9" fmla="*/ 38 h 51"/>
                  <a:gd name="T10" fmla="*/ 15 w 54"/>
                  <a:gd name="T11" fmla="*/ 38 h 51"/>
                  <a:gd name="T12" fmla="*/ 28 w 54"/>
                  <a:gd name="T13" fmla="*/ 47 h 51"/>
                  <a:gd name="T14" fmla="*/ 40 w 54"/>
                  <a:gd name="T15" fmla="*/ 50 h 51"/>
                  <a:gd name="T16" fmla="*/ 53 w 54"/>
                  <a:gd name="T17" fmla="*/ 21 h 51"/>
                  <a:gd name="T18" fmla="*/ 30 w 5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1">
                    <a:moveTo>
                      <a:pt x="30" y="0"/>
                    </a:moveTo>
                    <a:lnTo>
                      <a:pt x="13" y="6"/>
                    </a:lnTo>
                    <a:lnTo>
                      <a:pt x="5" y="12"/>
                    </a:lnTo>
                    <a:lnTo>
                      <a:pt x="0" y="38"/>
                    </a:lnTo>
                    <a:lnTo>
                      <a:pt x="5" y="38"/>
                    </a:lnTo>
                    <a:lnTo>
                      <a:pt x="15" y="38"/>
                    </a:lnTo>
                    <a:lnTo>
                      <a:pt x="28" y="47"/>
                    </a:lnTo>
                    <a:lnTo>
                      <a:pt x="40" y="50"/>
                    </a:lnTo>
                    <a:lnTo>
                      <a:pt x="53" y="21"/>
                    </a:lnTo>
                    <a:lnTo>
                      <a:pt x="30" y="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8" name="Freeform 430"/>
              <p:cNvSpPr>
                <a:spLocks/>
              </p:cNvSpPr>
              <p:nvPr/>
            </p:nvSpPr>
            <p:spPr bwMode="auto">
              <a:xfrm>
                <a:off x="4975" y="2460"/>
                <a:ext cx="58" cy="61"/>
              </a:xfrm>
              <a:custGeom>
                <a:avLst/>
                <a:gdLst>
                  <a:gd name="T0" fmla="*/ 55 w 58"/>
                  <a:gd name="T1" fmla="*/ 40 h 61"/>
                  <a:gd name="T2" fmla="*/ 55 w 58"/>
                  <a:gd name="T3" fmla="*/ 26 h 61"/>
                  <a:gd name="T4" fmla="*/ 57 w 58"/>
                  <a:gd name="T5" fmla="*/ 20 h 61"/>
                  <a:gd name="T6" fmla="*/ 52 w 58"/>
                  <a:gd name="T7" fmla="*/ 11 h 61"/>
                  <a:gd name="T8" fmla="*/ 44 w 58"/>
                  <a:gd name="T9" fmla="*/ 9 h 61"/>
                  <a:gd name="T10" fmla="*/ 34 w 58"/>
                  <a:gd name="T11" fmla="*/ 0 h 61"/>
                  <a:gd name="T12" fmla="*/ 26 w 58"/>
                  <a:gd name="T13" fmla="*/ 3 h 61"/>
                  <a:gd name="T14" fmla="*/ 18 w 58"/>
                  <a:gd name="T15" fmla="*/ 3 h 61"/>
                  <a:gd name="T16" fmla="*/ 16 w 58"/>
                  <a:gd name="T17" fmla="*/ 11 h 61"/>
                  <a:gd name="T18" fmla="*/ 8 w 58"/>
                  <a:gd name="T19" fmla="*/ 14 h 61"/>
                  <a:gd name="T20" fmla="*/ 0 w 58"/>
                  <a:gd name="T21" fmla="*/ 23 h 61"/>
                  <a:gd name="T22" fmla="*/ 3 w 58"/>
                  <a:gd name="T23" fmla="*/ 29 h 61"/>
                  <a:gd name="T24" fmla="*/ 18 w 58"/>
                  <a:gd name="T25" fmla="*/ 37 h 61"/>
                  <a:gd name="T26" fmla="*/ 23 w 58"/>
                  <a:gd name="T27" fmla="*/ 60 h 61"/>
                  <a:gd name="T28" fmla="*/ 49 w 58"/>
                  <a:gd name="T29" fmla="*/ 57 h 61"/>
                  <a:gd name="T30" fmla="*/ 55 w 58"/>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55" y="40"/>
                    </a:moveTo>
                    <a:lnTo>
                      <a:pt x="55" y="26"/>
                    </a:lnTo>
                    <a:lnTo>
                      <a:pt x="57" y="20"/>
                    </a:lnTo>
                    <a:lnTo>
                      <a:pt x="52" y="11"/>
                    </a:lnTo>
                    <a:lnTo>
                      <a:pt x="44" y="9"/>
                    </a:lnTo>
                    <a:lnTo>
                      <a:pt x="34" y="0"/>
                    </a:lnTo>
                    <a:lnTo>
                      <a:pt x="26" y="3"/>
                    </a:lnTo>
                    <a:lnTo>
                      <a:pt x="18" y="3"/>
                    </a:lnTo>
                    <a:lnTo>
                      <a:pt x="16" y="11"/>
                    </a:lnTo>
                    <a:lnTo>
                      <a:pt x="8" y="14"/>
                    </a:lnTo>
                    <a:lnTo>
                      <a:pt x="0" y="23"/>
                    </a:lnTo>
                    <a:lnTo>
                      <a:pt x="3" y="29"/>
                    </a:lnTo>
                    <a:lnTo>
                      <a:pt x="18" y="37"/>
                    </a:lnTo>
                    <a:lnTo>
                      <a:pt x="23" y="60"/>
                    </a:lnTo>
                    <a:lnTo>
                      <a:pt x="49" y="57"/>
                    </a:lnTo>
                    <a:lnTo>
                      <a:pt x="55" y="40"/>
                    </a:lnTo>
                  </a:path>
                </a:pathLst>
              </a:custGeom>
              <a:solidFill>
                <a:srgbClr val="FF8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39" name="Freeform 431"/>
              <p:cNvSpPr>
                <a:spLocks/>
              </p:cNvSpPr>
              <p:nvPr/>
            </p:nvSpPr>
            <p:spPr bwMode="auto">
              <a:xfrm>
                <a:off x="5074" y="2371"/>
                <a:ext cx="131" cy="120"/>
              </a:xfrm>
              <a:custGeom>
                <a:avLst/>
                <a:gdLst>
                  <a:gd name="T0" fmla="*/ 130 w 131"/>
                  <a:gd name="T1" fmla="*/ 0 h 120"/>
                  <a:gd name="T2" fmla="*/ 102 w 131"/>
                  <a:gd name="T3" fmla="*/ 0 h 120"/>
                  <a:gd name="T4" fmla="*/ 85 w 131"/>
                  <a:gd name="T5" fmla="*/ 13 h 120"/>
                  <a:gd name="T6" fmla="*/ 71 w 131"/>
                  <a:gd name="T7" fmla="*/ 32 h 120"/>
                  <a:gd name="T8" fmla="*/ 45 w 131"/>
                  <a:gd name="T9" fmla="*/ 52 h 120"/>
                  <a:gd name="T10" fmla="*/ 37 w 131"/>
                  <a:gd name="T11" fmla="*/ 58 h 120"/>
                  <a:gd name="T12" fmla="*/ 28 w 131"/>
                  <a:gd name="T13" fmla="*/ 54 h 120"/>
                  <a:gd name="T14" fmla="*/ 11 w 131"/>
                  <a:gd name="T15" fmla="*/ 64 h 120"/>
                  <a:gd name="T16" fmla="*/ 3 w 131"/>
                  <a:gd name="T17" fmla="*/ 77 h 120"/>
                  <a:gd name="T18" fmla="*/ 0 w 131"/>
                  <a:gd name="T19" fmla="*/ 93 h 120"/>
                  <a:gd name="T20" fmla="*/ 3 w 131"/>
                  <a:gd name="T21" fmla="*/ 103 h 120"/>
                  <a:gd name="T22" fmla="*/ 8 w 131"/>
                  <a:gd name="T23" fmla="*/ 116 h 120"/>
                  <a:gd name="T24" fmla="*/ 20 w 131"/>
                  <a:gd name="T25" fmla="*/ 119 h 120"/>
                  <a:gd name="T26" fmla="*/ 48 w 131"/>
                  <a:gd name="T27" fmla="*/ 112 h 120"/>
                  <a:gd name="T28" fmla="*/ 85 w 131"/>
                  <a:gd name="T29" fmla="*/ 93 h 120"/>
                  <a:gd name="T30" fmla="*/ 107 w 131"/>
                  <a:gd name="T31" fmla="*/ 80 h 120"/>
                  <a:gd name="T32" fmla="*/ 130 w 131"/>
                  <a:gd name="T33" fmla="*/ 45 h 120"/>
                  <a:gd name="T34" fmla="*/ 130 w 131"/>
                  <a:gd name="T3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20">
                    <a:moveTo>
                      <a:pt x="130" y="0"/>
                    </a:moveTo>
                    <a:lnTo>
                      <a:pt x="102" y="0"/>
                    </a:lnTo>
                    <a:lnTo>
                      <a:pt x="85" y="13"/>
                    </a:lnTo>
                    <a:lnTo>
                      <a:pt x="71" y="32"/>
                    </a:lnTo>
                    <a:lnTo>
                      <a:pt x="45" y="52"/>
                    </a:lnTo>
                    <a:lnTo>
                      <a:pt x="37" y="58"/>
                    </a:lnTo>
                    <a:lnTo>
                      <a:pt x="28" y="54"/>
                    </a:lnTo>
                    <a:lnTo>
                      <a:pt x="11" y="64"/>
                    </a:lnTo>
                    <a:lnTo>
                      <a:pt x="3" y="77"/>
                    </a:lnTo>
                    <a:lnTo>
                      <a:pt x="0" y="93"/>
                    </a:lnTo>
                    <a:lnTo>
                      <a:pt x="3" y="103"/>
                    </a:lnTo>
                    <a:lnTo>
                      <a:pt x="8" y="116"/>
                    </a:lnTo>
                    <a:lnTo>
                      <a:pt x="20" y="119"/>
                    </a:lnTo>
                    <a:lnTo>
                      <a:pt x="48" y="112"/>
                    </a:lnTo>
                    <a:lnTo>
                      <a:pt x="85" y="93"/>
                    </a:lnTo>
                    <a:lnTo>
                      <a:pt x="107" y="80"/>
                    </a:lnTo>
                    <a:lnTo>
                      <a:pt x="130" y="45"/>
                    </a:lnTo>
                    <a:lnTo>
                      <a:pt x="130" y="0"/>
                    </a:lnTo>
                  </a:path>
                </a:pathLst>
              </a:custGeom>
              <a:solidFill>
                <a:srgbClr val="F6BF6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840" name="Freeform 432"/>
              <p:cNvSpPr>
                <a:spLocks/>
              </p:cNvSpPr>
              <p:nvPr/>
            </p:nvSpPr>
            <p:spPr bwMode="auto">
              <a:xfrm>
                <a:off x="5117" y="2384"/>
                <a:ext cx="23" cy="20"/>
              </a:xfrm>
              <a:custGeom>
                <a:avLst/>
                <a:gdLst>
                  <a:gd name="T0" fmla="*/ 0 w 23"/>
                  <a:gd name="T1" fmla="*/ 19 h 20"/>
                  <a:gd name="T2" fmla="*/ 5 w 23"/>
                  <a:gd name="T3" fmla="*/ 13 h 20"/>
                  <a:gd name="T4" fmla="*/ 10 w 23"/>
                  <a:gd name="T5" fmla="*/ 13 h 20"/>
                  <a:gd name="T6" fmla="*/ 17 w 23"/>
                  <a:gd name="T7" fmla="*/ 13 h 20"/>
                  <a:gd name="T8" fmla="*/ 22 w 23"/>
                  <a:gd name="T9" fmla="*/ 11 h 20"/>
                  <a:gd name="T10" fmla="*/ 17 w 23"/>
                  <a:gd name="T11" fmla="*/ 11 h 20"/>
                  <a:gd name="T12" fmla="*/ 22 w 23"/>
                  <a:gd name="T13" fmla="*/ 2 h 20"/>
                  <a:gd name="T14" fmla="*/ 17 w 23"/>
                  <a:gd name="T15" fmla="*/ 8 h 20"/>
                  <a:gd name="T16" fmla="*/ 12 w 23"/>
                  <a:gd name="T17" fmla="*/ 8 h 20"/>
                  <a:gd name="T18" fmla="*/ 15 w 23"/>
                  <a:gd name="T19" fmla="*/ 0 h 20"/>
                  <a:gd name="T20" fmla="*/ 12 w 23"/>
                  <a:gd name="T21" fmla="*/ 5 h 20"/>
                  <a:gd name="T22" fmla="*/ 5 w 23"/>
                  <a:gd name="T23" fmla="*/ 5 h 20"/>
                  <a:gd name="T24" fmla="*/ 2 w 23"/>
                  <a:gd name="T25" fmla="*/ 13 h 20"/>
                  <a:gd name="T26" fmla="*/ 0 w 23"/>
                  <a:gd name="T2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0" y="19"/>
                    </a:moveTo>
                    <a:lnTo>
                      <a:pt x="5" y="13"/>
                    </a:lnTo>
                    <a:lnTo>
                      <a:pt x="10" y="13"/>
                    </a:lnTo>
                    <a:lnTo>
                      <a:pt x="17" y="13"/>
                    </a:lnTo>
                    <a:lnTo>
                      <a:pt x="22" y="11"/>
                    </a:lnTo>
                    <a:lnTo>
                      <a:pt x="17" y="11"/>
                    </a:lnTo>
                    <a:lnTo>
                      <a:pt x="22" y="2"/>
                    </a:lnTo>
                    <a:lnTo>
                      <a:pt x="17" y="8"/>
                    </a:lnTo>
                    <a:lnTo>
                      <a:pt x="12" y="8"/>
                    </a:lnTo>
                    <a:lnTo>
                      <a:pt x="15" y="0"/>
                    </a:lnTo>
                    <a:lnTo>
                      <a:pt x="12" y="5"/>
                    </a:lnTo>
                    <a:lnTo>
                      <a:pt x="5" y="5"/>
                    </a:lnTo>
                    <a:lnTo>
                      <a:pt x="2" y="13"/>
                    </a:lnTo>
                    <a:lnTo>
                      <a:pt x="0" y="19"/>
                    </a:lnTo>
                  </a:path>
                </a:pathLst>
              </a:custGeom>
              <a:solidFill>
                <a:srgbClr val="C0607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841" name="Rectangle 433"/>
            <p:cNvSpPr>
              <a:spLocks noChangeArrowheads="1"/>
            </p:cNvSpPr>
            <p:nvPr/>
          </p:nvSpPr>
          <p:spPr bwMode="auto">
            <a:xfrm>
              <a:off x="2879725" y="1747838"/>
              <a:ext cx="931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000">
                  <a:solidFill>
                    <a:srgbClr val="000000"/>
                  </a:solidFill>
                  <a:effectLst>
                    <a:outerShdw blurRad="38100" dist="38100" dir="2700000" algn="tl">
                      <a:srgbClr val="C0C0C0"/>
                    </a:outerShdw>
                  </a:effectLst>
                </a:rPr>
                <a:t>Boston</a:t>
              </a:r>
            </a:p>
          </p:txBody>
        </p:sp>
        <p:sp>
          <p:nvSpPr>
            <p:cNvPr id="913842" name="Rectangle 434"/>
            <p:cNvSpPr>
              <a:spLocks noChangeArrowheads="1"/>
            </p:cNvSpPr>
            <p:nvPr/>
          </p:nvSpPr>
          <p:spPr bwMode="auto">
            <a:xfrm>
              <a:off x="658813" y="1712913"/>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DC</a:t>
              </a:r>
            </a:p>
          </p:txBody>
        </p:sp>
        <p:sp>
          <p:nvSpPr>
            <p:cNvPr id="913843" name="Rectangle 435"/>
            <p:cNvSpPr>
              <a:spLocks noChangeArrowheads="1"/>
            </p:cNvSpPr>
            <p:nvPr/>
          </p:nvSpPr>
          <p:spPr bwMode="auto">
            <a:xfrm>
              <a:off x="168275" y="4548188"/>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DC</a:t>
              </a:r>
            </a:p>
          </p:txBody>
        </p:sp>
        <p:sp>
          <p:nvSpPr>
            <p:cNvPr id="913844" name="Rectangle 436"/>
            <p:cNvSpPr>
              <a:spLocks noChangeArrowheads="1"/>
            </p:cNvSpPr>
            <p:nvPr/>
          </p:nvSpPr>
          <p:spPr bwMode="auto">
            <a:xfrm>
              <a:off x="8089900" y="1006475"/>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DC</a:t>
              </a:r>
            </a:p>
          </p:txBody>
        </p:sp>
        <p:sp>
          <p:nvSpPr>
            <p:cNvPr id="913845" name="Rectangle 437"/>
            <p:cNvSpPr>
              <a:spLocks noChangeArrowheads="1"/>
            </p:cNvSpPr>
            <p:nvPr/>
          </p:nvSpPr>
          <p:spPr bwMode="auto">
            <a:xfrm>
              <a:off x="1344613" y="26146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SF</a:t>
              </a:r>
            </a:p>
          </p:txBody>
        </p:sp>
        <p:sp>
          <p:nvSpPr>
            <p:cNvPr id="913846" name="Rectangle 438"/>
            <p:cNvSpPr>
              <a:spLocks noChangeArrowheads="1"/>
            </p:cNvSpPr>
            <p:nvPr/>
          </p:nvSpPr>
          <p:spPr bwMode="auto">
            <a:xfrm>
              <a:off x="8601075" y="50974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SF</a:t>
              </a:r>
            </a:p>
          </p:txBody>
        </p:sp>
        <p:sp>
          <p:nvSpPr>
            <p:cNvPr id="913847" name="Rectangle 439"/>
            <p:cNvSpPr>
              <a:spLocks noChangeArrowheads="1"/>
            </p:cNvSpPr>
            <p:nvPr/>
          </p:nvSpPr>
          <p:spPr bwMode="auto">
            <a:xfrm>
              <a:off x="3744913" y="3870325"/>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NY</a:t>
              </a:r>
            </a:p>
          </p:txBody>
        </p:sp>
        <p:sp>
          <p:nvSpPr>
            <p:cNvPr id="913848" name="Rectangle 440"/>
            <p:cNvSpPr>
              <a:spLocks noChangeArrowheads="1"/>
            </p:cNvSpPr>
            <p:nvPr/>
          </p:nvSpPr>
          <p:spPr bwMode="auto">
            <a:xfrm>
              <a:off x="4465638" y="1052513"/>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NY</a:t>
              </a:r>
            </a:p>
          </p:txBody>
        </p:sp>
        <p:sp>
          <p:nvSpPr>
            <p:cNvPr id="913849" name="Rectangle 441"/>
            <p:cNvSpPr>
              <a:spLocks noChangeArrowheads="1"/>
            </p:cNvSpPr>
            <p:nvPr/>
          </p:nvSpPr>
          <p:spPr bwMode="auto">
            <a:xfrm>
              <a:off x="2333625" y="3370263"/>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HK</a:t>
              </a:r>
            </a:p>
          </p:txBody>
        </p:sp>
        <p:sp>
          <p:nvSpPr>
            <p:cNvPr id="913850" name="Rectangle 442"/>
            <p:cNvSpPr>
              <a:spLocks noChangeArrowheads="1"/>
            </p:cNvSpPr>
            <p:nvPr/>
          </p:nvSpPr>
          <p:spPr bwMode="auto">
            <a:xfrm>
              <a:off x="4418013" y="3190875"/>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PIT</a:t>
              </a:r>
            </a:p>
          </p:txBody>
        </p:sp>
        <p:sp>
          <p:nvSpPr>
            <p:cNvPr id="913851" name="Rectangle 443"/>
            <p:cNvSpPr>
              <a:spLocks noChangeArrowheads="1"/>
            </p:cNvSpPr>
            <p:nvPr/>
          </p:nvSpPr>
          <p:spPr bwMode="auto">
            <a:xfrm>
              <a:off x="4875213" y="3925888"/>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ATL</a:t>
              </a:r>
            </a:p>
          </p:txBody>
        </p:sp>
        <p:sp>
          <p:nvSpPr>
            <p:cNvPr id="913852" name="Rectangle 444"/>
            <p:cNvSpPr>
              <a:spLocks noChangeArrowheads="1"/>
            </p:cNvSpPr>
            <p:nvPr/>
          </p:nvSpPr>
          <p:spPr bwMode="auto">
            <a:xfrm>
              <a:off x="7989888" y="2074863"/>
              <a:ext cx="60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LA</a:t>
              </a:r>
            </a:p>
          </p:txBody>
        </p:sp>
        <p:sp>
          <p:nvSpPr>
            <p:cNvPr id="913853" name="Rectangle 445"/>
            <p:cNvSpPr>
              <a:spLocks noChangeArrowheads="1"/>
            </p:cNvSpPr>
            <p:nvPr/>
          </p:nvSpPr>
          <p:spPr bwMode="auto">
            <a:xfrm>
              <a:off x="8299450" y="40370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LON</a:t>
              </a:r>
            </a:p>
          </p:txBody>
        </p:sp>
        <p:sp>
          <p:nvSpPr>
            <p:cNvPr id="913854" name="Rectangle 446"/>
            <p:cNvSpPr>
              <a:spLocks noChangeArrowheads="1"/>
            </p:cNvSpPr>
            <p:nvPr/>
          </p:nvSpPr>
          <p:spPr bwMode="auto">
            <a:xfrm>
              <a:off x="8294688" y="318135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Paris</a:t>
              </a:r>
            </a:p>
          </p:txBody>
        </p:sp>
        <p:sp>
          <p:nvSpPr>
            <p:cNvPr id="913855" name="Rectangle 447"/>
            <p:cNvSpPr>
              <a:spLocks noChangeArrowheads="1"/>
            </p:cNvSpPr>
            <p:nvPr/>
          </p:nvSpPr>
          <p:spPr bwMode="auto">
            <a:xfrm>
              <a:off x="8112125" y="607695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CHI</a:t>
              </a:r>
            </a:p>
          </p:txBody>
        </p:sp>
        <p:sp>
          <p:nvSpPr>
            <p:cNvPr id="913856" name="Rectangle 448"/>
            <p:cNvSpPr>
              <a:spLocks noChangeArrowheads="1"/>
            </p:cNvSpPr>
            <p:nvPr/>
          </p:nvSpPr>
          <p:spPr bwMode="auto">
            <a:xfrm>
              <a:off x="4670425" y="2390775"/>
              <a:ext cx="60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LA</a:t>
              </a:r>
            </a:p>
          </p:txBody>
        </p:sp>
        <p:sp>
          <p:nvSpPr>
            <p:cNvPr id="913857" name="Rectangle 449"/>
            <p:cNvSpPr>
              <a:spLocks noChangeArrowheads="1"/>
            </p:cNvSpPr>
            <p:nvPr/>
          </p:nvSpPr>
          <p:spPr bwMode="auto">
            <a:xfrm>
              <a:off x="1041400" y="3686175"/>
              <a:ext cx="795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400">
                  <a:solidFill>
                    <a:srgbClr val="000000"/>
                  </a:solidFill>
                  <a:effectLst>
                    <a:outerShdw blurRad="38100" dist="38100" dir="2700000" algn="tl">
                      <a:srgbClr val="C0C0C0"/>
                    </a:outerShdw>
                  </a:effectLst>
                </a:rPr>
                <a:t>SYD</a:t>
              </a:r>
            </a:p>
          </p:txBody>
        </p:sp>
        <p:sp>
          <p:nvSpPr>
            <p:cNvPr id="913858" name="Rectangle 450"/>
            <p:cNvSpPr>
              <a:spLocks noChangeArrowheads="1"/>
            </p:cNvSpPr>
            <p:nvPr/>
          </p:nvSpPr>
          <p:spPr bwMode="auto">
            <a:xfrm>
              <a:off x="5473700" y="147638"/>
              <a:ext cx="2298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altLang="en-US" sz="2800" dirty="0">
                  <a:solidFill>
                    <a:srgbClr val="000000"/>
                  </a:solidFill>
                  <a:effectLst/>
                </a:rPr>
                <a:t>Collaboration</a:t>
              </a:r>
            </a:p>
          </p:txBody>
        </p:sp>
        <p:sp>
          <p:nvSpPr>
            <p:cNvPr id="913859" name="Rectangle 451"/>
            <p:cNvSpPr>
              <a:spLocks noChangeArrowheads="1"/>
            </p:cNvSpPr>
            <p:nvPr/>
          </p:nvSpPr>
          <p:spPr bwMode="auto">
            <a:xfrm>
              <a:off x="234950" y="38100"/>
              <a:ext cx="3879850"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altLang="en-US" sz="3200" b="1" dirty="0" smtClean="0">
                  <a:solidFill>
                    <a:schemeClr val="accent1"/>
                  </a:solidFill>
                  <a:effectLst/>
                </a:rPr>
                <a:t>Group Systems</a:t>
              </a:r>
              <a:endParaRPr lang="en-US" altLang="en-US" sz="3200" b="1" dirty="0">
                <a:solidFill>
                  <a:schemeClr val="accent1"/>
                </a:solidFill>
                <a:effectLst/>
              </a:endParaRPr>
            </a:p>
            <a:p>
              <a:pPr algn="l" eaLnBrk="0" hangingPunct="0"/>
              <a:r>
                <a:rPr lang="en-US" altLang="en-US" sz="3200" b="1" dirty="0">
                  <a:solidFill>
                    <a:schemeClr val="accent1"/>
                  </a:solidFill>
                  <a:effectLst/>
                </a:rPr>
                <a:t>Virtual Collaboration</a:t>
              </a:r>
            </a:p>
          </p:txBody>
        </p:sp>
      </p:grpSp>
    </p:spTree>
    <p:extLst>
      <p:ext uri="{BB962C8B-B14F-4D97-AF65-F5344CB8AC3E}">
        <p14:creationId xmlns:p14="http://schemas.microsoft.com/office/powerpoint/2010/main" val="2716356106"/>
      </p:ext>
    </p:extLst>
  </p:cSld>
  <p:clrMapOvr>
    <a:masterClrMapping/>
  </p:clrMapOvr>
  <p:transition spd="med" advTm="5097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ynSyte - Better insight…better decisi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810"/>
          <a:stretch/>
        </p:blipFill>
        <p:spPr bwMode="auto">
          <a:xfrm>
            <a:off x="381000" y="3016266"/>
            <a:ext cx="3429000" cy="170813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www.meetingsupport.dk/image/ThinkTank.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9454" y="217305"/>
            <a:ext cx="5886450" cy="160896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facilitate.co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9237" b="8421"/>
          <a:stretch/>
        </p:blipFill>
        <p:spPr bwMode="auto">
          <a:xfrm>
            <a:off x="2514600" y="5582998"/>
            <a:ext cx="5181601" cy="75436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1"/>
          </p:nvPr>
        </p:nvSpPr>
        <p:spPr/>
        <p:txBody>
          <a:bodyPr/>
          <a:lstStyle/>
          <a:p>
            <a:fld id="{9091B9A7-3FAE-41EE-8F79-68D35780CF90}" type="slidenum">
              <a:rPr lang="en-US" smtClean="0"/>
              <a:pPr/>
              <a:t>18</a:t>
            </a:fld>
            <a:endParaRPr lang="en-US"/>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3899" y="3298832"/>
            <a:ext cx="4114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800225"/>
            <a:ext cx="330987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779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239000" cy="1143000"/>
          </a:xfrm>
        </p:spPr>
        <p:txBody>
          <a:bodyPr/>
          <a:lstStyle/>
          <a:p>
            <a:r>
              <a:rPr lang="en-US" dirty="0" smtClean="0">
                <a:solidFill>
                  <a:schemeClr val="accent1"/>
                </a:solidFill>
              </a:rPr>
              <a:t>Mind mapping</a:t>
            </a:r>
            <a:endParaRPr lang="en-US" dirty="0">
              <a:solidFill>
                <a:schemeClr val="accent1"/>
              </a:solidFill>
            </a:endParaRPr>
          </a:p>
        </p:txBody>
      </p:sp>
      <p:sp>
        <p:nvSpPr>
          <p:cNvPr id="3" name="Content Placeholder 2"/>
          <p:cNvSpPr>
            <a:spLocks noGrp="1"/>
          </p:cNvSpPr>
          <p:nvPr>
            <p:ph idx="1"/>
          </p:nvPr>
        </p:nvSpPr>
        <p:spPr>
          <a:xfrm>
            <a:off x="1066800" y="1676400"/>
            <a:ext cx="7467600" cy="2209800"/>
          </a:xfrm>
        </p:spPr>
        <p:txBody>
          <a:bodyPr/>
          <a:lstStyle/>
          <a:p>
            <a:r>
              <a:rPr lang="en-US" dirty="0" smtClean="0"/>
              <a:t>http://www.mindmeister.com</a:t>
            </a:r>
          </a:p>
          <a:p>
            <a:r>
              <a:rPr lang="en-US" dirty="0" smtClean="0"/>
              <a:t>You should have gotten an invite for this activity</a:t>
            </a:r>
          </a:p>
          <a:p>
            <a:r>
              <a:rPr lang="en-US" dirty="0" smtClean="0"/>
              <a:t>Click on a topic (it will be outlined in blue)</a:t>
            </a:r>
          </a:p>
          <a:p>
            <a:r>
              <a:rPr lang="en-US" dirty="0"/>
              <a:t>Y</a:t>
            </a:r>
            <a:r>
              <a:rPr lang="en-US" dirty="0" smtClean="0"/>
              <a:t>ou may need to create a basic account</a:t>
            </a:r>
          </a:p>
        </p:txBody>
      </p:sp>
      <p:sp>
        <p:nvSpPr>
          <p:cNvPr id="4" name="Slide Number Placeholder 3"/>
          <p:cNvSpPr>
            <a:spLocks noGrp="1"/>
          </p:cNvSpPr>
          <p:nvPr>
            <p:ph type="sldNum" sz="quarter" idx="11"/>
          </p:nvPr>
        </p:nvSpPr>
        <p:spPr/>
        <p:txBody>
          <a:bodyPr/>
          <a:lstStyle/>
          <a:p>
            <a:fld id="{9091B9A7-3FAE-41EE-8F79-68D35780CF90}" type="slidenum">
              <a:rPr lang="en-US" smtClean="0">
                <a:solidFill>
                  <a:srgbClr val="2F5897">
                    <a:lumMod val="60000"/>
                    <a:lumOff val="40000"/>
                  </a:srgbClr>
                </a:solidFill>
              </a:rPr>
              <a:pPr/>
              <a:t>19</a:t>
            </a:fld>
            <a:endParaRPr lang="en-US">
              <a:solidFill>
                <a:srgbClr val="2F5897">
                  <a:lumMod val="60000"/>
                  <a:lumOff val="40000"/>
                </a:srgbClr>
              </a:solidFill>
            </a:endParaRPr>
          </a:p>
        </p:txBody>
      </p:sp>
      <p:sp>
        <p:nvSpPr>
          <p:cNvPr id="5" name="Title 1"/>
          <p:cNvSpPr txBox="1">
            <a:spLocks/>
          </p:cNvSpPr>
          <p:nvPr/>
        </p:nvSpPr>
        <p:spPr>
          <a:xfrm>
            <a:off x="1219200" y="5257800"/>
            <a:ext cx="7239000" cy="1143000"/>
          </a:xfrm>
          <a:prstGeom prst="rect">
            <a:avLst/>
          </a:prstGeom>
        </p:spPr>
        <p:txBody>
          <a:bodyPr vert="horz" lIns="91440" tIns="45720" rIns="91440" bIns="45720" rtlCol="0" anchor="b">
            <a:noAutofit/>
          </a:bodyPr>
          <a:lstStyle>
            <a:lvl1pPr algn="l" defTabSz="914400" rtl="0" eaLnBrk="1" latinLnBrk="0" hangingPunct="1">
              <a:spcBef>
                <a:spcPct val="0"/>
              </a:spcBef>
              <a:buNone/>
              <a:defRPr sz="4400" b="1" kern="1200" baseline="0">
                <a:ln w="12700">
                  <a:solidFill>
                    <a:schemeClr val="tx2"/>
                  </a:solidFill>
                </a:ln>
                <a:solidFill>
                  <a:schemeClr val="bg1"/>
                </a:solidFill>
                <a:effectLst/>
                <a:latin typeface="+mj-lt"/>
                <a:ea typeface="+mj-ea"/>
                <a:cs typeface="+mj-cs"/>
              </a:defRPr>
            </a:lvl1pPr>
          </a:lstStyle>
          <a:p>
            <a:r>
              <a:rPr lang="en-US" dirty="0">
                <a:solidFill>
                  <a:schemeClr val="accent1"/>
                </a:solidFill>
              </a:rPr>
              <a:t>L</a:t>
            </a:r>
            <a:r>
              <a:rPr lang="en-US" dirty="0" smtClean="0">
                <a:solidFill>
                  <a:schemeClr val="accent1"/>
                </a:solidFill>
              </a:rPr>
              <a:t>et’s Look at Mind Meister</a:t>
            </a:r>
            <a:endParaRPr lang="en-US" dirty="0">
              <a:solidFill>
                <a:schemeClr val="accent1"/>
              </a:solidFill>
            </a:endParaRPr>
          </a:p>
        </p:txBody>
      </p:sp>
    </p:spTree>
    <p:extLst>
      <p:ext uri="{BB962C8B-B14F-4D97-AF65-F5344CB8AC3E}">
        <p14:creationId xmlns:p14="http://schemas.microsoft.com/office/powerpoint/2010/main" val="4090055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239000" cy="1143000"/>
          </a:xfrm>
        </p:spPr>
        <p:txBody>
          <a:bodyPr/>
          <a:lstStyle/>
          <a:p>
            <a:r>
              <a:rPr lang="en-US" dirty="0" smtClean="0">
                <a:solidFill>
                  <a:schemeClr val="accent1"/>
                </a:solidFill>
              </a:rPr>
              <a:t>Agenda</a:t>
            </a:r>
            <a:endParaRPr lang="en-US" dirty="0">
              <a:solidFill>
                <a:schemeClr val="accent1"/>
              </a:solidFill>
            </a:endParaRPr>
          </a:p>
        </p:txBody>
      </p:sp>
      <p:sp>
        <p:nvSpPr>
          <p:cNvPr id="3" name="Content Placeholder 2"/>
          <p:cNvSpPr>
            <a:spLocks noGrp="1"/>
          </p:cNvSpPr>
          <p:nvPr>
            <p:ph idx="1"/>
          </p:nvPr>
        </p:nvSpPr>
        <p:spPr>
          <a:xfrm>
            <a:off x="685800" y="1752600"/>
            <a:ext cx="7467600" cy="4419600"/>
          </a:xfrm>
        </p:spPr>
        <p:txBody>
          <a:bodyPr/>
          <a:lstStyle/>
          <a:p>
            <a:r>
              <a:rPr lang="en-US" dirty="0" smtClean="0"/>
              <a:t>Collaboration Tools</a:t>
            </a:r>
          </a:p>
          <a:p>
            <a:pPr lvl="1"/>
            <a:r>
              <a:rPr lang="en-US" dirty="0"/>
              <a:t>Enterprise 2.0 revisited</a:t>
            </a:r>
          </a:p>
          <a:p>
            <a:pPr lvl="1"/>
            <a:r>
              <a:rPr lang="en-US" dirty="0" smtClean="0"/>
              <a:t>Definitions</a:t>
            </a:r>
          </a:p>
          <a:p>
            <a:pPr lvl="1"/>
            <a:r>
              <a:rPr lang="en-US" dirty="0" smtClean="0"/>
              <a:t>Brigg’s Patterns of Collaboration</a:t>
            </a:r>
          </a:p>
          <a:p>
            <a:pPr lvl="1"/>
            <a:r>
              <a:rPr lang="en-US" dirty="0" smtClean="0"/>
              <a:t>Tool Selection</a:t>
            </a:r>
          </a:p>
          <a:p>
            <a:pPr lvl="1"/>
            <a:r>
              <a:rPr lang="en-US" dirty="0"/>
              <a:t>Multicultural Issues</a:t>
            </a:r>
          </a:p>
          <a:p>
            <a:r>
              <a:rPr lang="en-US" dirty="0"/>
              <a:t>KM</a:t>
            </a:r>
          </a:p>
          <a:p>
            <a:r>
              <a:rPr lang="en-US" dirty="0" smtClean="0"/>
              <a:t>Social Enterprise</a:t>
            </a:r>
          </a:p>
          <a:p>
            <a:r>
              <a:rPr lang="en-US" dirty="0" smtClean="0"/>
              <a:t>Adoption and Diffusion</a:t>
            </a:r>
          </a:p>
          <a:p>
            <a:endParaRPr lang="en-US" dirty="0" smtClean="0"/>
          </a:p>
          <a:p>
            <a:pPr lvl="1"/>
            <a:endParaRPr lang="en-US" dirty="0" smtClean="0"/>
          </a:p>
        </p:txBody>
      </p:sp>
      <p:sp>
        <p:nvSpPr>
          <p:cNvPr id="4" name="Slide Number Placeholder 3"/>
          <p:cNvSpPr>
            <a:spLocks noGrp="1"/>
          </p:cNvSpPr>
          <p:nvPr>
            <p:ph type="sldNum" sz="quarter" idx="11"/>
          </p:nvPr>
        </p:nvSpPr>
        <p:spPr/>
        <p:txBody>
          <a:bodyPr/>
          <a:lstStyle/>
          <a:p>
            <a:fld id="{9091B9A7-3FAE-41EE-8F79-68D35780CF90}" type="slidenum">
              <a:rPr lang="en-US" smtClean="0"/>
              <a:pPr/>
              <a:t>2</a:t>
            </a:fld>
            <a:endParaRPr lang="en-US"/>
          </a:p>
        </p:txBody>
      </p:sp>
    </p:spTree>
    <p:extLst>
      <p:ext uri="{BB962C8B-B14F-4D97-AF65-F5344CB8AC3E}">
        <p14:creationId xmlns:p14="http://schemas.microsoft.com/office/powerpoint/2010/main" val="1709292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143000"/>
            <a:ext cx="8153400" cy="2362200"/>
          </a:xfrm>
        </p:spPr>
        <p:txBody>
          <a:bodyPr>
            <a:normAutofit fontScale="90000"/>
          </a:bodyPr>
          <a:lstStyle/>
          <a:p>
            <a:r>
              <a:rPr lang="en-US" dirty="0" smtClean="0">
                <a:solidFill>
                  <a:schemeClr val="accent1"/>
                </a:solidFill>
              </a:rPr>
              <a:t>Processes - are repeatable patterns that generate predictable results </a:t>
            </a:r>
            <a:endParaRPr lang="en-US" dirty="0">
              <a:solidFill>
                <a:schemeClr val="accent1"/>
              </a:solidFill>
            </a:endParaRPr>
          </a:p>
        </p:txBody>
      </p:sp>
      <p:sp>
        <p:nvSpPr>
          <p:cNvPr id="4" name="Subtitle 3"/>
          <p:cNvSpPr>
            <a:spLocks noGrp="1"/>
          </p:cNvSpPr>
          <p:nvPr>
            <p:ph type="subTitle" idx="1"/>
          </p:nvPr>
        </p:nvSpPr>
        <p:spPr>
          <a:xfrm>
            <a:off x="4114800" y="4210050"/>
            <a:ext cx="4876800" cy="2590800"/>
          </a:xfrm>
        </p:spPr>
        <p:txBody>
          <a:bodyPr>
            <a:noAutofit/>
          </a:bodyPr>
          <a:lstStyle/>
          <a:p>
            <a:r>
              <a:rPr lang="en-US" sz="4000" b="1" dirty="0" smtClean="0">
                <a:solidFill>
                  <a:srgbClr val="800000"/>
                </a:solidFill>
              </a:rPr>
              <a:t>All meetings consist of collaboration patterns</a:t>
            </a:r>
            <a:endParaRPr lang="en-US" sz="4000" b="1" dirty="0">
              <a:solidFill>
                <a:srgbClr val="800000"/>
              </a:solidFill>
            </a:endParaRPr>
          </a:p>
        </p:txBody>
      </p:sp>
      <p:sp>
        <p:nvSpPr>
          <p:cNvPr id="6" name="Slide Number Placeholder 5"/>
          <p:cNvSpPr>
            <a:spLocks noGrp="1"/>
          </p:cNvSpPr>
          <p:nvPr>
            <p:ph type="sldNum" sz="quarter" idx="12"/>
          </p:nvPr>
        </p:nvSpPr>
        <p:spPr/>
        <p:txBody>
          <a:bodyPr/>
          <a:lstStyle/>
          <a:p>
            <a:fld id="{9091B9A7-3FAE-41EE-8F79-68D35780CF90}" type="slidenum">
              <a:rPr lang="en-US" smtClean="0"/>
              <a:pPr/>
              <a:t>20</a:t>
            </a:fld>
            <a:endParaRPr lang="en-US"/>
          </a:p>
        </p:txBody>
      </p:sp>
    </p:spTree>
    <p:extLst>
      <p:ext uri="{BB962C8B-B14F-4D97-AF65-F5344CB8AC3E}">
        <p14:creationId xmlns:p14="http://schemas.microsoft.com/office/powerpoint/2010/main" val="224845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091B9A7-3FAE-41EE-8F79-68D35780CF90}" type="slidenum">
              <a:rPr lang="en-US" smtClean="0"/>
              <a:pPr/>
              <a:t>21</a:t>
            </a:fld>
            <a:endParaRPr lang="en-US" dirty="0"/>
          </a:p>
        </p:txBody>
      </p:sp>
      <p:sp>
        <p:nvSpPr>
          <p:cNvPr id="4" name="Title 3"/>
          <p:cNvSpPr>
            <a:spLocks noGrp="1"/>
          </p:cNvSpPr>
          <p:nvPr>
            <p:ph type="ctrTitle" idx="4294967295"/>
          </p:nvPr>
        </p:nvSpPr>
        <p:spPr>
          <a:xfrm>
            <a:off x="228601" y="685800"/>
            <a:ext cx="8915400" cy="6172201"/>
          </a:xfrm>
        </p:spPr>
        <p:txBody>
          <a:bodyPr/>
          <a:lstStyle/>
          <a:p>
            <a:endParaRPr lang="en-US" sz="2000" b="0" dirty="0">
              <a:solidFill>
                <a:schemeClr val="tx1"/>
              </a:solidFill>
              <a:latin typeface="+mn-lt"/>
            </a:endParaRPr>
          </a:p>
        </p:txBody>
      </p:sp>
      <p:sp>
        <p:nvSpPr>
          <p:cNvPr id="5" name="Subtitle 4"/>
          <p:cNvSpPr>
            <a:spLocks noGrp="1"/>
          </p:cNvSpPr>
          <p:nvPr>
            <p:ph type="subTitle" idx="4294967295"/>
          </p:nvPr>
        </p:nvSpPr>
        <p:spPr>
          <a:xfrm>
            <a:off x="228600" y="0"/>
            <a:ext cx="8915400" cy="838200"/>
          </a:xfrm>
        </p:spPr>
        <p:txBody>
          <a:bodyPr>
            <a:noAutofit/>
          </a:bodyPr>
          <a:lstStyle/>
          <a:p>
            <a:pPr marL="0" indent="0" algn="l">
              <a:buNone/>
            </a:pPr>
            <a:r>
              <a:rPr lang="en-US" sz="2000" b="1" dirty="0"/>
              <a:t>A SEVEN-LAYER MODEL OF </a:t>
            </a:r>
            <a:r>
              <a:rPr lang="en-US" sz="2000" b="1" dirty="0" smtClean="0"/>
              <a:t>COLLABORATION</a:t>
            </a:r>
            <a:r>
              <a:rPr lang="en-US" sz="2000" b="1" dirty="0"/>
              <a:t> </a:t>
            </a:r>
            <a:r>
              <a:rPr lang="en-US" sz="2000" b="1" dirty="0" smtClean="0"/>
              <a:t>FOR </a:t>
            </a:r>
            <a:r>
              <a:rPr lang="en-US" sz="2000" b="1" dirty="0"/>
              <a:t>DESIGNERS OF</a:t>
            </a:r>
          </a:p>
          <a:p>
            <a:pPr marL="0" indent="0" algn="l">
              <a:buNone/>
            </a:pPr>
            <a:r>
              <a:rPr lang="en-US" sz="2000" b="1" dirty="0"/>
              <a:t>COLLABORATION </a:t>
            </a:r>
            <a:r>
              <a:rPr lang="en-US" sz="2000" b="1" dirty="0" smtClean="0"/>
              <a:t>SYSTEMS - </a:t>
            </a:r>
            <a:r>
              <a:rPr lang="en-US" sz="1600" dirty="0"/>
              <a:t>Robert O. </a:t>
            </a:r>
            <a:r>
              <a:rPr lang="en-US" sz="1600" dirty="0" smtClean="0"/>
              <a:t>Briggs</a:t>
            </a:r>
            <a:r>
              <a:rPr lang="en-US" sz="1200" dirty="0" smtClean="0"/>
              <a:t>, </a:t>
            </a:r>
            <a:r>
              <a:rPr lang="en-US" sz="1200" dirty="0"/>
              <a:t>Center for Collaboration </a:t>
            </a:r>
            <a:r>
              <a:rPr lang="en-US" sz="1200" dirty="0" smtClean="0"/>
              <a:t>Science, </a:t>
            </a:r>
            <a:r>
              <a:rPr lang="en-US" sz="1200" dirty="0"/>
              <a:t>University of Nebraska at Omaha</a:t>
            </a:r>
          </a:p>
          <a:p>
            <a:pPr marL="457200" indent="-457200">
              <a:buFont typeface="+mj-lt"/>
              <a:buAutoNum type="arabicPeriod"/>
            </a:pPr>
            <a:endParaRPr lang="en-US" sz="2000" b="1" dirty="0" smtClean="0"/>
          </a:p>
          <a:p>
            <a:pPr marL="457200" indent="-457200">
              <a:buFont typeface="+mj-lt"/>
              <a:buAutoNum type="arabicPeriod"/>
            </a:pPr>
            <a:r>
              <a:rPr lang="en-US" sz="2000" b="1" dirty="0" smtClean="0"/>
              <a:t>Goals</a:t>
            </a:r>
            <a:r>
              <a:rPr lang="en-US" sz="2000" dirty="0" smtClean="0"/>
              <a:t> - </a:t>
            </a:r>
            <a:r>
              <a:rPr lang="en-US" sz="2000" dirty="0"/>
              <a:t>A </a:t>
            </a:r>
            <a:r>
              <a:rPr lang="en-US" sz="2000" i="1" dirty="0"/>
              <a:t>goal </a:t>
            </a:r>
            <a:r>
              <a:rPr lang="en-US" sz="2000" dirty="0"/>
              <a:t>is a desired state or outcome. Deals with group </a:t>
            </a:r>
            <a:r>
              <a:rPr lang="en-US" sz="2000" dirty="0" smtClean="0"/>
              <a:t>goals and  </a:t>
            </a:r>
            <a:r>
              <a:rPr lang="en-US" sz="2000" dirty="0"/>
              <a:t>private </a:t>
            </a:r>
            <a:r>
              <a:rPr lang="en-US" sz="2000" dirty="0" smtClean="0"/>
              <a:t>goals. </a:t>
            </a:r>
            <a:r>
              <a:rPr lang="en-US" sz="2000" dirty="0"/>
              <a:t>Collaboration </a:t>
            </a:r>
            <a:r>
              <a:rPr lang="en-US" sz="2000" dirty="0" smtClean="0"/>
              <a:t>is defined </a:t>
            </a:r>
            <a:r>
              <a:rPr lang="en-US" sz="2000" dirty="0"/>
              <a:t>as joint effort toward a group </a:t>
            </a:r>
            <a:r>
              <a:rPr lang="en-US" sz="2000" dirty="0" smtClean="0"/>
              <a:t>goal.</a:t>
            </a:r>
          </a:p>
          <a:p>
            <a:pPr marL="457200" indent="-457200">
              <a:buFont typeface="+mj-lt"/>
              <a:buAutoNum type="arabicPeriod"/>
            </a:pPr>
            <a:r>
              <a:rPr lang="en-US" sz="2000" b="1" dirty="0" smtClean="0"/>
              <a:t>Products</a:t>
            </a:r>
            <a:r>
              <a:rPr lang="en-US" sz="2000" dirty="0" smtClean="0"/>
              <a:t> - </a:t>
            </a:r>
            <a:r>
              <a:rPr lang="en-US" sz="2000" dirty="0"/>
              <a:t>A </a:t>
            </a:r>
            <a:r>
              <a:rPr lang="en-US" sz="2000" i="1" dirty="0"/>
              <a:t>product </a:t>
            </a:r>
            <a:r>
              <a:rPr lang="en-US" sz="2000" dirty="0"/>
              <a:t>is a tangible or intangible artifact or outcome produced by </a:t>
            </a:r>
            <a:r>
              <a:rPr lang="en-US" sz="2000" dirty="0" smtClean="0"/>
              <a:t>the group’s labor.</a:t>
            </a:r>
          </a:p>
          <a:p>
            <a:pPr marL="457200" indent="-457200">
              <a:buFont typeface="+mj-lt"/>
              <a:buAutoNum type="arabicPeriod"/>
            </a:pPr>
            <a:r>
              <a:rPr lang="en-US" sz="2000" b="1" dirty="0" smtClean="0"/>
              <a:t>Activities</a:t>
            </a:r>
            <a:r>
              <a:rPr lang="en-US" sz="2000" dirty="0" smtClean="0"/>
              <a:t> - </a:t>
            </a:r>
            <a:r>
              <a:rPr lang="en-US" sz="2000" i="1" dirty="0"/>
              <a:t>Activities </a:t>
            </a:r>
            <a:r>
              <a:rPr lang="en-US" sz="2000" dirty="0"/>
              <a:t>are sub-tasks that, when completed, yield the products that </a:t>
            </a:r>
            <a:r>
              <a:rPr lang="en-US" sz="2000" dirty="0" smtClean="0"/>
              <a:t>constitute attainment </a:t>
            </a:r>
            <a:r>
              <a:rPr lang="en-US" sz="2000" dirty="0"/>
              <a:t>of the group </a:t>
            </a:r>
            <a:r>
              <a:rPr lang="en-US" sz="2000" dirty="0" smtClean="0"/>
              <a:t>goal.</a:t>
            </a:r>
          </a:p>
          <a:p>
            <a:pPr marL="457200" indent="-457200">
              <a:buFont typeface="+mj-lt"/>
              <a:buAutoNum type="arabicPeriod"/>
            </a:pPr>
            <a:r>
              <a:rPr lang="en-US" sz="2000" b="1" dirty="0" smtClean="0"/>
              <a:t>Patterns </a:t>
            </a:r>
            <a:r>
              <a:rPr lang="en-US" sz="2000" b="1" dirty="0"/>
              <a:t>of Collaboration</a:t>
            </a:r>
            <a:r>
              <a:rPr lang="en-US" sz="2000" dirty="0"/>
              <a:t> </a:t>
            </a:r>
            <a:r>
              <a:rPr lang="en-US" sz="2000" dirty="0" smtClean="0"/>
              <a:t>- </a:t>
            </a:r>
            <a:r>
              <a:rPr lang="en-US" sz="2000" i="1" dirty="0" smtClean="0"/>
              <a:t>Patterns </a:t>
            </a:r>
            <a:r>
              <a:rPr lang="en-US" sz="2000" i="1" dirty="0"/>
              <a:t>of collaboration </a:t>
            </a:r>
            <a:r>
              <a:rPr lang="en-US" sz="2000" dirty="0"/>
              <a:t>are observable regularities of behavior and </a:t>
            </a:r>
            <a:r>
              <a:rPr lang="en-US" sz="2000" dirty="0" smtClean="0"/>
              <a:t>outcome that </a:t>
            </a:r>
            <a:r>
              <a:rPr lang="en-US" sz="2000" dirty="0"/>
              <a:t>emerge over time in </a:t>
            </a:r>
            <a:r>
              <a:rPr lang="en-US" sz="2000" dirty="0" smtClean="0"/>
              <a:t>teamwork.</a:t>
            </a:r>
          </a:p>
          <a:p>
            <a:pPr marL="457200" indent="-457200">
              <a:buFont typeface="+mj-lt"/>
              <a:buAutoNum type="arabicPeriod"/>
            </a:pPr>
            <a:r>
              <a:rPr lang="en-US" sz="2000" b="1" dirty="0" smtClean="0"/>
              <a:t>Techniques </a:t>
            </a:r>
            <a:r>
              <a:rPr lang="en-US" sz="2000" dirty="0" smtClean="0"/>
              <a:t>- </a:t>
            </a:r>
            <a:r>
              <a:rPr lang="en-US" sz="2000" dirty="0"/>
              <a:t>A </a:t>
            </a:r>
            <a:r>
              <a:rPr lang="en-US" sz="2000" i="1" dirty="0"/>
              <a:t>collaboration technique </a:t>
            </a:r>
            <a:r>
              <a:rPr lang="en-US" sz="2000" dirty="0"/>
              <a:t>is a reusable procedure for invoking </a:t>
            </a:r>
            <a:r>
              <a:rPr lang="en-US" sz="2000" dirty="0" smtClean="0"/>
              <a:t>useful interactions </a:t>
            </a:r>
            <a:r>
              <a:rPr lang="en-US" sz="2000" dirty="0"/>
              <a:t>among people working toward a group </a:t>
            </a:r>
            <a:r>
              <a:rPr lang="en-US" sz="2000" dirty="0" smtClean="0"/>
              <a:t>goal.</a:t>
            </a:r>
          </a:p>
          <a:p>
            <a:pPr marL="457200" indent="-457200">
              <a:buFont typeface="+mj-lt"/>
              <a:buAutoNum type="arabicPeriod"/>
            </a:pPr>
            <a:r>
              <a:rPr lang="en-US" sz="2000" b="1" dirty="0" smtClean="0"/>
              <a:t>Tools</a:t>
            </a:r>
            <a:r>
              <a:rPr lang="en-US" sz="2000" dirty="0" smtClean="0"/>
              <a:t> - Collaboration </a:t>
            </a:r>
            <a:r>
              <a:rPr lang="en-US" sz="2000" i="1" dirty="0"/>
              <a:t>tools </a:t>
            </a:r>
            <a:r>
              <a:rPr lang="en-US" sz="2000" dirty="0"/>
              <a:t>are artifacts or apparatus used in performing an operation </a:t>
            </a:r>
            <a:r>
              <a:rPr lang="en-US" sz="2000" dirty="0" smtClean="0"/>
              <a:t>for moving </a:t>
            </a:r>
            <a:r>
              <a:rPr lang="en-US" sz="2000" dirty="0"/>
              <a:t>a group toward its </a:t>
            </a:r>
            <a:r>
              <a:rPr lang="en-US" sz="2000" dirty="0" smtClean="0"/>
              <a:t>goals.</a:t>
            </a:r>
          </a:p>
          <a:p>
            <a:pPr marL="457200" indent="-457200">
              <a:buFont typeface="+mj-lt"/>
              <a:buAutoNum type="arabicPeriod"/>
            </a:pPr>
            <a:r>
              <a:rPr lang="en-US" sz="2000" b="1" dirty="0" smtClean="0"/>
              <a:t>Scripts -</a:t>
            </a:r>
            <a:r>
              <a:rPr lang="en-US" sz="2000" dirty="0" smtClean="0"/>
              <a:t> </a:t>
            </a:r>
            <a:r>
              <a:rPr lang="en-US" sz="2000" dirty="0"/>
              <a:t>A </a:t>
            </a:r>
            <a:r>
              <a:rPr lang="en-US" sz="2000" i="1" dirty="0"/>
              <a:t>script </a:t>
            </a:r>
            <a:r>
              <a:rPr lang="en-US" sz="2000" dirty="0"/>
              <a:t>is everything team members say to each other and do with their tools </a:t>
            </a:r>
            <a:r>
              <a:rPr lang="en-US" sz="2000" dirty="0" smtClean="0"/>
              <a:t>to move </a:t>
            </a:r>
            <a:r>
              <a:rPr lang="en-US" sz="2000" dirty="0"/>
              <a:t>toward the group goal. Scripts may be internal or external, tacit </a:t>
            </a:r>
            <a:r>
              <a:rPr lang="en-US" sz="2000" dirty="0" smtClean="0"/>
              <a:t>or explicitly </a:t>
            </a:r>
            <a:r>
              <a:rPr lang="en-US" sz="2000" dirty="0"/>
              <a:t>captured as documentation.</a:t>
            </a:r>
            <a:endParaRPr lang="en-US" sz="2000" dirty="0" smtClean="0"/>
          </a:p>
          <a:p>
            <a:pPr marL="0" indent="0" algn="l">
              <a:buNone/>
            </a:pPr>
            <a:endParaRPr lang="en-US" sz="2000" b="1" dirty="0"/>
          </a:p>
        </p:txBody>
      </p:sp>
    </p:spTree>
    <p:extLst>
      <p:ext uri="{BB962C8B-B14F-4D97-AF65-F5344CB8AC3E}">
        <p14:creationId xmlns:p14="http://schemas.microsoft.com/office/powerpoint/2010/main" val="34265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3663" y="1447800"/>
            <a:ext cx="8821737" cy="692150"/>
            <a:chOff x="93663" y="1447800"/>
            <a:chExt cx="8821737" cy="692150"/>
          </a:xfrm>
        </p:grpSpPr>
        <p:sp>
          <p:nvSpPr>
            <p:cNvPr id="234498" name="Rectangle 2"/>
            <p:cNvSpPr>
              <a:spLocks noChangeArrowheads="1"/>
            </p:cNvSpPr>
            <p:nvPr/>
          </p:nvSpPr>
          <p:spPr bwMode="auto">
            <a:xfrm>
              <a:off x="93663" y="1447800"/>
              <a:ext cx="2463800" cy="692150"/>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dirty="0">
                  <a:solidFill>
                    <a:srgbClr val="000066"/>
                  </a:solidFill>
                  <a:latin typeface="Calibri" pitchFamily="34" charset="0"/>
                </a:rPr>
                <a:t>Generate</a:t>
              </a:r>
            </a:p>
          </p:txBody>
        </p:sp>
        <p:sp>
          <p:nvSpPr>
            <p:cNvPr id="234503" name="Text Box 7"/>
            <p:cNvSpPr txBox="1">
              <a:spLocks noChangeArrowheads="1"/>
            </p:cNvSpPr>
            <p:nvPr/>
          </p:nvSpPr>
          <p:spPr bwMode="auto">
            <a:xfrm>
              <a:off x="2667000" y="1447800"/>
              <a:ext cx="6248400" cy="646331"/>
            </a:xfrm>
            <a:prstGeom prst="rect">
              <a:avLst/>
            </a:prstGeom>
            <a:noFill/>
            <a:ln w="9525">
              <a:noFill/>
              <a:miter lim="800000"/>
              <a:headEnd/>
              <a:tailEnd/>
            </a:ln>
          </p:spPr>
          <p:txBody>
            <a:bodyPr>
              <a:spAutoFit/>
            </a:bodyPr>
            <a:lstStyle/>
            <a:p>
              <a:r>
                <a:rPr lang="en-US" dirty="0"/>
                <a:t>To move from having fewer concepts to having </a:t>
              </a:r>
              <a:r>
                <a:rPr lang="en-US" b="1" dirty="0"/>
                <a:t>more</a:t>
              </a:r>
              <a:r>
                <a:rPr lang="en-US" dirty="0"/>
                <a:t> concepts in the set of ideas shared by </a:t>
              </a:r>
              <a:r>
                <a:rPr lang="en-US" dirty="0" smtClean="0"/>
                <a:t>the group</a:t>
              </a:r>
              <a:r>
                <a:rPr lang="en-US" dirty="0"/>
                <a:t>.</a:t>
              </a:r>
              <a:endParaRPr lang="en-US" dirty="0">
                <a:latin typeface="Calibri" pitchFamily="34" charset="0"/>
              </a:endParaRPr>
            </a:p>
          </p:txBody>
        </p:sp>
      </p:grpSp>
      <p:grpSp>
        <p:nvGrpSpPr>
          <p:cNvPr id="5" name="Group 4"/>
          <p:cNvGrpSpPr/>
          <p:nvPr/>
        </p:nvGrpSpPr>
        <p:grpSpPr>
          <a:xfrm>
            <a:off x="93663" y="4122737"/>
            <a:ext cx="8821737" cy="677863"/>
            <a:chOff x="93663" y="3244850"/>
            <a:chExt cx="8821737" cy="677863"/>
          </a:xfrm>
        </p:grpSpPr>
        <p:sp>
          <p:nvSpPr>
            <p:cNvPr id="234499" name="Rectangle 3"/>
            <p:cNvSpPr>
              <a:spLocks noChangeArrowheads="1"/>
            </p:cNvSpPr>
            <p:nvPr/>
          </p:nvSpPr>
          <p:spPr bwMode="auto">
            <a:xfrm>
              <a:off x="93663" y="3252788"/>
              <a:ext cx="2497137" cy="669925"/>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dirty="0">
                  <a:solidFill>
                    <a:srgbClr val="000066"/>
                  </a:solidFill>
                  <a:latin typeface="Calibri" pitchFamily="34" charset="0"/>
                </a:rPr>
                <a:t>Organize</a:t>
              </a:r>
            </a:p>
          </p:txBody>
        </p:sp>
        <p:sp>
          <p:nvSpPr>
            <p:cNvPr id="234504" name="Text Box 8"/>
            <p:cNvSpPr txBox="1">
              <a:spLocks noChangeArrowheads="1"/>
            </p:cNvSpPr>
            <p:nvPr/>
          </p:nvSpPr>
          <p:spPr bwMode="auto">
            <a:xfrm>
              <a:off x="2667000" y="3244850"/>
              <a:ext cx="6248400" cy="641350"/>
            </a:xfrm>
            <a:prstGeom prst="rect">
              <a:avLst/>
            </a:prstGeom>
            <a:noFill/>
            <a:ln w="9525">
              <a:noFill/>
              <a:miter lim="800000"/>
              <a:headEnd/>
              <a:tailEnd/>
            </a:ln>
          </p:spPr>
          <p:txBody>
            <a:bodyPr>
              <a:spAutoFit/>
            </a:bodyPr>
            <a:lstStyle/>
            <a:p>
              <a:r>
                <a:rPr lang="en-US" dirty="0">
                  <a:latin typeface="Calibri" pitchFamily="34" charset="0"/>
                </a:rPr>
                <a:t>Move from having less to </a:t>
              </a:r>
              <a:r>
                <a:rPr lang="en-US" b="1" dirty="0">
                  <a:latin typeface="Calibri" pitchFamily="34" charset="0"/>
                </a:rPr>
                <a:t>more understanding of the relationships </a:t>
              </a:r>
              <a:r>
                <a:rPr lang="en-US" dirty="0">
                  <a:latin typeface="Calibri" pitchFamily="34" charset="0"/>
                </a:rPr>
                <a:t>among concepts</a:t>
              </a:r>
            </a:p>
          </p:txBody>
        </p:sp>
      </p:grpSp>
      <p:grpSp>
        <p:nvGrpSpPr>
          <p:cNvPr id="7" name="Group 6"/>
          <p:cNvGrpSpPr/>
          <p:nvPr/>
        </p:nvGrpSpPr>
        <p:grpSpPr>
          <a:xfrm>
            <a:off x="93663" y="5037138"/>
            <a:ext cx="8821737" cy="692150"/>
            <a:chOff x="93663" y="5037138"/>
            <a:chExt cx="8821737" cy="692150"/>
          </a:xfrm>
        </p:grpSpPr>
        <p:sp>
          <p:nvSpPr>
            <p:cNvPr id="234500" name="Rectangle 4"/>
            <p:cNvSpPr>
              <a:spLocks noChangeArrowheads="1"/>
            </p:cNvSpPr>
            <p:nvPr/>
          </p:nvSpPr>
          <p:spPr bwMode="auto">
            <a:xfrm>
              <a:off x="93663" y="5037138"/>
              <a:ext cx="2476500" cy="692150"/>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a:solidFill>
                    <a:srgbClr val="000066"/>
                  </a:solidFill>
                  <a:latin typeface="Calibri" pitchFamily="34" charset="0"/>
                </a:rPr>
                <a:t>Evaluate</a:t>
              </a:r>
            </a:p>
          </p:txBody>
        </p:sp>
        <p:sp>
          <p:nvSpPr>
            <p:cNvPr id="234505" name="Text Box 9"/>
            <p:cNvSpPr txBox="1">
              <a:spLocks noChangeArrowheads="1"/>
            </p:cNvSpPr>
            <p:nvPr/>
          </p:nvSpPr>
          <p:spPr bwMode="auto">
            <a:xfrm>
              <a:off x="2667000" y="5073650"/>
              <a:ext cx="6248400" cy="641350"/>
            </a:xfrm>
            <a:prstGeom prst="rect">
              <a:avLst/>
            </a:prstGeom>
            <a:noFill/>
            <a:ln w="9525">
              <a:noFill/>
              <a:miter lim="800000"/>
              <a:headEnd/>
              <a:tailEnd/>
            </a:ln>
          </p:spPr>
          <p:txBody>
            <a:bodyPr>
              <a:spAutoFit/>
            </a:bodyPr>
            <a:lstStyle/>
            <a:p>
              <a:r>
                <a:rPr lang="en-US" dirty="0">
                  <a:latin typeface="Calibri" pitchFamily="34" charset="0"/>
                </a:rPr>
                <a:t>Move from less </a:t>
              </a:r>
              <a:r>
                <a:rPr lang="en-US" b="1" dirty="0">
                  <a:latin typeface="Calibri" pitchFamily="34" charset="0"/>
                </a:rPr>
                <a:t>to more understanding of the benefit of concepts</a:t>
              </a:r>
              <a:r>
                <a:rPr lang="en-US" dirty="0">
                  <a:latin typeface="Calibri" pitchFamily="34" charset="0"/>
                </a:rPr>
                <a:t> toward attaining a goal relative to one or more criteria.</a:t>
              </a:r>
            </a:p>
          </p:txBody>
        </p:sp>
      </p:grpSp>
      <p:grpSp>
        <p:nvGrpSpPr>
          <p:cNvPr id="8" name="Group 7"/>
          <p:cNvGrpSpPr/>
          <p:nvPr/>
        </p:nvGrpSpPr>
        <p:grpSpPr>
          <a:xfrm>
            <a:off x="93663" y="5970588"/>
            <a:ext cx="8821737" cy="923925"/>
            <a:chOff x="93663" y="5970588"/>
            <a:chExt cx="8821737" cy="923925"/>
          </a:xfrm>
        </p:grpSpPr>
        <p:sp>
          <p:nvSpPr>
            <p:cNvPr id="234501" name="Rectangle 5"/>
            <p:cNvSpPr>
              <a:spLocks noChangeArrowheads="1"/>
            </p:cNvSpPr>
            <p:nvPr/>
          </p:nvSpPr>
          <p:spPr bwMode="auto">
            <a:xfrm>
              <a:off x="93663" y="5970588"/>
              <a:ext cx="2463800" cy="658812"/>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a:solidFill>
                    <a:srgbClr val="000066"/>
                  </a:solidFill>
                  <a:latin typeface="Calibri" pitchFamily="34" charset="0"/>
                </a:rPr>
                <a:t>Commit</a:t>
              </a:r>
            </a:p>
          </p:txBody>
        </p:sp>
        <p:sp>
          <p:nvSpPr>
            <p:cNvPr id="234506" name="Text Box 10"/>
            <p:cNvSpPr txBox="1">
              <a:spLocks noChangeArrowheads="1"/>
            </p:cNvSpPr>
            <p:nvPr/>
          </p:nvSpPr>
          <p:spPr bwMode="auto">
            <a:xfrm>
              <a:off x="2667000" y="5970588"/>
              <a:ext cx="6248400" cy="923925"/>
            </a:xfrm>
            <a:prstGeom prst="rect">
              <a:avLst/>
            </a:prstGeom>
            <a:noFill/>
            <a:ln w="9525">
              <a:noFill/>
              <a:miter lim="800000"/>
              <a:headEnd/>
              <a:tailEnd/>
            </a:ln>
          </p:spPr>
          <p:txBody>
            <a:bodyPr>
              <a:spAutoFit/>
            </a:bodyPr>
            <a:lstStyle/>
            <a:p>
              <a:r>
                <a:rPr lang="en-US" dirty="0">
                  <a:latin typeface="Calibri" pitchFamily="34" charset="0"/>
                </a:rPr>
                <a:t>Move from less to </a:t>
              </a:r>
              <a:r>
                <a:rPr lang="en-US" b="1" dirty="0">
                  <a:latin typeface="Calibri" pitchFamily="34" charset="0"/>
                </a:rPr>
                <a:t>more commitment among stakeholders </a:t>
              </a:r>
              <a:r>
                <a:rPr lang="en-US" dirty="0">
                  <a:latin typeface="Calibri" pitchFamily="34" charset="0"/>
                </a:rPr>
                <a:t>about an action toward the stated goal</a:t>
              </a:r>
            </a:p>
            <a:p>
              <a:endParaRPr lang="en-US" dirty="0">
                <a:latin typeface="Calibri" pitchFamily="34" charset="0"/>
              </a:endParaRPr>
            </a:p>
          </p:txBody>
        </p:sp>
      </p:grpSp>
      <p:sp>
        <p:nvSpPr>
          <p:cNvPr id="65547" name="Rectangle 12"/>
          <p:cNvSpPr>
            <a:spLocks noGrp="1" noChangeArrowheads="1"/>
          </p:cNvSpPr>
          <p:nvPr>
            <p:ph type="title"/>
          </p:nvPr>
        </p:nvSpPr>
        <p:spPr>
          <a:xfrm>
            <a:off x="1219200" y="152400"/>
            <a:ext cx="7239000" cy="1143000"/>
          </a:xfrm>
        </p:spPr>
        <p:txBody>
          <a:bodyPr/>
          <a:lstStyle/>
          <a:p>
            <a:r>
              <a:rPr lang="en-US" dirty="0" smtClean="0">
                <a:solidFill>
                  <a:schemeClr val="accent1"/>
                </a:solidFill>
              </a:rPr>
              <a:t>Briggs’ Patterns of Collaboration</a:t>
            </a:r>
          </a:p>
        </p:txBody>
      </p:sp>
      <p:grpSp>
        <p:nvGrpSpPr>
          <p:cNvPr id="4" name="Group 3"/>
          <p:cNvGrpSpPr/>
          <p:nvPr/>
        </p:nvGrpSpPr>
        <p:grpSpPr>
          <a:xfrm>
            <a:off x="93663" y="3200400"/>
            <a:ext cx="8821737" cy="650875"/>
            <a:chOff x="93663" y="2362200"/>
            <a:chExt cx="8821737" cy="650875"/>
          </a:xfrm>
        </p:grpSpPr>
        <p:sp>
          <p:nvSpPr>
            <p:cNvPr id="234502" name="Rectangle 6"/>
            <p:cNvSpPr>
              <a:spLocks noChangeArrowheads="1"/>
            </p:cNvSpPr>
            <p:nvPr/>
          </p:nvSpPr>
          <p:spPr bwMode="auto">
            <a:xfrm>
              <a:off x="93663" y="2379663"/>
              <a:ext cx="2463800" cy="633412"/>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dirty="0">
                  <a:solidFill>
                    <a:srgbClr val="000066"/>
                  </a:solidFill>
                  <a:latin typeface="Calibri" pitchFamily="34" charset="0"/>
                </a:rPr>
                <a:t>Clarify</a:t>
              </a:r>
            </a:p>
          </p:txBody>
        </p:sp>
        <p:sp>
          <p:nvSpPr>
            <p:cNvPr id="234510" name="Text Box 14"/>
            <p:cNvSpPr txBox="1">
              <a:spLocks noChangeArrowheads="1"/>
            </p:cNvSpPr>
            <p:nvPr/>
          </p:nvSpPr>
          <p:spPr bwMode="auto">
            <a:xfrm>
              <a:off x="2667000" y="2362200"/>
              <a:ext cx="6248400" cy="369332"/>
            </a:xfrm>
            <a:prstGeom prst="rect">
              <a:avLst/>
            </a:prstGeom>
            <a:noFill/>
            <a:ln w="9525">
              <a:noFill/>
              <a:miter lim="800000"/>
              <a:headEnd/>
              <a:tailEnd/>
            </a:ln>
          </p:spPr>
          <p:txBody>
            <a:bodyPr>
              <a:spAutoFit/>
            </a:bodyPr>
            <a:lstStyle/>
            <a:p>
              <a:r>
                <a:rPr lang="en-US" dirty="0">
                  <a:latin typeface="Calibri" pitchFamily="34" charset="0"/>
                </a:rPr>
                <a:t>Move from less to </a:t>
              </a:r>
              <a:r>
                <a:rPr lang="en-US" b="1" dirty="0">
                  <a:latin typeface="Calibri" pitchFamily="34" charset="0"/>
                </a:rPr>
                <a:t>more mutual understanding </a:t>
              </a:r>
              <a:r>
                <a:rPr lang="en-US" dirty="0">
                  <a:latin typeface="Calibri" pitchFamily="34" charset="0"/>
                </a:rPr>
                <a:t>about a concept</a:t>
              </a:r>
            </a:p>
          </p:txBody>
        </p:sp>
      </p:grpSp>
      <p:grpSp>
        <p:nvGrpSpPr>
          <p:cNvPr id="6" name="Group 5"/>
          <p:cNvGrpSpPr/>
          <p:nvPr/>
        </p:nvGrpSpPr>
        <p:grpSpPr>
          <a:xfrm>
            <a:off x="121766" y="2315390"/>
            <a:ext cx="8793633" cy="646112"/>
            <a:chOff x="990600" y="2351903"/>
            <a:chExt cx="7924800" cy="646112"/>
          </a:xfrm>
        </p:grpSpPr>
        <p:sp>
          <p:nvSpPr>
            <p:cNvPr id="234509" name="Rectangle 13"/>
            <p:cNvSpPr>
              <a:spLocks noChangeArrowheads="1"/>
            </p:cNvSpPr>
            <p:nvPr/>
          </p:nvSpPr>
          <p:spPr bwMode="auto">
            <a:xfrm>
              <a:off x="990600" y="2351903"/>
              <a:ext cx="2225087" cy="633412"/>
            </a:xfrm>
            <a:prstGeom prst="rect">
              <a:avLst/>
            </a:prstGeom>
            <a:solidFill>
              <a:schemeClr val="bg1"/>
            </a:solidFill>
            <a:ln w="50800">
              <a:solidFill>
                <a:srgbClr val="A50021"/>
              </a:solidFill>
              <a:miter lim="800000"/>
              <a:headEnd/>
              <a:tailEnd/>
            </a:ln>
          </p:spPr>
          <p:txBody>
            <a:bodyPr wrap="none" lIns="90488" tIns="44450" rIns="90488" bIns="44450" anchor="ctr"/>
            <a:lstStyle/>
            <a:p>
              <a:pPr eaLnBrk="0" hangingPunct="0"/>
              <a:r>
                <a:rPr lang="en-US" sz="2000" b="1" dirty="0">
                  <a:solidFill>
                    <a:srgbClr val="000066"/>
                  </a:solidFill>
                  <a:latin typeface="Calibri" pitchFamily="34" charset="0"/>
                </a:rPr>
                <a:t>Reduce</a:t>
              </a:r>
            </a:p>
          </p:txBody>
        </p:sp>
        <p:sp>
          <p:nvSpPr>
            <p:cNvPr id="234511" name="Text Box 15"/>
            <p:cNvSpPr txBox="1">
              <a:spLocks noChangeArrowheads="1"/>
            </p:cNvSpPr>
            <p:nvPr/>
          </p:nvSpPr>
          <p:spPr bwMode="auto">
            <a:xfrm>
              <a:off x="3353030" y="2351903"/>
              <a:ext cx="5562370" cy="646112"/>
            </a:xfrm>
            <a:prstGeom prst="rect">
              <a:avLst/>
            </a:prstGeom>
            <a:noFill/>
            <a:ln w="9525">
              <a:noFill/>
              <a:miter lim="800000"/>
              <a:headEnd/>
              <a:tailEnd/>
            </a:ln>
          </p:spPr>
          <p:txBody>
            <a:bodyPr wrap="square">
              <a:spAutoFit/>
            </a:bodyPr>
            <a:lstStyle/>
            <a:p>
              <a:r>
                <a:rPr lang="en-US" dirty="0">
                  <a:latin typeface="Calibri" pitchFamily="34" charset="0"/>
                </a:rPr>
                <a:t>Move from having many concepts to </a:t>
              </a:r>
              <a:r>
                <a:rPr lang="en-US" b="1" dirty="0">
                  <a:latin typeface="Calibri" pitchFamily="34" charset="0"/>
                </a:rPr>
                <a:t>a focus</a:t>
              </a:r>
              <a:r>
                <a:rPr lang="en-US" dirty="0">
                  <a:latin typeface="Calibri" pitchFamily="34" charset="0"/>
                </a:rPr>
                <a:t> on a few deemed worthy of further attention</a:t>
              </a:r>
            </a:p>
          </p:txBody>
        </p:sp>
      </p:grpSp>
      <p:sp>
        <p:nvSpPr>
          <p:cNvPr id="2" name="Slide Number Placeholder 1"/>
          <p:cNvSpPr>
            <a:spLocks noGrp="1"/>
          </p:cNvSpPr>
          <p:nvPr>
            <p:ph type="sldNum" sz="quarter" idx="10"/>
          </p:nvPr>
        </p:nvSpPr>
        <p:spPr>
          <a:xfrm>
            <a:off x="8648700" y="5782557"/>
            <a:ext cx="533400" cy="197203"/>
          </a:xfrm>
        </p:spPr>
        <p:txBody>
          <a:bodyPr/>
          <a:lstStyle/>
          <a:p>
            <a:fld id="{EB36E3CF-80AB-47B8-95E4-EB42C1170163}" type="slidenum">
              <a:rPr lang="en-US" sz="1600" smtClean="0">
                <a:solidFill>
                  <a:schemeClr val="tx2">
                    <a:lumMod val="75000"/>
                  </a:schemeClr>
                </a:solidFill>
              </a:rPr>
              <a:pPr/>
              <a:t>22</a:t>
            </a:fld>
            <a:endParaRPr lang="en-US" sz="1600" dirty="0">
              <a:solidFill>
                <a:schemeClr val="tx2">
                  <a:lumMod val="75000"/>
                </a:schemeClr>
              </a:solidFill>
            </a:endParaRPr>
          </a:p>
        </p:txBody>
      </p:sp>
    </p:spTree>
    <p:extLst>
      <p:ext uri="{BB962C8B-B14F-4D97-AF65-F5344CB8AC3E}">
        <p14:creationId xmlns:p14="http://schemas.microsoft.com/office/powerpoint/2010/main" val="2037946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81000"/>
            <a:ext cx="8153400" cy="1143000"/>
          </a:xfrm>
        </p:spPr>
        <p:txBody>
          <a:bodyPr/>
          <a:lstStyle/>
          <a:p>
            <a:r>
              <a:rPr lang="en-US" dirty="0">
                <a:solidFill>
                  <a:schemeClr val="accent1"/>
                </a:solidFill>
              </a:rPr>
              <a:t>Evaluating Tools can be done with Patterns in </a:t>
            </a:r>
            <a:r>
              <a:rPr lang="en-US" dirty="0" smtClean="0">
                <a:solidFill>
                  <a:schemeClr val="accent1"/>
                </a:solidFill>
              </a:rPr>
              <a:t>mind</a:t>
            </a:r>
            <a:endParaRPr lang="en-US" dirty="0">
              <a:solidFill>
                <a:schemeClr val="accent1"/>
              </a:solidFill>
            </a:endParaRPr>
          </a:p>
        </p:txBody>
      </p:sp>
      <p:sp>
        <p:nvSpPr>
          <p:cNvPr id="5" name="Subtitle 4"/>
          <p:cNvSpPr>
            <a:spLocks noGrp="1"/>
          </p:cNvSpPr>
          <p:nvPr>
            <p:ph idx="1"/>
          </p:nvPr>
        </p:nvSpPr>
        <p:spPr>
          <a:xfrm>
            <a:off x="838200" y="1752600"/>
            <a:ext cx="7467600" cy="4419600"/>
          </a:xfrm>
        </p:spPr>
        <p:txBody>
          <a:bodyPr>
            <a:normAutofit/>
          </a:bodyPr>
          <a:lstStyle/>
          <a:p>
            <a:r>
              <a:rPr lang="en-US" sz="3500" b="1" dirty="0" smtClean="0"/>
              <a:t>Ask yourself:</a:t>
            </a:r>
          </a:p>
          <a:p>
            <a:r>
              <a:rPr lang="en-US" sz="3200" dirty="0" smtClean="0"/>
              <a:t>What types of tools support the patterns of collaboration you plan to use?</a:t>
            </a:r>
          </a:p>
          <a:p>
            <a:r>
              <a:rPr lang="en-US" sz="3200" dirty="0" smtClean="0"/>
              <a:t>Can the tool assist in structuring the meeting?</a:t>
            </a:r>
          </a:p>
          <a:p>
            <a:r>
              <a:rPr lang="en-US" sz="3200" dirty="0" smtClean="0"/>
              <a:t>Can the tool assist in structuring the outcomes?</a:t>
            </a:r>
            <a:endParaRPr lang="en-US" sz="3200" dirty="0"/>
          </a:p>
        </p:txBody>
      </p:sp>
      <p:sp>
        <p:nvSpPr>
          <p:cNvPr id="3" name="Slide Number Placeholder 2"/>
          <p:cNvSpPr>
            <a:spLocks noGrp="1"/>
          </p:cNvSpPr>
          <p:nvPr>
            <p:ph type="sldNum" sz="quarter" idx="11"/>
          </p:nvPr>
        </p:nvSpPr>
        <p:spPr/>
        <p:txBody>
          <a:bodyPr/>
          <a:lstStyle/>
          <a:p>
            <a:fld id="{9091B9A7-3FAE-41EE-8F79-68D35780CF90}" type="slidenum">
              <a:rPr lang="en-US" smtClean="0"/>
              <a:pPr/>
              <a:t>23</a:t>
            </a:fld>
            <a:endParaRPr lang="en-US"/>
          </a:p>
        </p:txBody>
      </p:sp>
    </p:spTree>
    <p:extLst>
      <p:ext uri="{BB962C8B-B14F-4D97-AF65-F5344CB8AC3E}">
        <p14:creationId xmlns:p14="http://schemas.microsoft.com/office/powerpoint/2010/main" val="1777436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7200" y="3810000"/>
            <a:ext cx="3657600" cy="2743200"/>
            <a:chOff x="1447800" y="6096000"/>
            <a:chExt cx="3657600" cy="2743200"/>
          </a:xfrm>
        </p:grpSpPr>
        <p:sp>
          <p:nvSpPr>
            <p:cNvPr id="10" name="Rectangle 9"/>
            <p:cNvSpPr/>
            <p:nvPr/>
          </p:nvSpPr>
          <p:spPr>
            <a:xfrm>
              <a:off x="1447800" y="6096000"/>
              <a:ext cx="36576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243" name="Picture 3" descr="C:\Documents and Settings\mittleman\Local Settings\Temporary Internet Files\Content.IE5\EK7AGJG8\MCj00896240000[1].wmf"/>
            <p:cNvPicPr>
              <a:picLocks noChangeAspect="1" noChangeArrowheads="1"/>
            </p:cNvPicPr>
            <p:nvPr/>
          </p:nvPicPr>
          <p:blipFill>
            <a:blip r:embed="rId3" cstate="print"/>
            <a:srcRect/>
            <a:stretch>
              <a:fillRect/>
            </a:stretch>
          </p:blipFill>
          <p:spPr bwMode="auto">
            <a:xfrm>
              <a:off x="1905000" y="6248400"/>
              <a:ext cx="2650541" cy="2443259"/>
            </a:xfrm>
            <a:prstGeom prst="rect">
              <a:avLst/>
            </a:prstGeom>
            <a:noFill/>
          </p:spPr>
        </p:pic>
      </p:grpSp>
      <p:sp>
        <p:nvSpPr>
          <p:cNvPr id="6146" name="Rectangle 2"/>
          <p:cNvSpPr>
            <a:spLocks noGrp="1" noChangeArrowheads="1"/>
          </p:cNvSpPr>
          <p:nvPr>
            <p:ph type="title"/>
          </p:nvPr>
        </p:nvSpPr>
        <p:spPr>
          <a:xfrm>
            <a:off x="0" y="457200"/>
            <a:ext cx="3962400" cy="3124200"/>
          </a:xfrm>
        </p:spPr>
        <p:txBody>
          <a:bodyPr/>
          <a:lstStyle/>
          <a:p>
            <a:pPr algn="r"/>
            <a:r>
              <a:rPr lang="en-US" sz="3600" dirty="0" smtClean="0"/>
              <a:t>Kinds of </a:t>
            </a:r>
            <a:r>
              <a:rPr lang="en-US" sz="3600" dirty="0" smtClean="0">
                <a:solidFill>
                  <a:srgbClr val="800000"/>
                </a:solidFill>
              </a:rPr>
              <a:t>processes</a:t>
            </a:r>
            <a:r>
              <a:rPr lang="en-US" sz="3600" dirty="0" smtClean="0"/>
              <a:t> you want to accomplish at meetings</a:t>
            </a:r>
          </a:p>
        </p:txBody>
      </p:sp>
      <p:sp>
        <p:nvSpPr>
          <p:cNvPr id="6147" name="Rectangle 3"/>
          <p:cNvSpPr>
            <a:spLocks noGrp="1" noChangeArrowheads="1"/>
          </p:cNvSpPr>
          <p:nvPr>
            <p:ph idx="1"/>
          </p:nvPr>
        </p:nvSpPr>
        <p:spPr>
          <a:xfrm>
            <a:off x="4648200" y="457200"/>
            <a:ext cx="4800600" cy="5943600"/>
          </a:xfrm>
        </p:spPr>
        <p:txBody>
          <a:bodyPr>
            <a:normAutofit fontScale="92500" lnSpcReduction="20000"/>
          </a:bodyPr>
          <a:lstStyle/>
          <a:p>
            <a:r>
              <a:rPr lang="en-US" sz="2800" dirty="0" smtClean="0"/>
              <a:t>Briefing</a:t>
            </a:r>
          </a:p>
          <a:p>
            <a:pPr lvl="1"/>
            <a:r>
              <a:rPr lang="en-US" sz="2400" dirty="0" smtClean="0"/>
              <a:t>Presentation</a:t>
            </a:r>
          </a:p>
          <a:p>
            <a:pPr lvl="1"/>
            <a:r>
              <a:rPr lang="en-US" sz="2400" dirty="0" smtClean="0"/>
              <a:t>Training</a:t>
            </a:r>
          </a:p>
          <a:p>
            <a:pPr lvl="1"/>
            <a:r>
              <a:rPr lang="en-US" sz="2400" dirty="0" smtClean="0"/>
              <a:t>Status</a:t>
            </a:r>
          </a:p>
          <a:p>
            <a:r>
              <a:rPr lang="en-US" sz="2800" dirty="0" smtClean="0"/>
              <a:t>Problem Solving</a:t>
            </a:r>
          </a:p>
          <a:p>
            <a:pPr lvl="1"/>
            <a:r>
              <a:rPr lang="en-US" sz="2400" dirty="0" smtClean="0"/>
              <a:t>Ideation</a:t>
            </a:r>
          </a:p>
          <a:p>
            <a:pPr lvl="1"/>
            <a:r>
              <a:rPr lang="en-US" sz="2400" dirty="0" smtClean="0"/>
              <a:t>Knowledge Acquisition</a:t>
            </a:r>
          </a:p>
          <a:p>
            <a:pPr lvl="1"/>
            <a:r>
              <a:rPr lang="en-US" sz="2400" dirty="0" smtClean="0"/>
              <a:t>Knowledge Exposition</a:t>
            </a:r>
          </a:p>
          <a:p>
            <a:pPr lvl="1"/>
            <a:r>
              <a:rPr lang="en-US" sz="2400" dirty="0" smtClean="0"/>
              <a:t>Decision Making</a:t>
            </a:r>
          </a:p>
          <a:p>
            <a:r>
              <a:rPr lang="en-US" sz="2800" dirty="0" smtClean="0"/>
              <a:t>Execution</a:t>
            </a:r>
          </a:p>
          <a:p>
            <a:pPr lvl="1"/>
            <a:r>
              <a:rPr lang="en-US" sz="2400" dirty="0" smtClean="0"/>
              <a:t>Group Writing</a:t>
            </a:r>
          </a:p>
          <a:p>
            <a:pPr lvl="1"/>
            <a:r>
              <a:rPr lang="en-US" sz="2400" dirty="0" smtClean="0"/>
              <a:t>Group Modeling</a:t>
            </a:r>
          </a:p>
          <a:p>
            <a:r>
              <a:rPr lang="en-US" sz="2800" dirty="0" smtClean="0"/>
              <a:t>Social</a:t>
            </a:r>
          </a:p>
          <a:p>
            <a:pPr lvl="1"/>
            <a:r>
              <a:rPr lang="en-US" sz="2400" dirty="0" smtClean="0"/>
              <a:t>Kick Off</a:t>
            </a:r>
          </a:p>
          <a:p>
            <a:pPr lvl="1"/>
            <a:r>
              <a:rPr lang="en-US" sz="2400" dirty="0" smtClean="0"/>
              <a:t>Team Building</a:t>
            </a:r>
          </a:p>
          <a:p>
            <a:pPr lvl="1"/>
            <a:r>
              <a:rPr lang="en-US" sz="2400" dirty="0" smtClean="0"/>
              <a:t>Celebration</a:t>
            </a:r>
          </a:p>
          <a:p>
            <a:endParaRPr lang="en-US" sz="2800" dirty="0" smtClean="0"/>
          </a:p>
        </p:txBody>
      </p:sp>
      <p:sp>
        <p:nvSpPr>
          <p:cNvPr id="13" name="Slide Number Placeholder 12"/>
          <p:cNvSpPr>
            <a:spLocks noGrp="1"/>
          </p:cNvSpPr>
          <p:nvPr>
            <p:ph type="sldNum" sz="quarter" idx="11"/>
          </p:nvPr>
        </p:nvSpPr>
        <p:spPr/>
        <p:txBody>
          <a:bodyPr/>
          <a:lstStyle/>
          <a:p>
            <a:fld id="{9091B9A7-3FAE-41EE-8F79-68D35780CF90}" type="slidenum">
              <a:rPr lang="en-US" smtClean="0"/>
              <a:pPr/>
              <a:t>24</a:t>
            </a:fld>
            <a:endParaRPr lang="en-US"/>
          </a:p>
        </p:txBody>
      </p:sp>
      <p:pic>
        <p:nvPicPr>
          <p:cNvPr id="16391" name="Picture 7"/>
          <p:cNvPicPr>
            <a:picLocks noChangeAspect="1" noChangeArrowheads="1"/>
          </p:cNvPicPr>
          <p:nvPr/>
        </p:nvPicPr>
        <p:blipFill>
          <a:blip r:embed="rId4" cstate="print"/>
          <a:srcRect/>
          <a:stretch>
            <a:fillRect/>
          </a:stretch>
        </p:blipFill>
        <p:spPr bwMode="auto">
          <a:xfrm>
            <a:off x="838200" y="3810000"/>
            <a:ext cx="2971800" cy="2495550"/>
          </a:xfrm>
          <a:prstGeom prst="rect">
            <a:avLst/>
          </a:prstGeom>
          <a:noFill/>
          <a:ln w="9525">
            <a:noFill/>
            <a:miter lim="800000"/>
            <a:headEnd/>
            <a:tailEnd/>
          </a:ln>
        </p:spPr>
      </p:pic>
      <p:pic>
        <p:nvPicPr>
          <p:cNvPr id="16389" name="Picture 5"/>
          <p:cNvPicPr>
            <a:picLocks noChangeAspect="1" noChangeArrowheads="1"/>
          </p:cNvPicPr>
          <p:nvPr/>
        </p:nvPicPr>
        <p:blipFill>
          <a:blip r:embed="rId5" cstate="print"/>
          <a:srcRect t="1103"/>
          <a:stretch>
            <a:fillRect/>
          </a:stretch>
        </p:blipFill>
        <p:spPr bwMode="auto">
          <a:xfrm>
            <a:off x="1066800" y="3886200"/>
            <a:ext cx="2525713" cy="2562225"/>
          </a:xfrm>
          <a:prstGeom prst="rect">
            <a:avLst/>
          </a:prstGeom>
          <a:noFill/>
          <a:ln w="9525">
            <a:noFill/>
            <a:miter lim="800000"/>
            <a:headEnd/>
            <a:tailEnd/>
          </a:ln>
        </p:spPr>
      </p:pic>
      <p:sp>
        <p:nvSpPr>
          <p:cNvPr id="6153" name="Text Box 9"/>
          <p:cNvSpPr txBox="1">
            <a:spLocks noChangeArrowheads="1"/>
          </p:cNvSpPr>
          <p:nvPr/>
        </p:nvSpPr>
        <p:spPr bwMode="auto">
          <a:xfrm>
            <a:off x="0" y="0"/>
            <a:ext cx="4331635" cy="584775"/>
          </a:xfrm>
          <a:prstGeom prst="rect">
            <a:avLst/>
          </a:prstGeom>
          <a:solidFill>
            <a:srgbClr val="FF9900"/>
          </a:solidFill>
          <a:ln w="9525">
            <a:solidFill>
              <a:schemeClr val="tx1"/>
            </a:solidFill>
            <a:miter lim="800000"/>
            <a:headEnd/>
            <a:tailEnd/>
          </a:ln>
        </p:spPr>
        <p:txBody>
          <a:bodyPr wrap="none">
            <a:spAutoFit/>
          </a:bodyPr>
          <a:lstStyle/>
          <a:p>
            <a:pPr eaLnBrk="0" fontAlgn="base" hangingPunct="0">
              <a:spcBef>
                <a:spcPct val="50000"/>
              </a:spcBef>
              <a:spcAft>
                <a:spcPct val="0"/>
              </a:spcAft>
            </a:pPr>
            <a:r>
              <a:rPr lang="en-US" sz="3200" b="1" dirty="0">
                <a:solidFill>
                  <a:srgbClr val="000000"/>
                </a:solidFill>
                <a:latin typeface="Verdana" pitchFamily="34" charset="0"/>
                <a:cs typeface="Arial" charset="0"/>
              </a:rPr>
              <a:t>Kinds of </a:t>
            </a:r>
            <a:r>
              <a:rPr lang="en-US" sz="3200" b="1" dirty="0" smtClean="0">
                <a:solidFill>
                  <a:srgbClr val="000000"/>
                </a:solidFill>
                <a:latin typeface="Verdana" pitchFamily="34" charset="0"/>
                <a:cs typeface="Arial" charset="0"/>
              </a:rPr>
              <a:t>meetings</a:t>
            </a:r>
            <a:endParaRPr lang="en-US" sz="3200" b="1" dirty="0">
              <a:solidFill>
                <a:srgbClr val="000000"/>
              </a:solidFill>
              <a:latin typeface="Verdana" pitchFamily="34" charset="0"/>
              <a:cs typeface="Arial" charset="0"/>
            </a:endParaRPr>
          </a:p>
        </p:txBody>
      </p:sp>
      <p:pic>
        <p:nvPicPr>
          <p:cNvPr id="16388" name="Picture 4"/>
          <p:cNvPicPr>
            <a:picLocks noChangeAspect="1" noChangeArrowheads="1"/>
          </p:cNvPicPr>
          <p:nvPr/>
        </p:nvPicPr>
        <p:blipFill>
          <a:blip r:embed="rId6" cstate="print"/>
          <a:srcRect l="12000" b="9334"/>
          <a:stretch>
            <a:fillRect/>
          </a:stretch>
        </p:blipFill>
        <p:spPr bwMode="auto">
          <a:xfrm>
            <a:off x="609600" y="3886200"/>
            <a:ext cx="3352800" cy="2590800"/>
          </a:xfrm>
          <a:prstGeom prst="rect">
            <a:avLst/>
          </a:prstGeom>
          <a:noFill/>
          <a:ln w="9525">
            <a:noFill/>
            <a:miter lim="800000"/>
            <a:headEnd/>
            <a:tailEnd/>
          </a:ln>
        </p:spPr>
      </p:pic>
    </p:spTree>
    <p:extLst>
      <p:ext uri="{BB962C8B-B14F-4D97-AF65-F5344CB8AC3E}">
        <p14:creationId xmlns:p14="http://schemas.microsoft.com/office/powerpoint/2010/main" val="1285117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147">
                                            <p:txEl>
                                              <p:pRg st="0" end="0"/>
                                            </p:txEl>
                                          </p:spTgt>
                                        </p:tgtEl>
                                        <p:attrNameLst>
                                          <p:attrName>style.visibility</p:attrName>
                                        </p:attrNameLst>
                                      </p:cBhvr>
                                      <p:to>
                                        <p:strVal val="visible"/>
                                      </p:to>
                                    </p:set>
                                    <p:animEffect transition="in" filter="fade">
                                      <p:cBhvr>
                                        <p:cTn id="9" dur="500"/>
                                        <p:tgtEl>
                                          <p:spTgt spid="6147">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47">
                                            <p:txEl>
                                              <p:pRg st="3" end="3"/>
                                            </p:txEl>
                                          </p:spTgt>
                                        </p:tgtEl>
                                        <p:attrNameLst>
                                          <p:attrName>style.visibility</p:attrName>
                                        </p:attrNameLst>
                                      </p:cBhvr>
                                      <p:to>
                                        <p:strVal val="visible"/>
                                      </p:to>
                                    </p:set>
                                    <p:animEffect transition="in" filter="fade">
                                      <p:cBhvr>
                                        <p:cTn id="18" dur="500"/>
                                        <p:tgtEl>
                                          <p:spTgt spid="61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6388"/>
                                        </p:tgtEl>
                                      </p:cBhvr>
                                    </p:animEffect>
                                    <p:set>
                                      <p:cBhvr>
                                        <p:cTn id="23" dur="1" fill="hold">
                                          <p:stCondLst>
                                            <p:cond delay="499"/>
                                          </p:stCondLst>
                                        </p:cTn>
                                        <p:tgtEl>
                                          <p:spTgt spid="16388"/>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6147">
                                            <p:txEl>
                                              <p:pRg st="5" end="5"/>
                                            </p:txEl>
                                          </p:spTgt>
                                        </p:tgtEl>
                                        <p:attrNameLst>
                                          <p:attrName>style.visibility</p:attrName>
                                        </p:attrNameLst>
                                      </p:cBhvr>
                                      <p:to>
                                        <p:strVal val="visible"/>
                                      </p:to>
                                    </p:set>
                                    <p:animEffect transition="in" filter="fade">
                                      <p:cBhvr>
                                        <p:cTn id="26" dur="500"/>
                                        <p:tgtEl>
                                          <p:spTgt spid="614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47">
                                            <p:txEl>
                                              <p:pRg st="6" end="6"/>
                                            </p:txEl>
                                          </p:spTgt>
                                        </p:tgtEl>
                                        <p:attrNameLst>
                                          <p:attrName>style.visibility</p:attrName>
                                        </p:attrNameLst>
                                      </p:cBhvr>
                                      <p:to>
                                        <p:strVal val="visible"/>
                                      </p:to>
                                    </p:set>
                                    <p:animEffect transition="in" filter="fade">
                                      <p:cBhvr>
                                        <p:cTn id="29" dur="500"/>
                                        <p:tgtEl>
                                          <p:spTgt spid="614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47">
                                            <p:txEl>
                                              <p:pRg st="7" end="7"/>
                                            </p:txEl>
                                          </p:spTgt>
                                        </p:tgtEl>
                                        <p:attrNameLst>
                                          <p:attrName>style.visibility</p:attrName>
                                        </p:attrNameLst>
                                      </p:cBhvr>
                                      <p:to>
                                        <p:strVal val="visible"/>
                                      </p:to>
                                    </p:set>
                                    <p:animEffect transition="in" filter="fade">
                                      <p:cBhvr>
                                        <p:cTn id="32" dur="500"/>
                                        <p:tgtEl>
                                          <p:spTgt spid="6147">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147">
                                            <p:txEl>
                                              <p:pRg st="8" end="8"/>
                                            </p:txEl>
                                          </p:spTgt>
                                        </p:tgtEl>
                                        <p:attrNameLst>
                                          <p:attrName>style.visibility</p:attrName>
                                        </p:attrNameLst>
                                      </p:cBhvr>
                                      <p:to>
                                        <p:strVal val="visible"/>
                                      </p:to>
                                    </p:set>
                                    <p:animEffect transition="in" filter="fade">
                                      <p:cBhvr>
                                        <p:cTn id="35" dur="500"/>
                                        <p:tgtEl>
                                          <p:spTgt spid="6147">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47">
                                            <p:txEl>
                                              <p:pRg st="4" end="4"/>
                                            </p:txEl>
                                          </p:spTgt>
                                        </p:tgtEl>
                                        <p:attrNameLst>
                                          <p:attrName>style.visibility</p:attrName>
                                        </p:attrNameLst>
                                      </p:cBhvr>
                                      <p:to>
                                        <p:strVal val="visible"/>
                                      </p:to>
                                    </p:set>
                                    <p:animEffect transition="in" filter="fade">
                                      <p:cBhvr>
                                        <p:cTn id="38" dur="500"/>
                                        <p:tgtEl>
                                          <p:spTgt spid="6147">
                                            <p:txEl>
                                              <p:pRg st="4" end="4"/>
                                            </p:txEl>
                                          </p:spTgt>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638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500"/>
                                        <p:tgtEl>
                                          <p:spTgt spid="16389"/>
                                        </p:tgtEl>
                                      </p:cBhvr>
                                    </p:animEffect>
                                    <p:set>
                                      <p:cBhvr>
                                        <p:cTn id="46" dur="1" fill="hold">
                                          <p:stCondLst>
                                            <p:cond delay="499"/>
                                          </p:stCondLst>
                                        </p:cTn>
                                        <p:tgtEl>
                                          <p:spTgt spid="16389"/>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6147">
                                            <p:txEl>
                                              <p:pRg st="9" end="9"/>
                                            </p:txEl>
                                          </p:spTgt>
                                        </p:tgtEl>
                                        <p:attrNameLst>
                                          <p:attrName>style.visibility</p:attrName>
                                        </p:attrNameLst>
                                      </p:cBhvr>
                                      <p:to>
                                        <p:strVal val="visible"/>
                                      </p:to>
                                    </p:set>
                                    <p:animEffect transition="in" filter="fade">
                                      <p:cBhvr>
                                        <p:cTn id="49" dur="500"/>
                                        <p:tgtEl>
                                          <p:spTgt spid="6147">
                                            <p:txEl>
                                              <p:pRg st="9" end="9"/>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47">
                                            <p:txEl>
                                              <p:pRg st="10" end="10"/>
                                            </p:txEl>
                                          </p:spTgt>
                                        </p:tgtEl>
                                        <p:attrNameLst>
                                          <p:attrName>style.visibility</p:attrName>
                                        </p:attrNameLst>
                                      </p:cBhvr>
                                      <p:to>
                                        <p:strVal val="visible"/>
                                      </p:to>
                                    </p:set>
                                    <p:animEffect transition="in" filter="fade">
                                      <p:cBhvr>
                                        <p:cTn id="52" dur="500"/>
                                        <p:tgtEl>
                                          <p:spTgt spid="6147">
                                            <p:txEl>
                                              <p:pRg st="10" end="1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47">
                                            <p:txEl>
                                              <p:pRg st="11" end="11"/>
                                            </p:txEl>
                                          </p:spTgt>
                                        </p:tgtEl>
                                        <p:attrNameLst>
                                          <p:attrName>style.visibility</p:attrName>
                                        </p:attrNameLst>
                                      </p:cBhvr>
                                      <p:to>
                                        <p:strVal val="visible"/>
                                      </p:to>
                                    </p:set>
                                    <p:animEffect transition="in" filter="fade">
                                      <p:cBhvr>
                                        <p:cTn id="55" dur="500"/>
                                        <p:tgtEl>
                                          <p:spTgt spid="6147">
                                            <p:txEl>
                                              <p:pRg st="11" end="11"/>
                                            </p:txEl>
                                          </p:spTgt>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63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4" fill="hold" nodeType="clickEffect">
                                  <p:stCondLst>
                                    <p:cond delay="0"/>
                                  </p:stCondLst>
                                  <p:childTnLst>
                                    <p:animEffect transition="out" filter="wipe(down)">
                                      <p:cBhvr>
                                        <p:cTn id="62" dur="500"/>
                                        <p:tgtEl>
                                          <p:spTgt spid="16391"/>
                                        </p:tgtEl>
                                      </p:cBhvr>
                                    </p:animEffect>
                                    <p:set>
                                      <p:cBhvr>
                                        <p:cTn id="63" dur="1" fill="hold">
                                          <p:stCondLst>
                                            <p:cond delay="499"/>
                                          </p:stCondLst>
                                        </p:cTn>
                                        <p:tgtEl>
                                          <p:spTgt spid="16391"/>
                                        </p:tgtEl>
                                        <p:attrNameLst>
                                          <p:attrName>style.visibility</p:attrName>
                                        </p:attrNameLst>
                                      </p:cBhvr>
                                      <p:to>
                                        <p:strVal val="hidden"/>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6147">
                                            <p:txEl>
                                              <p:pRg st="12" end="12"/>
                                            </p:txEl>
                                          </p:spTgt>
                                        </p:tgtEl>
                                        <p:attrNameLst>
                                          <p:attrName>style.visibility</p:attrName>
                                        </p:attrNameLst>
                                      </p:cBhvr>
                                      <p:to>
                                        <p:strVal val="visible"/>
                                      </p:to>
                                    </p:set>
                                    <p:animEffect transition="in" filter="fade">
                                      <p:cBhvr>
                                        <p:cTn id="69" dur="500"/>
                                        <p:tgtEl>
                                          <p:spTgt spid="6147">
                                            <p:txEl>
                                              <p:pRg st="12" end="12"/>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47">
                                            <p:txEl>
                                              <p:pRg st="13" end="13"/>
                                            </p:txEl>
                                          </p:spTgt>
                                        </p:tgtEl>
                                        <p:attrNameLst>
                                          <p:attrName>style.visibility</p:attrName>
                                        </p:attrNameLst>
                                      </p:cBhvr>
                                      <p:to>
                                        <p:strVal val="visible"/>
                                      </p:to>
                                    </p:set>
                                    <p:animEffect transition="in" filter="fade">
                                      <p:cBhvr>
                                        <p:cTn id="72" dur="500"/>
                                        <p:tgtEl>
                                          <p:spTgt spid="6147">
                                            <p:txEl>
                                              <p:pRg st="13" end="1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47">
                                            <p:txEl>
                                              <p:pRg st="14" end="14"/>
                                            </p:txEl>
                                          </p:spTgt>
                                        </p:tgtEl>
                                        <p:attrNameLst>
                                          <p:attrName>style.visibility</p:attrName>
                                        </p:attrNameLst>
                                      </p:cBhvr>
                                      <p:to>
                                        <p:strVal val="visible"/>
                                      </p:to>
                                    </p:set>
                                    <p:animEffect transition="in" filter="fade">
                                      <p:cBhvr>
                                        <p:cTn id="75" dur="500"/>
                                        <p:tgtEl>
                                          <p:spTgt spid="6147">
                                            <p:txEl>
                                              <p:pRg st="14" end="14"/>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47">
                                            <p:txEl>
                                              <p:pRg st="15" end="15"/>
                                            </p:txEl>
                                          </p:spTgt>
                                        </p:tgtEl>
                                        <p:attrNameLst>
                                          <p:attrName>style.visibility</p:attrName>
                                        </p:attrNameLst>
                                      </p:cBhvr>
                                      <p:to>
                                        <p:strVal val="visible"/>
                                      </p:to>
                                    </p:set>
                                    <p:animEffect transition="in" filter="fade">
                                      <p:cBhvr>
                                        <p:cTn id="78" dur="500"/>
                                        <p:tgtEl>
                                          <p:spTgt spid="614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1" y="274638"/>
            <a:ext cx="8726488" cy="1143000"/>
          </a:xfrm>
        </p:spPr>
        <p:txBody>
          <a:bodyPr>
            <a:normAutofit/>
          </a:bodyPr>
          <a:lstStyle/>
          <a:p>
            <a:r>
              <a:rPr lang="en-US" dirty="0" smtClean="0">
                <a:solidFill>
                  <a:schemeClr val="accent3">
                    <a:lumMod val="50000"/>
                  </a:schemeClr>
                </a:solidFill>
              </a:rPr>
              <a:t>But I am not made out of money.</a:t>
            </a:r>
            <a:endParaRPr lang="en-US" dirty="0">
              <a:solidFill>
                <a:schemeClr val="accent3">
                  <a:lumMod val="50000"/>
                </a:schemeClr>
              </a:solidFill>
            </a:endParaRPr>
          </a:p>
        </p:txBody>
      </p:sp>
      <p:sp>
        <p:nvSpPr>
          <p:cNvPr id="7" name="Slide Number Placeholder 6"/>
          <p:cNvSpPr>
            <a:spLocks noGrp="1"/>
          </p:cNvSpPr>
          <p:nvPr>
            <p:ph type="sldNum" sz="quarter" idx="12"/>
          </p:nvPr>
        </p:nvSpPr>
        <p:spPr/>
        <p:txBody>
          <a:bodyPr/>
          <a:lstStyle/>
          <a:p>
            <a:fld id="{9091B9A7-3FAE-41EE-8F79-68D35780CF90}" type="slidenum">
              <a:rPr lang="en-US" smtClean="0"/>
              <a:pPr/>
              <a:t>25</a:t>
            </a:fld>
            <a:endParaRPr lang="en-US"/>
          </a:p>
        </p:txBody>
      </p:sp>
      <p:pic>
        <p:nvPicPr>
          <p:cNvPr id="17410" name="Picture 2" descr="http://www.thisblogrules.com/wp-content/uploads/2010/06/piggy-bank-made-out-of-mone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295400"/>
            <a:ext cx="5715000" cy="3719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92082" y="4954250"/>
            <a:ext cx="6985118" cy="1446550"/>
          </a:xfrm>
          <a:prstGeom prst="rect">
            <a:avLst/>
          </a:prstGeom>
          <a:noFill/>
        </p:spPr>
        <p:txBody>
          <a:bodyPr wrap="none" rtlCol="0">
            <a:spAutoFit/>
          </a:bodyPr>
          <a:lstStyle/>
          <a:p>
            <a:pPr algn="ctr"/>
            <a:r>
              <a:rPr lang="en-US" sz="4400" dirty="0" smtClean="0">
                <a:solidFill>
                  <a:schemeClr val="accent3">
                    <a:lumMod val="50000"/>
                  </a:schemeClr>
                </a:solidFill>
              </a:rPr>
              <a:t>How do I select Web2.0 tools </a:t>
            </a:r>
            <a:br>
              <a:rPr lang="en-US" sz="4400" dirty="0" smtClean="0">
                <a:solidFill>
                  <a:schemeClr val="accent3">
                    <a:lumMod val="50000"/>
                  </a:schemeClr>
                </a:solidFill>
              </a:rPr>
            </a:br>
            <a:r>
              <a:rPr lang="en-US" sz="4400" dirty="0" smtClean="0">
                <a:solidFill>
                  <a:schemeClr val="accent3">
                    <a:lumMod val="50000"/>
                  </a:schemeClr>
                </a:solidFill>
              </a:rPr>
              <a:t>that aren’t $1,000 a seat?</a:t>
            </a:r>
            <a:endParaRPr lang="en-US" sz="4400" dirty="0">
              <a:solidFill>
                <a:schemeClr val="accent3">
                  <a:lumMod val="50000"/>
                </a:schemeClr>
              </a:solidFill>
            </a:endParaRPr>
          </a:p>
        </p:txBody>
      </p:sp>
    </p:spTree>
    <p:extLst>
      <p:ext uri="{BB962C8B-B14F-4D97-AF65-F5344CB8AC3E}">
        <p14:creationId xmlns:p14="http://schemas.microsoft.com/office/powerpoint/2010/main" val="4211726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ctrTitle"/>
          </p:nvPr>
        </p:nvSpPr>
        <p:spPr>
          <a:xfrm>
            <a:off x="990600" y="228600"/>
            <a:ext cx="6781800" cy="1470025"/>
          </a:xfrm>
        </p:spPr>
        <p:txBody>
          <a:bodyPr/>
          <a:lstStyle/>
          <a:p>
            <a:r>
              <a:rPr lang="en-US" dirty="0" smtClean="0">
                <a:effectLst>
                  <a:outerShdw blurRad="38100" dist="38100" dir="2700000" algn="tl">
                    <a:srgbClr val="000000">
                      <a:alpha val="43137"/>
                    </a:srgbClr>
                  </a:outerShdw>
                </a:effectLst>
              </a:rPr>
              <a:t>Caveat</a:t>
            </a:r>
          </a:p>
        </p:txBody>
      </p:sp>
      <p:sp>
        <p:nvSpPr>
          <p:cNvPr id="102405" name="Rectangle 5"/>
          <p:cNvSpPr>
            <a:spLocks noGrp="1" noChangeArrowheads="1"/>
          </p:cNvSpPr>
          <p:nvPr>
            <p:ph type="subTitle" idx="1"/>
          </p:nvPr>
        </p:nvSpPr>
        <p:spPr>
          <a:xfrm>
            <a:off x="1447800" y="4419600"/>
            <a:ext cx="7315200" cy="1752600"/>
          </a:xfrm>
          <a:solidFill>
            <a:schemeClr val="bg1">
              <a:lumMod val="40000"/>
              <a:lumOff val="60000"/>
            </a:schemeClr>
          </a:solidFill>
        </p:spPr>
        <p:txBody>
          <a:bodyPr rtlCol="0">
            <a:normAutofit/>
          </a:bodyPr>
          <a:lstStyle/>
          <a:p>
            <a:pPr fontAlgn="auto">
              <a:spcAft>
                <a:spcPts val="0"/>
              </a:spcAft>
              <a:defRPr/>
            </a:pPr>
            <a:r>
              <a:rPr lang="en-US" sz="4000" dirty="0" smtClean="0">
                <a:solidFill>
                  <a:schemeClr val="accent6">
                    <a:lumMod val="50000"/>
                  </a:schemeClr>
                </a:solidFill>
              </a:rPr>
              <a:t>Simply adding technology alone never solves a significant problem</a:t>
            </a:r>
          </a:p>
        </p:txBody>
      </p:sp>
      <p:sp>
        <p:nvSpPr>
          <p:cNvPr id="6" name="Slide Number Placeholder 5"/>
          <p:cNvSpPr>
            <a:spLocks noGrp="1"/>
          </p:cNvSpPr>
          <p:nvPr>
            <p:ph type="sldNum" sz="quarter" idx="12"/>
          </p:nvPr>
        </p:nvSpPr>
        <p:spPr/>
        <p:txBody>
          <a:bodyPr/>
          <a:lstStyle/>
          <a:p>
            <a:fld id="{9091B9A7-3FAE-41EE-8F79-68D35780CF90}" type="slidenum">
              <a:rPr lang="en-US" smtClean="0"/>
              <a:pPr/>
              <a:t>26</a:t>
            </a:fld>
            <a:endParaRPr lang="en-US"/>
          </a:p>
        </p:txBody>
      </p:sp>
      <p:pic>
        <p:nvPicPr>
          <p:cNvPr id="104451" name="Picture 4" descr="MCj043152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81000"/>
            <a:ext cx="4343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673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Now let’s Look at </a:t>
            </a:r>
            <a:r>
              <a:rPr lang="en-US" dirty="0" err="1" smtClean="0">
                <a:solidFill>
                  <a:schemeClr val="accent1"/>
                </a:solidFill>
              </a:rPr>
              <a:t>Podio</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hlinkClick r:id="rId2"/>
              </a:rPr>
              <a:t>http://www.podio.com</a:t>
            </a:r>
            <a:endParaRPr lang="en-US" dirty="0" smtClean="0"/>
          </a:p>
          <a:p>
            <a:pPr marL="0" indent="0">
              <a:buNone/>
            </a:pPr>
            <a:endParaRPr lang="en-US" dirty="0"/>
          </a:p>
          <a:p>
            <a:pPr marL="0" indent="0">
              <a:buNone/>
            </a:pPr>
            <a:r>
              <a:rPr lang="en-US" dirty="0" smtClean="0"/>
              <a:t>You should have gotten an invite from me for this tool.</a:t>
            </a:r>
          </a:p>
          <a:p>
            <a:pPr marL="0" indent="0">
              <a:buNone/>
            </a:pPr>
            <a:endParaRPr lang="en-US" dirty="0"/>
          </a:p>
        </p:txBody>
      </p:sp>
      <p:sp>
        <p:nvSpPr>
          <p:cNvPr id="4" name="Slide Number Placeholder 3"/>
          <p:cNvSpPr>
            <a:spLocks noGrp="1"/>
          </p:cNvSpPr>
          <p:nvPr>
            <p:ph type="sldNum" sz="quarter" idx="11"/>
          </p:nvPr>
        </p:nvSpPr>
        <p:spPr/>
        <p:txBody>
          <a:bodyPr/>
          <a:lstStyle/>
          <a:p>
            <a:fld id="{9091B9A7-3FAE-41EE-8F79-68D35780CF90}" type="slidenum">
              <a:rPr lang="en-US" smtClean="0">
                <a:solidFill>
                  <a:srgbClr val="2F5897">
                    <a:lumMod val="60000"/>
                    <a:lumOff val="40000"/>
                  </a:srgbClr>
                </a:solidFill>
              </a:rPr>
              <a:pPr/>
              <a:t>27</a:t>
            </a:fld>
            <a:endParaRPr lang="en-US">
              <a:solidFill>
                <a:srgbClr val="2F5897">
                  <a:lumMod val="60000"/>
                  <a:lumOff val="40000"/>
                </a:srgbClr>
              </a:solidFill>
            </a:endParaRPr>
          </a:p>
        </p:txBody>
      </p:sp>
    </p:spTree>
    <p:extLst>
      <p:ext uri="{BB962C8B-B14F-4D97-AF65-F5344CB8AC3E}">
        <p14:creationId xmlns:p14="http://schemas.microsoft.com/office/powerpoint/2010/main" val="2588771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usmansheikh.com/wp-content/uploads/2009/06/process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603921" cy="684713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4953000" y="3733800"/>
            <a:ext cx="4191000" cy="2667000"/>
          </a:xfrm>
          <a:prstGeom prst="wedgeRoundRectCallout">
            <a:avLst>
              <a:gd name="adj1" fmla="val -97092"/>
              <a:gd name="adj2" fmla="val -3627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800" dirty="0" smtClean="0">
                <a:solidFill>
                  <a:srgbClr val="800000"/>
                </a:solidFill>
              </a:rPr>
              <a:t>It’s the</a:t>
            </a:r>
            <a:br>
              <a:rPr lang="en-US" sz="4800" dirty="0" smtClean="0">
                <a:solidFill>
                  <a:srgbClr val="800000"/>
                </a:solidFill>
              </a:rPr>
            </a:br>
            <a:r>
              <a:rPr lang="en-US" sz="4800" dirty="0" smtClean="0">
                <a:solidFill>
                  <a:srgbClr val="800000"/>
                </a:solidFill>
              </a:rPr>
              <a:t>process,</a:t>
            </a:r>
            <a:br>
              <a:rPr lang="en-US" sz="4800" dirty="0" smtClean="0">
                <a:solidFill>
                  <a:srgbClr val="800000"/>
                </a:solidFill>
              </a:rPr>
            </a:br>
            <a:r>
              <a:rPr lang="en-US" sz="4800" dirty="0" smtClean="0">
                <a:solidFill>
                  <a:srgbClr val="800000"/>
                </a:solidFill>
              </a:rPr>
              <a:t>silly</a:t>
            </a:r>
            <a:endParaRPr lang="en-US" sz="4800" dirty="0">
              <a:solidFill>
                <a:srgbClr val="800000"/>
              </a:solidFill>
            </a:endParaRPr>
          </a:p>
        </p:txBody>
      </p:sp>
      <p:sp>
        <p:nvSpPr>
          <p:cNvPr id="6" name="Slide Number Placeholder 5"/>
          <p:cNvSpPr>
            <a:spLocks noGrp="1"/>
          </p:cNvSpPr>
          <p:nvPr>
            <p:ph type="sldNum" sz="quarter" idx="11"/>
          </p:nvPr>
        </p:nvSpPr>
        <p:spPr/>
        <p:txBody>
          <a:bodyPr/>
          <a:lstStyle/>
          <a:p>
            <a:fld id="{9091B9A7-3FAE-41EE-8F79-68D35780CF90}" type="slidenum">
              <a:rPr lang="en-US" smtClean="0"/>
              <a:pPr/>
              <a:t>28</a:t>
            </a:fld>
            <a:endParaRPr lang="en-US"/>
          </a:p>
        </p:txBody>
      </p:sp>
    </p:spTree>
    <p:extLst>
      <p:ext uri="{BB962C8B-B14F-4D97-AF65-F5344CB8AC3E}">
        <p14:creationId xmlns:p14="http://schemas.microsoft.com/office/powerpoint/2010/main" val="3387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3524073" y="941023"/>
            <a:ext cx="447675" cy="381000"/>
          </a:xfrm>
          <a:prstGeom prst="downArrow">
            <a:avLst/>
          </a:prstGeom>
          <a:solidFill>
            <a:srgbClr val="B3A2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Down Arrow 19"/>
          <p:cNvSpPr/>
          <p:nvPr/>
        </p:nvSpPr>
        <p:spPr>
          <a:xfrm>
            <a:off x="6215062" y="925500"/>
            <a:ext cx="447675" cy="381000"/>
          </a:xfrm>
          <a:prstGeom prst="downArrow">
            <a:avLst/>
          </a:prstGeom>
          <a:solidFill>
            <a:srgbClr val="B3A2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9145" name="Rectangle 9"/>
          <p:cNvSpPr>
            <a:spLocks noChangeArrowheads="1"/>
          </p:cNvSpPr>
          <p:nvPr/>
        </p:nvSpPr>
        <p:spPr bwMode="auto">
          <a:xfrm>
            <a:off x="7620000" y="2819400"/>
            <a:ext cx="1447800" cy="1981200"/>
          </a:xfrm>
          <a:prstGeom prst="rect">
            <a:avLst/>
          </a:prstGeom>
          <a:gradFill rotWithShape="1">
            <a:gsLst>
              <a:gs pos="0">
                <a:srgbClr val="E6DCAC"/>
              </a:gs>
              <a:gs pos="12000">
                <a:srgbClr val="E6D78A"/>
              </a:gs>
              <a:gs pos="30000">
                <a:srgbClr val="C7AC4C"/>
              </a:gs>
              <a:gs pos="45000">
                <a:srgbClr val="E6D78A"/>
              </a:gs>
              <a:gs pos="77000">
                <a:srgbClr val="C7AC4C"/>
              </a:gs>
              <a:gs pos="100000">
                <a:srgbClr val="E6DCAC"/>
              </a:gs>
            </a:gsLst>
            <a:lin ang="2700000" scaled="1"/>
          </a:gradFill>
          <a:ln w="28575">
            <a:solidFill>
              <a:srgbClr val="003300"/>
            </a:solidFill>
            <a:miter lim="800000"/>
            <a:headEnd/>
            <a:tailEnd/>
          </a:ln>
          <a:effectLst>
            <a:outerShdw dist="107763" dir="2700000" algn="ctr" rotWithShape="0">
              <a:schemeClr val="bg2">
                <a:alpha val="50000"/>
              </a:schemeClr>
            </a:outerShdw>
          </a:effectLst>
        </p:spPr>
        <p:txBody>
          <a:bodyPr wrap="none" anchor="ctr"/>
          <a:lstStyle/>
          <a:p>
            <a:pPr algn="r">
              <a:defRPr/>
            </a:pPr>
            <a:r>
              <a:rPr lang="en-US" sz="2400" dirty="0">
                <a:solidFill>
                  <a:srgbClr val="A50021"/>
                </a:solidFill>
                <a:latin typeface="Arial Narrow" pitchFamily="34" charset="0"/>
              </a:rPr>
              <a:t>Execute</a:t>
            </a:r>
            <a:br>
              <a:rPr lang="en-US" sz="2400" dirty="0">
                <a:solidFill>
                  <a:srgbClr val="A50021"/>
                </a:solidFill>
                <a:latin typeface="Arial Narrow" pitchFamily="34" charset="0"/>
              </a:rPr>
            </a:br>
            <a:r>
              <a:rPr lang="en-US" sz="2400" dirty="0">
                <a:solidFill>
                  <a:srgbClr val="A50021"/>
                </a:solidFill>
                <a:latin typeface="Arial Narrow" pitchFamily="34" charset="0"/>
              </a:rPr>
              <a:t>Solution</a:t>
            </a:r>
          </a:p>
        </p:txBody>
      </p:sp>
      <p:sp>
        <p:nvSpPr>
          <p:cNvPr id="219148" name="AutoShape 12"/>
          <p:cNvSpPr>
            <a:spLocks noChangeArrowheads="1"/>
          </p:cNvSpPr>
          <p:nvPr/>
        </p:nvSpPr>
        <p:spPr bwMode="auto">
          <a:xfrm>
            <a:off x="5735638" y="2819400"/>
            <a:ext cx="2206625" cy="1981200"/>
          </a:xfrm>
          <a:prstGeom prst="rightArrowCallout">
            <a:avLst>
              <a:gd name="adj1" fmla="val 25000"/>
              <a:gd name="adj2" fmla="val 25000"/>
              <a:gd name="adj3" fmla="val 18563"/>
              <a:gd name="adj4" fmla="val 6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r">
              <a:defRPr/>
            </a:pPr>
            <a:r>
              <a:rPr lang="en-US" sz="2400" dirty="0" smtClean="0">
                <a:solidFill>
                  <a:srgbClr val="A50021"/>
                </a:solidFill>
                <a:latin typeface="Arial Narrow" pitchFamily="34" charset="0"/>
              </a:rPr>
              <a:t>Select &amp;</a:t>
            </a:r>
            <a:br>
              <a:rPr lang="en-US" sz="2400" dirty="0" smtClean="0">
                <a:solidFill>
                  <a:srgbClr val="A50021"/>
                </a:solidFill>
                <a:latin typeface="Arial Narrow" pitchFamily="34" charset="0"/>
              </a:rPr>
            </a:br>
            <a:r>
              <a:rPr lang="en-US" sz="2400" dirty="0" smtClean="0">
                <a:solidFill>
                  <a:srgbClr val="A50021"/>
                </a:solidFill>
                <a:latin typeface="Arial Narrow" pitchFamily="34" charset="0"/>
              </a:rPr>
              <a:t>Configure</a:t>
            </a:r>
            <a:endParaRPr lang="en-US" sz="2400" dirty="0">
              <a:solidFill>
                <a:srgbClr val="A50021"/>
              </a:solidFill>
              <a:latin typeface="Arial Narrow" pitchFamily="34" charset="0"/>
            </a:endParaRPr>
          </a:p>
          <a:p>
            <a:pPr algn="r">
              <a:defRPr/>
            </a:pPr>
            <a:r>
              <a:rPr lang="en-US" sz="2400" dirty="0">
                <a:solidFill>
                  <a:srgbClr val="A50021"/>
                </a:solidFill>
                <a:latin typeface="Arial Narrow" pitchFamily="34" charset="0"/>
              </a:rPr>
              <a:t>Product</a:t>
            </a:r>
          </a:p>
        </p:txBody>
      </p:sp>
      <p:sp>
        <p:nvSpPr>
          <p:cNvPr id="219143" name="AutoShape 7"/>
          <p:cNvSpPr>
            <a:spLocks noChangeArrowheads="1"/>
          </p:cNvSpPr>
          <p:nvPr/>
        </p:nvSpPr>
        <p:spPr bwMode="auto">
          <a:xfrm>
            <a:off x="3849688" y="2819400"/>
            <a:ext cx="2206625" cy="1981200"/>
          </a:xfrm>
          <a:prstGeom prst="rightArrowCallout">
            <a:avLst>
              <a:gd name="adj1" fmla="val 25000"/>
              <a:gd name="adj2" fmla="val 25000"/>
              <a:gd name="adj3" fmla="val 18563"/>
              <a:gd name="adj4" fmla="val 66667"/>
            </a:avLst>
          </a:prstGeom>
          <a:solidFill>
            <a:srgbClr val="FFFF66"/>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r">
              <a:defRPr/>
            </a:pPr>
            <a:r>
              <a:rPr lang="en-US" sz="2400" dirty="0" smtClean="0">
                <a:solidFill>
                  <a:srgbClr val="A50021"/>
                </a:solidFill>
                <a:latin typeface="Arial Narrow" pitchFamily="34" charset="0"/>
              </a:rPr>
              <a:t>Define</a:t>
            </a:r>
            <a:br>
              <a:rPr lang="en-US" sz="2400" dirty="0" smtClean="0">
                <a:solidFill>
                  <a:srgbClr val="A50021"/>
                </a:solidFill>
                <a:latin typeface="Arial Narrow" pitchFamily="34" charset="0"/>
              </a:rPr>
            </a:br>
            <a:r>
              <a:rPr lang="en-US" sz="2400" dirty="0" smtClean="0">
                <a:solidFill>
                  <a:srgbClr val="A50021"/>
                </a:solidFill>
                <a:latin typeface="Arial Narrow" pitchFamily="34" charset="0"/>
              </a:rPr>
              <a:t>the</a:t>
            </a:r>
            <a:endParaRPr lang="en-US" sz="2400" dirty="0">
              <a:solidFill>
                <a:srgbClr val="A50021"/>
              </a:solidFill>
              <a:latin typeface="Arial Narrow" pitchFamily="34" charset="0"/>
            </a:endParaRPr>
          </a:p>
          <a:p>
            <a:pPr algn="r">
              <a:defRPr/>
            </a:pPr>
            <a:r>
              <a:rPr lang="en-US" sz="2400" dirty="0">
                <a:solidFill>
                  <a:srgbClr val="A50021"/>
                </a:solidFill>
                <a:latin typeface="Arial Narrow" pitchFamily="34" charset="0"/>
              </a:rPr>
              <a:t>Technology</a:t>
            </a:r>
          </a:p>
        </p:txBody>
      </p:sp>
      <p:sp>
        <p:nvSpPr>
          <p:cNvPr id="219142" name="AutoShape 6"/>
          <p:cNvSpPr>
            <a:spLocks noChangeArrowheads="1"/>
          </p:cNvSpPr>
          <p:nvPr/>
        </p:nvSpPr>
        <p:spPr bwMode="auto">
          <a:xfrm>
            <a:off x="1965325" y="2819400"/>
            <a:ext cx="2206625" cy="1981200"/>
          </a:xfrm>
          <a:prstGeom prst="rightArrowCallout">
            <a:avLst>
              <a:gd name="adj1" fmla="val 25000"/>
              <a:gd name="adj2" fmla="val 25000"/>
              <a:gd name="adj3" fmla="val 18563"/>
              <a:gd name="adj4" fmla="val 66667"/>
            </a:avLst>
          </a:prstGeom>
          <a:solidFill>
            <a:srgbClr val="FFFF99"/>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r">
              <a:defRPr/>
            </a:pPr>
            <a:r>
              <a:rPr lang="en-US" sz="2400" dirty="0" smtClean="0">
                <a:solidFill>
                  <a:srgbClr val="A50021"/>
                </a:solidFill>
                <a:latin typeface="Arial Narrow" pitchFamily="34" charset="0"/>
              </a:rPr>
              <a:t>Define the</a:t>
            </a:r>
            <a:endParaRPr lang="en-US" sz="2400" dirty="0">
              <a:solidFill>
                <a:srgbClr val="A50021"/>
              </a:solidFill>
              <a:latin typeface="Arial Narrow" pitchFamily="34" charset="0"/>
            </a:endParaRPr>
          </a:p>
          <a:p>
            <a:pPr algn="r">
              <a:defRPr/>
            </a:pPr>
            <a:r>
              <a:rPr lang="en-US" sz="2400" dirty="0" smtClean="0">
                <a:solidFill>
                  <a:srgbClr val="A50021"/>
                </a:solidFill>
                <a:latin typeface="Arial Narrow" pitchFamily="34" charset="0"/>
              </a:rPr>
              <a:t>Team</a:t>
            </a:r>
          </a:p>
          <a:p>
            <a:pPr algn="r">
              <a:defRPr/>
            </a:pPr>
            <a:r>
              <a:rPr lang="en-US" sz="2400" dirty="0" smtClean="0">
                <a:solidFill>
                  <a:srgbClr val="A50021"/>
                </a:solidFill>
                <a:latin typeface="Arial Narrow" pitchFamily="34" charset="0"/>
              </a:rPr>
              <a:t>Processes</a:t>
            </a:r>
          </a:p>
          <a:p>
            <a:pPr algn="r">
              <a:defRPr/>
            </a:pPr>
            <a:r>
              <a:rPr lang="en-US" sz="2400" dirty="0" smtClean="0">
                <a:solidFill>
                  <a:srgbClr val="A50021"/>
                </a:solidFill>
                <a:latin typeface="Arial Narrow" pitchFamily="34" charset="0"/>
              </a:rPr>
              <a:t>Required</a:t>
            </a:r>
            <a:endParaRPr lang="en-US" sz="2400" dirty="0">
              <a:solidFill>
                <a:srgbClr val="A50021"/>
              </a:solidFill>
              <a:latin typeface="Arial Narrow" pitchFamily="34" charset="0"/>
            </a:endParaRPr>
          </a:p>
        </p:txBody>
      </p:sp>
      <p:sp>
        <p:nvSpPr>
          <p:cNvPr id="219141" name="AutoShape 5"/>
          <p:cNvSpPr>
            <a:spLocks noChangeArrowheads="1"/>
          </p:cNvSpPr>
          <p:nvPr/>
        </p:nvSpPr>
        <p:spPr bwMode="auto">
          <a:xfrm>
            <a:off x="79375" y="2819400"/>
            <a:ext cx="2206625" cy="1981200"/>
          </a:xfrm>
          <a:prstGeom prst="rightArrowCallout">
            <a:avLst>
              <a:gd name="adj1" fmla="val 25000"/>
              <a:gd name="adj2" fmla="val 25000"/>
              <a:gd name="adj3" fmla="val 18563"/>
              <a:gd name="adj4" fmla="val 66667"/>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r">
              <a:defRPr/>
            </a:pPr>
            <a:r>
              <a:rPr lang="en-US" sz="2400" dirty="0">
                <a:solidFill>
                  <a:srgbClr val="A50021"/>
                </a:solidFill>
                <a:latin typeface="Arial Narrow" pitchFamily="34" charset="0"/>
              </a:rPr>
              <a:t>Define</a:t>
            </a:r>
          </a:p>
          <a:p>
            <a:pPr algn="r">
              <a:defRPr/>
            </a:pPr>
            <a:r>
              <a:rPr lang="en-US" sz="2400" dirty="0">
                <a:solidFill>
                  <a:srgbClr val="A50021"/>
                </a:solidFill>
                <a:latin typeface="Arial Narrow" pitchFamily="34" charset="0"/>
              </a:rPr>
              <a:t>the</a:t>
            </a:r>
          </a:p>
          <a:p>
            <a:pPr algn="r">
              <a:defRPr/>
            </a:pPr>
            <a:r>
              <a:rPr lang="en-US" sz="2400" dirty="0">
                <a:solidFill>
                  <a:srgbClr val="A50021"/>
                </a:solidFill>
                <a:latin typeface="Arial Narrow" pitchFamily="34" charset="0"/>
              </a:rPr>
              <a:t>Business</a:t>
            </a:r>
          </a:p>
          <a:p>
            <a:pPr algn="r">
              <a:defRPr/>
            </a:pPr>
            <a:r>
              <a:rPr lang="en-US" sz="2400" dirty="0">
                <a:solidFill>
                  <a:srgbClr val="A50021"/>
                </a:solidFill>
                <a:latin typeface="Arial Narrow" pitchFamily="34" charset="0"/>
              </a:rPr>
              <a:t>Problem</a:t>
            </a:r>
          </a:p>
        </p:txBody>
      </p:sp>
      <p:sp>
        <p:nvSpPr>
          <p:cNvPr id="8" name="Up Arrow Callout 7"/>
          <p:cNvSpPr/>
          <p:nvPr/>
        </p:nvSpPr>
        <p:spPr>
          <a:xfrm>
            <a:off x="76200" y="4953000"/>
            <a:ext cx="1447800" cy="1676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solidFill>
                  <a:srgbClr val="4F81BD">
                    <a:lumMod val="50000"/>
                  </a:srgbClr>
                </a:solidFill>
              </a:rPr>
              <a:t>Use Cases</a:t>
            </a:r>
          </a:p>
        </p:txBody>
      </p:sp>
      <p:sp>
        <p:nvSpPr>
          <p:cNvPr id="9" name="Up Arrow Callout 8"/>
          <p:cNvSpPr/>
          <p:nvPr/>
        </p:nvSpPr>
        <p:spPr>
          <a:xfrm>
            <a:off x="1905000" y="4953000"/>
            <a:ext cx="1600200" cy="1676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rgbClr val="4F81BD">
                    <a:lumMod val="50000"/>
                  </a:srgbClr>
                </a:solidFill>
              </a:rPr>
              <a:t>Evaluation Criteria</a:t>
            </a:r>
          </a:p>
        </p:txBody>
      </p:sp>
      <p:sp>
        <p:nvSpPr>
          <p:cNvPr id="10" name="Up Arrow Callout 9"/>
          <p:cNvSpPr/>
          <p:nvPr/>
        </p:nvSpPr>
        <p:spPr>
          <a:xfrm>
            <a:off x="3733800" y="4953000"/>
            <a:ext cx="1600200" cy="1676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rgbClr val="4F81BD">
                    <a:lumMod val="50000"/>
                  </a:srgbClr>
                </a:solidFill>
              </a:rPr>
              <a:t>Groupware </a:t>
            </a:r>
            <a:r>
              <a:rPr lang="en-US" sz="2000" dirty="0" smtClean="0">
                <a:solidFill>
                  <a:srgbClr val="4F81BD">
                    <a:lumMod val="50000"/>
                  </a:srgbClr>
                </a:solidFill>
              </a:rPr>
              <a:t>Categories</a:t>
            </a:r>
            <a:endParaRPr lang="en-US" sz="2000" dirty="0">
              <a:solidFill>
                <a:srgbClr val="4F81BD">
                  <a:lumMod val="50000"/>
                </a:srgbClr>
              </a:solidFill>
            </a:endParaRPr>
          </a:p>
        </p:txBody>
      </p:sp>
      <p:sp>
        <p:nvSpPr>
          <p:cNvPr id="11" name="Up Arrow Callout 10"/>
          <p:cNvSpPr/>
          <p:nvPr/>
        </p:nvSpPr>
        <p:spPr>
          <a:xfrm>
            <a:off x="5562600" y="4953000"/>
            <a:ext cx="1600200" cy="1676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smtClean="0">
                <a:solidFill>
                  <a:srgbClr val="4F81BD">
                    <a:lumMod val="50000"/>
                  </a:srgbClr>
                </a:solidFill>
              </a:rPr>
              <a:t>Eval</a:t>
            </a:r>
            <a:r>
              <a:rPr lang="en-US" sz="1600" dirty="0" smtClean="0">
                <a:solidFill>
                  <a:srgbClr val="4F81BD">
                    <a:lumMod val="50000"/>
                  </a:srgbClr>
                </a:solidFill>
              </a:rPr>
              <a:t>. options </a:t>
            </a:r>
            <a:r>
              <a:rPr lang="en-US" sz="1600" dirty="0">
                <a:solidFill>
                  <a:srgbClr val="4F81BD">
                    <a:lumMod val="50000"/>
                  </a:srgbClr>
                </a:solidFill>
              </a:rPr>
              <a:t>against criteria for relevant use cases</a:t>
            </a:r>
          </a:p>
        </p:txBody>
      </p:sp>
      <p:sp>
        <p:nvSpPr>
          <p:cNvPr id="12" name="Rectangle 11"/>
          <p:cNvSpPr/>
          <p:nvPr/>
        </p:nvSpPr>
        <p:spPr>
          <a:xfrm>
            <a:off x="0" y="1295400"/>
            <a:ext cx="1752600" cy="1219200"/>
          </a:xfrm>
          <a:prstGeom prst="rect">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prstClr val="black"/>
                </a:solidFill>
              </a:rPr>
              <a:t>Scope the Context</a:t>
            </a:r>
          </a:p>
          <a:p>
            <a:pPr algn="ctr"/>
            <a:r>
              <a:rPr lang="en-US" sz="2000" dirty="0">
                <a:solidFill>
                  <a:prstClr val="black"/>
                </a:solidFill>
              </a:rPr>
              <a:t>[Feasibility]</a:t>
            </a:r>
          </a:p>
        </p:txBody>
      </p:sp>
      <p:sp>
        <p:nvSpPr>
          <p:cNvPr id="13" name="Rectangle 12"/>
          <p:cNvSpPr/>
          <p:nvPr/>
        </p:nvSpPr>
        <p:spPr>
          <a:xfrm>
            <a:off x="1847850" y="1295400"/>
            <a:ext cx="3638550" cy="1219200"/>
          </a:xfrm>
          <a:prstGeom prst="rect">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prstClr val="black"/>
                </a:solidFill>
              </a:rPr>
              <a:t>Find and define the problem</a:t>
            </a:r>
          </a:p>
        </p:txBody>
      </p:sp>
      <p:sp>
        <p:nvSpPr>
          <p:cNvPr id="14" name="Rectangle 13"/>
          <p:cNvSpPr/>
          <p:nvPr/>
        </p:nvSpPr>
        <p:spPr>
          <a:xfrm>
            <a:off x="5562600" y="1295400"/>
            <a:ext cx="1752600" cy="1219200"/>
          </a:xfrm>
          <a:prstGeom prst="rect">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prstClr val="black"/>
                </a:solidFill>
              </a:rPr>
              <a:t>Generate and test candidate solutions</a:t>
            </a:r>
          </a:p>
        </p:txBody>
      </p:sp>
      <p:sp>
        <p:nvSpPr>
          <p:cNvPr id="15" name="Rectangle 14"/>
          <p:cNvSpPr/>
          <p:nvPr/>
        </p:nvSpPr>
        <p:spPr>
          <a:xfrm>
            <a:off x="7391400" y="1295400"/>
            <a:ext cx="1752600" cy="1219200"/>
          </a:xfrm>
          <a:prstGeom prst="rect">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prstClr val="black"/>
                </a:solidFill>
              </a:rPr>
              <a:t>Pick and implement a solution</a:t>
            </a:r>
          </a:p>
        </p:txBody>
      </p:sp>
      <p:sp>
        <p:nvSpPr>
          <p:cNvPr id="16" name="Rectangle 15"/>
          <p:cNvSpPr/>
          <p:nvPr/>
        </p:nvSpPr>
        <p:spPr>
          <a:xfrm>
            <a:off x="1847850" y="228600"/>
            <a:ext cx="5219700" cy="702564"/>
          </a:xfrm>
          <a:prstGeom prst="rect">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prstClr val="black"/>
                </a:solidFill>
              </a:rPr>
              <a:t>Evaluate the solution</a:t>
            </a:r>
          </a:p>
        </p:txBody>
      </p:sp>
      <p:sp>
        <p:nvSpPr>
          <p:cNvPr id="17" name="Bent-Up Arrow 16"/>
          <p:cNvSpPr/>
          <p:nvPr/>
        </p:nvSpPr>
        <p:spPr>
          <a:xfrm rot="16200000">
            <a:off x="7324725" y="47625"/>
            <a:ext cx="990600" cy="1504950"/>
          </a:xfrm>
          <a:prstGeom prst="bentUpArrow">
            <a:avLst/>
          </a:prstGeom>
          <a:solidFill>
            <a:srgbClr val="B3A2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Bent-Up Arrow 18"/>
          <p:cNvSpPr/>
          <p:nvPr/>
        </p:nvSpPr>
        <p:spPr>
          <a:xfrm rot="10800000">
            <a:off x="658812" y="437255"/>
            <a:ext cx="1189038" cy="838200"/>
          </a:xfrm>
          <a:prstGeom prst="bentUpArrow">
            <a:avLst>
              <a:gd name="adj1" fmla="val 30129"/>
              <a:gd name="adj2" fmla="val 25000"/>
              <a:gd name="adj3" fmla="val 25000"/>
            </a:avLst>
          </a:prstGeom>
          <a:solidFill>
            <a:srgbClr val="B3A2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Slide Number Placeholder 21"/>
          <p:cNvSpPr>
            <a:spLocks noGrp="1"/>
          </p:cNvSpPr>
          <p:nvPr>
            <p:ph type="sldNum" sz="quarter" idx="11"/>
          </p:nvPr>
        </p:nvSpPr>
        <p:spPr/>
        <p:txBody>
          <a:bodyPr/>
          <a:lstStyle/>
          <a:p>
            <a:fld id="{9091B9A7-3FAE-41EE-8F79-68D35780CF90}" type="slidenum">
              <a:rPr lang="en-US" smtClean="0"/>
              <a:pPr/>
              <a:t>29</a:t>
            </a:fld>
            <a:endParaRPr lang="en-US"/>
          </a:p>
        </p:txBody>
      </p:sp>
    </p:spTree>
    <p:extLst>
      <p:ext uri="{BB962C8B-B14F-4D97-AF65-F5344CB8AC3E}">
        <p14:creationId xmlns:p14="http://schemas.microsoft.com/office/powerpoint/2010/main" val="233286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19141"/>
                                        </p:tgtEl>
                                        <p:attrNameLst>
                                          <p:attrName>style.visibility</p:attrName>
                                        </p:attrNameLst>
                                      </p:cBhvr>
                                      <p:to>
                                        <p:strVal val="visible"/>
                                      </p:to>
                                    </p:set>
                                    <p:anim calcmode="lin" valueType="num">
                                      <p:cBhvr additive="base">
                                        <p:cTn id="12" dur="500" fill="hold"/>
                                        <p:tgtEl>
                                          <p:spTgt spid="219141"/>
                                        </p:tgtEl>
                                        <p:attrNameLst>
                                          <p:attrName>ppt_x</p:attrName>
                                        </p:attrNameLst>
                                      </p:cBhvr>
                                      <p:tavLst>
                                        <p:tav tm="0">
                                          <p:val>
                                            <p:strVal val="0-#ppt_w/2"/>
                                          </p:val>
                                        </p:tav>
                                        <p:tav tm="100000">
                                          <p:val>
                                            <p:strVal val="#ppt_x"/>
                                          </p:val>
                                        </p:tav>
                                      </p:tavLst>
                                    </p:anim>
                                    <p:anim calcmode="lin" valueType="num">
                                      <p:cBhvr additive="base">
                                        <p:cTn id="13" dur="500" fill="hold"/>
                                        <p:tgtEl>
                                          <p:spTgt spid="21914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19142"/>
                                        </p:tgtEl>
                                        <p:attrNameLst>
                                          <p:attrName>style.visibility</p:attrName>
                                        </p:attrNameLst>
                                      </p:cBhvr>
                                      <p:to>
                                        <p:strVal val="visible"/>
                                      </p:to>
                                    </p:set>
                                    <p:anim calcmode="lin" valueType="num">
                                      <p:cBhvr additive="base">
                                        <p:cTn id="30" dur="500" fill="hold"/>
                                        <p:tgtEl>
                                          <p:spTgt spid="219142"/>
                                        </p:tgtEl>
                                        <p:attrNameLst>
                                          <p:attrName>ppt_x</p:attrName>
                                        </p:attrNameLst>
                                      </p:cBhvr>
                                      <p:tavLst>
                                        <p:tav tm="0">
                                          <p:val>
                                            <p:strVal val="0-#ppt_w/2"/>
                                          </p:val>
                                        </p:tav>
                                        <p:tav tm="100000">
                                          <p:val>
                                            <p:strVal val="#ppt_x"/>
                                          </p:val>
                                        </p:tav>
                                      </p:tavLst>
                                    </p:anim>
                                    <p:anim calcmode="lin" valueType="num">
                                      <p:cBhvr additive="base">
                                        <p:cTn id="31" dur="500" fill="hold"/>
                                        <p:tgtEl>
                                          <p:spTgt spid="21914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9143"/>
                                        </p:tgtEl>
                                        <p:attrNameLst>
                                          <p:attrName>style.visibility</p:attrName>
                                        </p:attrNameLst>
                                      </p:cBhvr>
                                      <p:to>
                                        <p:strVal val="visible"/>
                                      </p:to>
                                    </p:set>
                                    <p:anim calcmode="lin" valueType="num">
                                      <p:cBhvr additive="base">
                                        <p:cTn id="43" dur="500" fill="hold"/>
                                        <p:tgtEl>
                                          <p:spTgt spid="219143"/>
                                        </p:tgtEl>
                                        <p:attrNameLst>
                                          <p:attrName>ppt_x</p:attrName>
                                        </p:attrNameLst>
                                      </p:cBhvr>
                                      <p:tavLst>
                                        <p:tav tm="0">
                                          <p:val>
                                            <p:strVal val="0-#ppt_w/2"/>
                                          </p:val>
                                        </p:tav>
                                        <p:tav tm="100000">
                                          <p:val>
                                            <p:strVal val="#ppt_x"/>
                                          </p:val>
                                        </p:tav>
                                      </p:tavLst>
                                    </p:anim>
                                    <p:anim calcmode="lin" valueType="num">
                                      <p:cBhvr additive="base">
                                        <p:cTn id="44" dur="500" fill="hold"/>
                                        <p:tgtEl>
                                          <p:spTgt spid="21914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19148"/>
                                        </p:tgtEl>
                                        <p:attrNameLst>
                                          <p:attrName>style.visibility</p:attrName>
                                        </p:attrNameLst>
                                      </p:cBhvr>
                                      <p:to>
                                        <p:strVal val="visible"/>
                                      </p:to>
                                    </p:set>
                                    <p:anim calcmode="lin" valueType="num">
                                      <p:cBhvr additive="base">
                                        <p:cTn id="61" dur="500" fill="hold"/>
                                        <p:tgtEl>
                                          <p:spTgt spid="219148"/>
                                        </p:tgtEl>
                                        <p:attrNameLst>
                                          <p:attrName>ppt_x</p:attrName>
                                        </p:attrNameLst>
                                      </p:cBhvr>
                                      <p:tavLst>
                                        <p:tav tm="0">
                                          <p:val>
                                            <p:strVal val="0-#ppt_w/2"/>
                                          </p:val>
                                        </p:tav>
                                        <p:tav tm="100000">
                                          <p:val>
                                            <p:strVal val="#ppt_x"/>
                                          </p:val>
                                        </p:tav>
                                      </p:tavLst>
                                    </p:anim>
                                    <p:anim calcmode="lin" valueType="num">
                                      <p:cBhvr additive="base">
                                        <p:cTn id="62" dur="500" fill="hold"/>
                                        <p:tgtEl>
                                          <p:spTgt spid="21914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19145"/>
                                        </p:tgtEl>
                                        <p:attrNameLst>
                                          <p:attrName>style.visibility</p:attrName>
                                        </p:attrNameLst>
                                      </p:cBhvr>
                                      <p:to>
                                        <p:strVal val="visible"/>
                                      </p:to>
                                    </p:set>
                                    <p:anim calcmode="lin" valueType="num">
                                      <p:cBhvr additive="base">
                                        <p:cTn id="79" dur="500" fill="hold"/>
                                        <p:tgtEl>
                                          <p:spTgt spid="219145"/>
                                        </p:tgtEl>
                                        <p:attrNameLst>
                                          <p:attrName>ppt_x</p:attrName>
                                        </p:attrNameLst>
                                      </p:cBhvr>
                                      <p:tavLst>
                                        <p:tav tm="0">
                                          <p:val>
                                            <p:strVal val="0-#ppt_w/2"/>
                                          </p:val>
                                        </p:tav>
                                        <p:tav tm="100000">
                                          <p:val>
                                            <p:strVal val="#ppt_x"/>
                                          </p:val>
                                        </p:tav>
                                      </p:tavLst>
                                    </p:anim>
                                    <p:anim calcmode="lin" valueType="num">
                                      <p:cBhvr additive="base">
                                        <p:cTn id="80" dur="500" fill="hold"/>
                                        <p:tgtEl>
                                          <p:spTgt spid="21914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00"/>
                                        <p:tgtEl>
                                          <p:spTgt spid="17"/>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right)">
                                      <p:cBhvr>
                                        <p:cTn id="89" dur="500"/>
                                        <p:tgtEl>
                                          <p:spTgt spid="16"/>
                                        </p:tgtEl>
                                      </p:cBhvr>
                                    </p:animEffect>
                                  </p:childTnLst>
                                </p:cTn>
                              </p:par>
                            </p:childTnLst>
                          </p:cTn>
                        </p:par>
                        <p:par>
                          <p:cTn id="90" fill="hold">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wipe(up)">
                                      <p:cBhvr>
                                        <p:cTn id="96" dur="500"/>
                                        <p:tgtEl>
                                          <p:spTgt spid="2"/>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up)">
                                      <p:cBhvr>
                                        <p:cTn id="9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9145" grpId="0" animBg="1"/>
      <p:bldP spid="219148" grpId="0" animBg="1"/>
      <p:bldP spid="219143" grpId="0" animBg="1"/>
      <p:bldP spid="219142" grpId="0" animBg="1"/>
      <p:bldP spid="219141"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382000" cy="1143000"/>
          </a:xfrm>
        </p:spPr>
        <p:txBody>
          <a:bodyPr/>
          <a:lstStyle/>
          <a:p>
            <a:r>
              <a:rPr lang="en-US" dirty="0" smtClean="0">
                <a:solidFill>
                  <a:schemeClr val="accent1"/>
                </a:solidFill>
              </a:rPr>
              <a:t>Enterprise 2.0 Characteristics</a:t>
            </a:r>
            <a:endParaRPr lang="en-US" dirty="0">
              <a:solidFill>
                <a:schemeClr val="accent1"/>
              </a:solidFill>
            </a:endParaRPr>
          </a:p>
        </p:txBody>
      </p:sp>
      <p:sp>
        <p:nvSpPr>
          <p:cNvPr id="3" name="Content Placeholder 2"/>
          <p:cNvSpPr>
            <a:spLocks noGrp="1"/>
          </p:cNvSpPr>
          <p:nvPr>
            <p:ph idx="1"/>
          </p:nvPr>
        </p:nvSpPr>
        <p:spPr>
          <a:xfrm>
            <a:off x="228601" y="762000"/>
            <a:ext cx="9143999" cy="6096000"/>
          </a:xfrm>
        </p:spPr>
        <p:txBody>
          <a:bodyPr>
            <a:normAutofit fontScale="92500" lnSpcReduction="10000"/>
          </a:bodyPr>
          <a:lstStyle/>
          <a:p>
            <a:r>
              <a:rPr lang="en-US" dirty="0"/>
              <a:t>Enterprise 2.0 is the integration of Web 2.0 technologies into an enterprise's business processes. </a:t>
            </a:r>
            <a:endParaRPr lang="en-US" dirty="0" smtClean="0"/>
          </a:p>
          <a:p>
            <a:pPr lvl="1"/>
            <a:r>
              <a:rPr lang="en-US" sz="2000" dirty="0" smtClean="0">
                <a:solidFill>
                  <a:schemeClr val="tx2"/>
                </a:solidFill>
              </a:rPr>
              <a:t>Web 2.0</a:t>
            </a:r>
          </a:p>
          <a:p>
            <a:pPr lvl="2"/>
            <a:r>
              <a:rPr lang="en-US" sz="2000" dirty="0" smtClean="0">
                <a:solidFill>
                  <a:schemeClr val="tx2"/>
                </a:solidFill>
              </a:rPr>
              <a:t>Communication</a:t>
            </a:r>
          </a:p>
          <a:p>
            <a:pPr lvl="2"/>
            <a:r>
              <a:rPr lang="en-US" sz="2000" dirty="0" smtClean="0">
                <a:solidFill>
                  <a:schemeClr val="tx2"/>
                </a:solidFill>
              </a:rPr>
              <a:t>Collaboration</a:t>
            </a:r>
          </a:p>
          <a:p>
            <a:pPr lvl="2"/>
            <a:r>
              <a:rPr lang="en-US" sz="2000" dirty="0" smtClean="0">
                <a:solidFill>
                  <a:schemeClr val="tx2"/>
                </a:solidFill>
              </a:rPr>
              <a:t>Information Storage/Retrieval/Mining</a:t>
            </a:r>
          </a:p>
          <a:p>
            <a:r>
              <a:rPr lang="en-US" dirty="0" smtClean="0"/>
              <a:t>Enterprise 2.0 technologies emphasize employee, partner and consumer collaboration. </a:t>
            </a:r>
          </a:p>
          <a:p>
            <a:r>
              <a:rPr lang="en-US" dirty="0" smtClean="0"/>
              <a:t>Connectivity (internetworking)</a:t>
            </a:r>
          </a:p>
          <a:p>
            <a:r>
              <a:rPr lang="en-US" dirty="0"/>
              <a:t>Enterprise 2.0 implementations use a combination of social software and collaborative technologies like blogs, wikis, social networks</a:t>
            </a:r>
            <a:endParaRPr lang="en-US" dirty="0" smtClean="0"/>
          </a:p>
          <a:p>
            <a:r>
              <a:rPr lang="en-US" dirty="0" smtClean="0"/>
              <a:t>Utilizes Internet/Web/Mobile</a:t>
            </a:r>
          </a:p>
          <a:p>
            <a:r>
              <a:rPr lang="en-US" dirty="0" smtClean="0"/>
              <a:t>Hardware (processing and storage architectures) is usually Cloud/SAAS</a:t>
            </a:r>
          </a:p>
        </p:txBody>
      </p:sp>
      <p:sp>
        <p:nvSpPr>
          <p:cNvPr id="5" name="Slide Number Placeholder 4"/>
          <p:cNvSpPr>
            <a:spLocks noGrp="1"/>
          </p:cNvSpPr>
          <p:nvPr>
            <p:ph type="sldNum" sz="quarter" idx="11"/>
          </p:nvPr>
        </p:nvSpPr>
        <p:spPr/>
        <p:txBody>
          <a:bodyPr/>
          <a:lstStyle/>
          <a:p>
            <a:fld id="{3439DEDF-748B-48DA-8ED1-C8D2BF07B1D4}" type="slidenum">
              <a:rPr lang="en-US" smtClean="0"/>
              <a:pPr/>
              <a:t>3</a:t>
            </a:fld>
            <a:endParaRPr lang="en-US"/>
          </a:p>
        </p:txBody>
      </p:sp>
    </p:spTree>
    <p:extLst>
      <p:ext uri="{BB962C8B-B14F-4D97-AF65-F5344CB8AC3E}">
        <p14:creationId xmlns:p14="http://schemas.microsoft.com/office/powerpoint/2010/main" val="159664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52400"/>
            <a:ext cx="8229600" cy="762000"/>
          </a:xfrm>
        </p:spPr>
        <p:txBody>
          <a:bodyPr/>
          <a:lstStyle/>
          <a:p>
            <a:r>
              <a:rPr lang="en-US" dirty="0" smtClean="0">
                <a:solidFill>
                  <a:schemeClr val="accent1"/>
                </a:solidFill>
              </a:rPr>
              <a:t>Can we map tools to meetings?</a:t>
            </a:r>
            <a:endParaRPr lang="en-US" dirty="0">
              <a:solidFill>
                <a:schemeClr val="accent1"/>
              </a:solidFill>
            </a:endParaRPr>
          </a:p>
        </p:txBody>
      </p:sp>
      <p:sp>
        <p:nvSpPr>
          <p:cNvPr id="8" name="Slide Number Placeholder 7"/>
          <p:cNvSpPr>
            <a:spLocks noGrp="1"/>
          </p:cNvSpPr>
          <p:nvPr>
            <p:ph type="sldNum" sz="quarter" idx="12"/>
          </p:nvPr>
        </p:nvSpPr>
        <p:spPr/>
        <p:txBody>
          <a:bodyPr/>
          <a:lstStyle/>
          <a:p>
            <a:fld id="{9091B9A7-3FAE-41EE-8F79-68D35780CF90}" type="slidenum">
              <a:rPr lang="en-US" smtClean="0"/>
              <a:pPr/>
              <a:t>30</a:t>
            </a:fld>
            <a:endParaRPr lang="en-US"/>
          </a:p>
        </p:txBody>
      </p:sp>
      <p:sp>
        <p:nvSpPr>
          <p:cNvPr id="6147" name="Rectangle 3"/>
          <p:cNvSpPr>
            <a:spLocks noGrp="1" noChangeArrowheads="1"/>
          </p:cNvSpPr>
          <p:nvPr>
            <p:ph sz="quarter" idx="13"/>
          </p:nvPr>
        </p:nvSpPr>
        <p:spPr>
          <a:xfrm>
            <a:off x="457200" y="960437"/>
            <a:ext cx="4038600" cy="5745163"/>
          </a:xfrm>
        </p:spPr>
        <p:txBody>
          <a:bodyPr>
            <a:normAutofit fontScale="92500" lnSpcReduction="20000"/>
          </a:bodyPr>
          <a:lstStyle/>
          <a:p>
            <a:r>
              <a:rPr lang="en-US" sz="2800" dirty="0" smtClean="0">
                <a:solidFill>
                  <a:schemeClr val="accent3">
                    <a:lumMod val="50000"/>
                  </a:schemeClr>
                </a:solidFill>
              </a:rPr>
              <a:t>Briefing</a:t>
            </a:r>
          </a:p>
          <a:p>
            <a:pPr lvl="1"/>
            <a:r>
              <a:rPr lang="en-US" sz="2400" dirty="0" smtClean="0"/>
              <a:t>Presentation</a:t>
            </a:r>
          </a:p>
          <a:p>
            <a:pPr lvl="1"/>
            <a:r>
              <a:rPr lang="en-US" sz="2400" dirty="0" smtClean="0"/>
              <a:t>Training</a:t>
            </a:r>
          </a:p>
          <a:p>
            <a:pPr lvl="1"/>
            <a:r>
              <a:rPr lang="en-US" sz="2400" dirty="0" smtClean="0"/>
              <a:t>Status</a:t>
            </a:r>
          </a:p>
          <a:p>
            <a:r>
              <a:rPr lang="en-US" sz="2800" dirty="0" smtClean="0">
                <a:solidFill>
                  <a:schemeClr val="accent3">
                    <a:lumMod val="50000"/>
                  </a:schemeClr>
                </a:solidFill>
              </a:rPr>
              <a:t>Problem Solving</a:t>
            </a:r>
          </a:p>
          <a:p>
            <a:pPr lvl="1"/>
            <a:r>
              <a:rPr lang="en-US" sz="2400" dirty="0" smtClean="0"/>
              <a:t>Ideation</a:t>
            </a:r>
          </a:p>
          <a:p>
            <a:pPr lvl="1"/>
            <a:r>
              <a:rPr lang="en-US" sz="2400" dirty="0" smtClean="0"/>
              <a:t>Knowledge Acquisition</a:t>
            </a:r>
          </a:p>
          <a:p>
            <a:pPr lvl="1"/>
            <a:r>
              <a:rPr lang="en-US" sz="2400" dirty="0" smtClean="0"/>
              <a:t>Knowledge Exposition</a:t>
            </a:r>
          </a:p>
          <a:p>
            <a:pPr lvl="1"/>
            <a:r>
              <a:rPr lang="en-US" sz="2400" dirty="0" smtClean="0"/>
              <a:t>Decision Making</a:t>
            </a:r>
          </a:p>
          <a:p>
            <a:r>
              <a:rPr lang="en-US" sz="2800" dirty="0" smtClean="0">
                <a:solidFill>
                  <a:schemeClr val="accent3">
                    <a:lumMod val="50000"/>
                  </a:schemeClr>
                </a:solidFill>
              </a:rPr>
              <a:t>Execution</a:t>
            </a:r>
          </a:p>
          <a:p>
            <a:pPr lvl="1"/>
            <a:r>
              <a:rPr lang="en-US" sz="2400" dirty="0" smtClean="0"/>
              <a:t>Group Writing</a:t>
            </a:r>
          </a:p>
          <a:p>
            <a:pPr lvl="1"/>
            <a:r>
              <a:rPr lang="en-US" sz="2400" dirty="0" smtClean="0"/>
              <a:t>Group Modeling</a:t>
            </a:r>
          </a:p>
          <a:p>
            <a:r>
              <a:rPr lang="en-US" sz="2800" dirty="0" smtClean="0">
                <a:solidFill>
                  <a:schemeClr val="accent2"/>
                </a:solidFill>
              </a:rPr>
              <a:t>Social</a:t>
            </a:r>
          </a:p>
          <a:p>
            <a:pPr lvl="1"/>
            <a:r>
              <a:rPr lang="en-US" sz="2400" dirty="0" smtClean="0"/>
              <a:t>Kick Off</a:t>
            </a:r>
          </a:p>
          <a:p>
            <a:pPr lvl="1"/>
            <a:r>
              <a:rPr lang="en-US" sz="2400" dirty="0" smtClean="0"/>
              <a:t>Team Building</a:t>
            </a:r>
          </a:p>
          <a:p>
            <a:pPr lvl="1"/>
            <a:r>
              <a:rPr lang="en-US" sz="2400" dirty="0" smtClean="0"/>
              <a:t>Celebration</a:t>
            </a:r>
          </a:p>
          <a:p>
            <a:endParaRPr lang="en-US" sz="2800" dirty="0" smtClean="0"/>
          </a:p>
        </p:txBody>
      </p:sp>
      <p:sp>
        <p:nvSpPr>
          <p:cNvPr id="7" name="Content Placeholder 6"/>
          <p:cNvSpPr>
            <a:spLocks noGrp="1"/>
          </p:cNvSpPr>
          <p:nvPr>
            <p:ph sz="quarter" idx="14"/>
          </p:nvPr>
        </p:nvSpPr>
        <p:spPr>
          <a:xfrm>
            <a:off x="4648200" y="960437"/>
            <a:ext cx="4038600" cy="5745163"/>
          </a:xfrm>
        </p:spPr>
        <p:txBody>
          <a:bodyPr>
            <a:normAutofit lnSpcReduction="10000"/>
          </a:bodyPr>
          <a:lstStyle/>
          <a:p>
            <a:r>
              <a:rPr lang="en-US" dirty="0" smtClean="0">
                <a:solidFill>
                  <a:srgbClr val="800000"/>
                </a:solidFill>
              </a:rPr>
              <a:t>Streaming tools</a:t>
            </a:r>
          </a:p>
          <a:p>
            <a:pPr lvl="1"/>
            <a:r>
              <a:rPr lang="en-US" dirty="0" smtClean="0"/>
              <a:t>Web conference</a:t>
            </a:r>
          </a:p>
          <a:p>
            <a:pPr lvl="1"/>
            <a:r>
              <a:rPr lang="en-US" dirty="0" smtClean="0"/>
              <a:t>Desktop sharing</a:t>
            </a:r>
          </a:p>
          <a:p>
            <a:pPr lvl="1"/>
            <a:r>
              <a:rPr lang="en-US" dirty="0" smtClean="0"/>
              <a:t>Audio/Video conference</a:t>
            </a:r>
          </a:p>
          <a:p>
            <a:r>
              <a:rPr lang="en-US" dirty="0" smtClean="0">
                <a:solidFill>
                  <a:srgbClr val="800000"/>
                </a:solidFill>
              </a:rPr>
              <a:t>GSS Suites</a:t>
            </a:r>
          </a:p>
          <a:p>
            <a:pPr lvl="1"/>
            <a:r>
              <a:rPr lang="en-US" dirty="0" err="1" smtClean="0"/>
              <a:t>MindMapping</a:t>
            </a:r>
            <a:endParaRPr lang="en-US" dirty="0" smtClean="0"/>
          </a:p>
          <a:p>
            <a:pPr lvl="1"/>
            <a:r>
              <a:rPr lang="en-US" dirty="0" smtClean="0"/>
              <a:t>Wikis</a:t>
            </a:r>
          </a:p>
          <a:p>
            <a:pPr lvl="1"/>
            <a:r>
              <a:rPr lang="en-US" dirty="0" smtClean="0"/>
              <a:t>Group Modeling</a:t>
            </a:r>
          </a:p>
          <a:p>
            <a:pPr lvl="1"/>
            <a:r>
              <a:rPr lang="en-US" dirty="0" smtClean="0"/>
              <a:t>Voting/Polling</a:t>
            </a:r>
          </a:p>
          <a:p>
            <a:r>
              <a:rPr lang="en-US" dirty="0" smtClean="0">
                <a:solidFill>
                  <a:srgbClr val="800000"/>
                </a:solidFill>
              </a:rPr>
              <a:t>Office Suites</a:t>
            </a:r>
          </a:p>
          <a:p>
            <a:pPr lvl="1"/>
            <a:r>
              <a:rPr lang="en-US" dirty="0" smtClean="0"/>
              <a:t>Collaborative Authoring</a:t>
            </a:r>
          </a:p>
          <a:p>
            <a:pPr lvl="1"/>
            <a:r>
              <a:rPr lang="en-US" dirty="0" smtClean="0"/>
              <a:t>Collaborative Modeling</a:t>
            </a:r>
          </a:p>
          <a:p>
            <a:r>
              <a:rPr lang="en-US" dirty="0" smtClean="0">
                <a:solidFill>
                  <a:srgbClr val="800000"/>
                </a:solidFill>
              </a:rPr>
              <a:t>Messaging</a:t>
            </a:r>
          </a:p>
          <a:p>
            <a:pPr lvl="1"/>
            <a:r>
              <a:rPr lang="en-US" dirty="0" smtClean="0"/>
              <a:t>Micro-blogging</a:t>
            </a:r>
          </a:p>
          <a:p>
            <a:pPr lvl="1"/>
            <a:r>
              <a:rPr lang="en-US" dirty="0" smtClean="0"/>
              <a:t>Social Networking Systems</a:t>
            </a:r>
          </a:p>
          <a:p>
            <a:pPr lvl="1"/>
            <a:r>
              <a:rPr lang="en-US" dirty="0" smtClean="0"/>
              <a:t>Streaming tools</a:t>
            </a:r>
            <a:endParaRPr lang="en-US" dirty="0"/>
          </a:p>
        </p:txBody>
      </p:sp>
    </p:spTree>
    <p:extLst>
      <p:ext uri="{BB962C8B-B14F-4D97-AF65-F5344CB8AC3E}">
        <p14:creationId xmlns:p14="http://schemas.microsoft.com/office/powerpoint/2010/main" val="2090421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0" end="0"/>
                                            </p:txEl>
                                          </p:spTgt>
                                        </p:tgtEl>
                                        <p:attrNameLst>
                                          <p:attrName>style.visibility</p:attrName>
                                        </p:attrNameLst>
                                      </p:cBhvr>
                                      <p:to>
                                        <p:strVal val="visible"/>
                                      </p:to>
                                    </p:set>
                                    <p:animEffect transition="in" filter="fade">
                                      <p:cBhvr>
                                        <p:cTn id="12" dur="2000"/>
                                        <p:tgtEl>
                                          <p:spTgt spid="614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animEffect transition="in" filter="fade">
                                      <p:cBhvr>
                                        <p:cTn id="15" dur="2000"/>
                                        <p:tgtEl>
                                          <p:spTgt spid="614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47">
                                            <p:txEl>
                                              <p:pRg st="2" end="2"/>
                                            </p:txEl>
                                          </p:spTgt>
                                        </p:tgtEl>
                                        <p:attrNameLst>
                                          <p:attrName>style.visibility</p:attrName>
                                        </p:attrNameLst>
                                      </p:cBhvr>
                                      <p:to>
                                        <p:strVal val="visible"/>
                                      </p:to>
                                    </p:set>
                                    <p:animEffect transition="in" filter="fade">
                                      <p:cBhvr>
                                        <p:cTn id="18" dur="2000"/>
                                        <p:tgtEl>
                                          <p:spTgt spid="614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animEffect transition="in" filter="fade">
                                      <p:cBhvr>
                                        <p:cTn id="21" dur="2000"/>
                                        <p:tgtEl>
                                          <p:spTgt spid="614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2000"/>
                                        <p:tgtEl>
                                          <p:spTgt spid="7">
                                            <p:txEl>
                                              <p:pRg st="2" end="2"/>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2000"/>
                                        <p:tgtEl>
                                          <p:spTgt spid="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47">
                                            <p:txEl>
                                              <p:pRg st="4" end="4"/>
                                            </p:txEl>
                                          </p:spTgt>
                                        </p:tgtEl>
                                        <p:attrNameLst>
                                          <p:attrName>style.visibility</p:attrName>
                                        </p:attrNameLst>
                                      </p:cBhvr>
                                      <p:to>
                                        <p:strVal val="visible"/>
                                      </p:to>
                                    </p:set>
                                    <p:animEffect transition="in" filter="fade">
                                      <p:cBhvr>
                                        <p:cTn id="40" dur="2000"/>
                                        <p:tgtEl>
                                          <p:spTgt spid="6147">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47">
                                            <p:txEl>
                                              <p:pRg st="5" end="5"/>
                                            </p:txEl>
                                          </p:spTgt>
                                        </p:tgtEl>
                                        <p:attrNameLst>
                                          <p:attrName>style.visibility</p:attrName>
                                        </p:attrNameLst>
                                      </p:cBhvr>
                                      <p:to>
                                        <p:strVal val="visible"/>
                                      </p:to>
                                    </p:set>
                                    <p:animEffect transition="in" filter="fade">
                                      <p:cBhvr>
                                        <p:cTn id="43" dur="2000"/>
                                        <p:tgtEl>
                                          <p:spTgt spid="6147">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47">
                                            <p:txEl>
                                              <p:pRg st="6" end="6"/>
                                            </p:txEl>
                                          </p:spTgt>
                                        </p:tgtEl>
                                        <p:attrNameLst>
                                          <p:attrName>style.visibility</p:attrName>
                                        </p:attrNameLst>
                                      </p:cBhvr>
                                      <p:to>
                                        <p:strVal val="visible"/>
                                      </p:to>
                                    </p:set>
                                    <p:animEffect transition="in" filter="fade">
                                      <p:cBhvr>
                                        <p:cTn id="46" dur="2000"/>
                                        <p:tgtEl>
                                          <p:spTgt spid="6147">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47">
                                            <p:txEl>
                                              <p:pRg st="7" end="7"/>
                                            </p:txEl>
                                          </p:spTgt>
                                        </p:tgtEl>
                                        <p:attrNameLst>
                                          <p:attrName>style.visibility</p:attrName>
                                        </p:attrNameLst>
                                      </p:cBhvr>
                                      <p:to>
                                        <p:strVal val="visible"/>
                                      </p:to>
                                    </p:set>
                                    <p:animEffect transition="in" filter="fade">
                                      <p:cBhvr>
                                        <p:cTn id="49" dur="2000"/>
                                        <p:tgtEl>
                                          <p:spTgt spid="6147">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47">
                                            <p:txEl>
                                              <p:pRg st="8" end="8"/>
                                            </p:txEl>
                                          </p:spTgt>
                                        </p:tgtEl>
                                        <p:attrNameLst>
                                          <p:attrName>style.visibility</p:attrName>
                                        </p:attrNameLst>
                                      </p:cBhvr>
                                      <p:to>
                                        <p:strVal val="visible"/>
                                      </p:to>
                                    </p:set>
                                    <p:animEffect transition="in" filter="fade">
                                      <p:cBhvr>
                                        <p:cTn id="52" dur="2000"/>
                                        <p:tgtEl>
                                          <p:spTgt spid="614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animEffect transition="in" filter="fade">
                                      <p:cBhvr>
                                        <p:cTn id="57" dur="2000"/>
                                        <p:tgtEl>
                                          <p:spTgt spid="7">
                                            <p:txEl>
                                              <p:pRg st="4" end="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xEl>
                                              <p:pRg st="5" end="5"/>
                                            </p:txEl>
                                          </p:spTgt>
                                        </p:tgtEl>
                                        <p:attrNameLst>
                                          <p:attrName>style.visibility</p:attrName>
                                        </p:attrNameLst>
                                      </p:cBhvr>
                                      <p:to>
                                        <p:strVal val="visible"/>
                                      </p:to>
                                    </p:set>
                                    <p:animEffect transition="in" filter="fade">
                                      <p:cBhvr>
                                        <p:cTn id="60" dur="2000"/>
                                        <p:tgtEl>
                                          <p:spTgt spid="7">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xEl>
                                              <p:pRg st="6" end="6"/>
                                            </p:txEl>
                                          </p:spTgt>
                                        </p:tgtEl>
                                        <p:attrNameLst>
                                          <p:attrName>style.visibility</p:attrName>
                                        </p:attrNameLst>
                                      </p:cBhvr>
                                      <p:to>
                                        <p:strVal val="visible"/>
                                      </p:to>
                                    </p:set>
                                    <p:animEffect transition="in" filter="fade">
                                      <p:cBhvr>
                                        <p:cTn id="63" dur="2000"/>
                                        <p:tgtEl>
                                          <p:spTgt spid="7">
                                            <p:txEl>
                                              <p:pRg st="6" end="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txEl>
                                              <p:pRg st="7" end="7"/>
                                            </p:txEl>
                                          </p:spTgt>
                                        </p:tgtEl>
                                        <p:attrNameLst>
                                          <p:attrName>style.visibility</p:attrName>
                                        </p:attrNameLst>
                                      </p:cBhvr>
                                      <p:to>
                                        <p:strVal val="visible"/>
                                      </p:to>
                                    </p:set>
                                    <p:animEffect transition="in" filter="fade">
                                      <p:cBhvr>
                                        <p:cTn id="66" dur="2000"/>
                                        <p:tgtEl>
                                          <p:spTgt spid="7">
                                            <p:txEl>
                                              <p:pRg st="7" end="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xEl>
                                              <p:pRg st="8" end="8"/>
                                            </p:txEl>
                                          </p:spTgt>
                                        </p:tgtEl>
                                        <p:attrNameLst>
                                          <p:attrName>style.visibility</p:attrName>
                                        </p:attrNameLst>
                                      </p:cBhvr>
                                      <p:to>
                                        <p:strVal val="visible"/>
                                      </p:to>
                                    </p:set>
                                    <p:animEffect transition="in" filter="fade">
                                      <p:cBhvr>
                                        <p:cTn id="69" dur="2000"/>
                                        <p:tgtEl>
                                          <p:spTgt spid="7">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147">
                                            <p:txEl>
                                              <p:pRg st="9" end="9"/>
                                            </p:txEl>
                                          </p:spTgt>
                                        </p:tgtEl>
                                        <p:attrNameLst>
                                          <p:attrName>style.visibility</p:attrName>
                                        </p:attrNameLst>
                                      </p:cBhvr>
                                      <p:to>
                                        <p:strVal val="visible"/>
                                      </p:to>
                                    </p:set>
                                    <p:animEffect transition="in" filter="fade">
                                      <p:cBhvr>
                                        <p:cTn id="74" dur="2000"/>
                                        <p:tgtEl>
                                          <p:spTgt spid="6147">
                                            <p:txEl>
                                              <p:pRg st="9" end="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147">
                                            <p:txEl>
                                              <p:pRg st="10" end="10"/>
                                            </p:txEl>
                                          </p:spTgt>
                                        </p:tgtEl>
                                        <p:attrNameLst>
                                          <p:attrName>style.visibility</p:attrName>
                                        </p:attrNameLst>
                                      </p:cBhvr>
                                      <p:to>
                                        <p:strVal val="visible"/>
                                      </p:to>
                                    </p:set>
                                    <p:animEffect transition="in" filter="fade">
                                      <p:cBhvr>
                                        <p:cTn id="77" dur="2000"/>
                                        <p:tgtEl>
                                          <p:spTgt spid="6147">
                                            <p:txEl>
                                              <p:pRg st="10" end="1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47">
                                            <p:txEl>
                                              <p:pRg st="11" end="11"/>
                                            </p:txEl>
                                          </p:spTgt>
                                        </p:tgtEl>
                                        <p:attrNameLst>
                                          <p:attrName>style.visibility</p:attrName>
                                        </p:attrNameLst>
                                      </p:cBhvr>
                                      <p:to>
                                        <p:strVal val="visible"/>
                                      </p:to>
                                    </p:set>
                                    <p:animEffect transition="in" filter="fade">
                                      <p:cBhvr>
                                        <p:cTn id="80" dur="2000"/>
                                        <p:tgtEl>
                                          <p:spTgt spid="6147">
                                            <p:txEl>
                                              <p:pRg st="11" end="1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
                                            <p:txEl>
                                              <p:pRg st="9" end="9"/>
                                            </p:txEl>
                                          </p:spTgt>
                                        </p:tgtEl>
                                        <p:attrNameLst>
                                          <p:attrName>style.visibility</p:attrName>
                                        </p:attrNameLst>
                                      </p:cBhvr>
                                      <p:to>
                                        <p:strVal val="visible"/>
                                      </p:to>
                                    </p:set>
                                    <p:animEffect transition="in" filter="fade">
                                      <p:cBhvr>
                                        <p:cTn id="85" dur="2000"/>
                                        <p:tgtEl>
                                          <p:spTgt spid="7">
                                            <p:txEl>
                                              <p:pRg st="9" end="9"/>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
                                            <p:txEl>
                                              <p:pRg st="10" end="10"/>
                                            </p:txEl>
                                          </p:spTgt>
                                        </p:tgtEl>
                                        <p:attrNameLst>
                                          <p:attrName>style.visibility</p:attrName>
                                        </p:attrNameLst>
                                      </p:cBhvr>
                                      <p:to>
                                        <p:strVal val="visible"/>
                                      </p:to>
                                    </p:set>
                                    <p:animEffect transition="in" filter="fade">
                                      <p:cBhvr>
                                        <p:cTn id="88" dur="2000"/>
                                        <p:tgtEl>
                                          <p:spTgt spid="7">
                                            <p:txEl>
                                              <p:pRg st="10" end="1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
                                            <p:txEl>
                                              <p:pRg st="11" end="11"/>
                                            </p:txEl>
                                          </p:spTgt>
                                        </p:tgtEl>
                                        <p:attrNameLst>
                                          <p:attrName>style.visibility</p:attrName>
                                        </p:attrNameLst>
                                      </p:cBhvr>
                                      <p:to>
                                        <p:strVal val="visible"/>
                                      </p:to>
                                    </p:set>
                                    <p:animEffect transition="in" filter="fade">
                                      <p:cBhvr>
                                        <p:cTn id="91" dur="2000"/>
                                        <p:tgtEl>
                                          <p:spTgt spid="7">
                                            <p:txEl>
                                              <p:pRg st="11" end="1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147">
                                            <p:txEl>
                                              <p:pRg st="12" end="12"/>
                                            </p:txEl>
                                          </p:spTgt>
                                        </p:tgtEl>
                                        <p:attrNameLst>
                                          <p:attrName>style.visibility</p:attrName>
                                        </p:attrNameLst>
                                      </p:cBhvr>
                                      <p:to>
                                        <p:strVal val="visible"/>
                                      </p:to>
                                    </p:set>
                                    <p:animEffect transition="in" filter="fade">
                                      <p:cBhvr>
                                        <p:cTn id="96" dur="2000"/>
                                        <p:tgtEl>
                                          <p:spTgt spid="6147">
                                            <p:txEl>
                                              <p:pRg st="12" end="12"/>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47">
                                            <p:txEl>
                                              <p:pRg st="13" end="13"/>
                                            </p:txEl>
                                          </p:spTgt>
                                        </p:tgtEl>
                                        <p:attrNameLst>
                                          <p:attrName>style.visibility</p:attrName>
                                        </p:attrNameLst>
                                      </p:cBhvr>
                                      <p:to>
                                        <p:strVal val="visible"/>
                                      </p:to>
                                    </p:set>
                                    <p:animEffect transition="in" filter="fade">
                                      <p:cBhvr>
                                        <p:cTn id="99" dur="2000"/>
                                        <p:tgtEl>
                                          <p:spTgt spid="6147">
                                            <p:txEl>
                                              <p:pRg st="13" end="13"/>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147">
                                            <p:txEl>
                                              <p:pRg st="14" end="14"/>
                                            </p:txEl>
                                          </p:spTgt>
                                        </p:tgtEl>
                                        <p:attrNameLst>
                                          <p:attrName>style.visibility</p:attrName>
                                        </p:attrNameLst>
                                      </p:cBhvr>
                                      <p:to>
                                        <p:strVal val="visible"/>
                                      </p:to>
                                    </p:set>
                                    <p:animEffect transition="in" filter="fade">
                                      <p:cBhvr>
                                        <p:cTn id="102" dur="2000"/>
                                        <p:tgtEl>
                                          <p:spTgt spid="6147">
                                            <p:txEl>
                                              <p:pRg st="14" end="14"/>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147">
                                            <p:txEl>
                                              <p:pRg st="15" end="15"/>
                                            </p:txEl>
                                          </p:spTgt>
                                        </p:tgtEl>
                                        <p:attrNameLst>
                                          <p:attrName>style.visibility</p:attrName>
                                        </p:attrNameLst>
                                      </p:cBhvr>
                                      <p:to>
                                        <p:strVal val="visible"/>
                                      </p:to>
                                    </p:set>
                                    <p:animEffect transition="in" filter="fade">
                                      <p:cBhvr>
                                        <p:cTn id="105" dur="2000"/>
                                        <p:tgtEl>
                                          <p:spTgt spid="6147">
                                            <p:txEl>
                                              <p:pRg st="15" end="15"/>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
                                            <p:txEl>
                                              <p:pRg st="12" end="12"/>
                                            </p:txEl>
                                          </p:spTgt>
                                        </p:tgtEl>
                                        <p:attrNameLst>
                                          <p:attrName>style.visibility</p:attrName>
                                        </p:attrNameLst>
                                      </p:cBhvr>
                                      <p:to>
                                        <p:strVal val="visible"/>
                                      </p:to>
                                    </p:set>
                                    <p:animEffect transition="in" filter="fade">
                                      <p:cBhvr>
                                        <p:cTn id="110" dur="2000"/>
                                        <p:tgtEl>
                                          <p:spTgt spid="7">
                                            <p:txEl>
                                              <p:pRg st="12" end="12"/>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
                                            <p:txEl>
                                              <p:pRg st="13" end="13"/>
                                            </p:txEl>
                                          </p:spTgt>
                                        </p:tgtEl>
                                        <p:attrNameLst>
                                          <p:attrName>style.visibility</p:attrName>
                                        </p:attrNameLst>
                                      </p:cBhvr>
                                      <p:to>
                                        <p:strVal val="visible"/>
                                      </p:to>
                                    </p:set>
                                    <p:animEffect transition="in" filter="fade">
                                      <p:cBhvr>
                                        <p:cTn id="113" dur="2000"/>
                                        <p:tgtEl>
                                          <p:spTgt spid="7">
                                            <p:txEl>
                                              <p:pRg st="13" end="13"/>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
                                            <p:txEl>
                                              <p:pRg st="14" end="14"/>
                                            </p:txEl>
                                          </p:spTgt>
                                        </p:tgtEl>
                                        <p:attrNameLst>
                                          <p:attrName>style.visibility</p:attrName>
                                        </p:attrNameLst>
                                      </p:cBhvr>
                                      <p:to>
                                        <p:strVal val="visible"/>
                                      </p:to>
                                    </p:set>
                                    <p:animEffect transition="in" filter="fade">
                                      <p:cBhvr>
                                        <p:cTn id="116" dur="2000"/>
                                        <p:tgtEl>
                                          <p:spTgt spid="7">
                                            <p:txEl>
                                              <p:pRg st="14" end="14"/>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
                                            <p:txEl>
                                              <p:pRg st="15" end="15"/>
                                            </p:txEl>
                                          </p:spTgt>
                                        </p:tgtEl>
                                        <p:attrNameLst>
                                          <p:attrName>style.visibility</p:attrName>
                                        </p:attrNameLst>
                                      </p:cBhvr>
                                      <p:to>
                                        <p:strVal val="visible"/>
                                      </p:to>
                                    </p:set>
                                    <p:animEffect transition="in" filter="fade">
                                      <p:cBhvr>
                                        <p:cTn id="119" dur="20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47"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0448093-001, Antonio Mo /Riser"/>
          <p:cNvPicPr>
            <a:picLocks noChangeAspect="1" noChangeArrowheads="1"/>
          </p:cNvPicPr>
          <p:nvPr/>
        </p:nvPicPr>
        <p:blipFill rotWithShape="1">
          <a:blip r:embed="rId3" cstate="print"/>
          <a:srcRect l="7609" r="5521"/>
          <a:stretch/>
        </p:blipFill>
        <p:spPr bwMode="auto">
          <a:xfrm>
            <a:off x="-1" y="-152400"/>
            <a:ext cx="9144001" cy="7010400"/>
          </a:xfrm>
          <a:prstGeom prst="rect">
            <a:avLst/>
          </a:prstGeom>
          <a:noFill/>
        </p:spPr>
      </p:pic>
      <p:sp>
        <p:nvSpPr>
          <p:cNvPr id="5" name="Title 4"/>
          <p:cNvSpPr>
            <a:spLocks noGrp="1"/>
          </p:cNvSpPr>
          <p:nvPr>
            <p:ph type="ctrTitle"/>
          </p:nvPr>
        </p:nvSpPr>
        <p:spPr>
          <a:xfrm>
            <a:off x="190498" y="1882775"/>
            <a:ext cx="8763001" cy="1470025"/>
          </a:xfrm>
        </p:spPr>
        <p:txBody>
          <a:bodyPr>
            <a:noAutofit/>
          </a:bodyPr>
          <a:lstStyle/>
          <a:p>
            <a:r>
              <a:rPr lang="en-US" sz="4800" b="1" dirty="0" smtClean="0">
                <a:solidFill>
                  <a:srgbClr val="FFFF99"/>
                </a:solidFill>
                <a:effectLst>
                  <a:outerShdw blurRad="38100" dist="38100" dir="2700000" algn="tl">
                    <a:srgbClr val="000000">
                      <a:alpha val="43137"/>
                    </a:srgbClr>
                  </a:outerShdw>
                </a:effectLst>
              </a:rPr>
              <a:t>How do we differentiate among products in the same category?</a:t>
            </a:r>
            <a:endParaRPr lang="en-US" sz="4800" b="1" dirty="0">
              <a:solidFill>
                <a:srgbClr val="FFFF99"/>
              </a:solidFill>
              <a:effectLst>
                <a:outerShdw blurRad="38100" dist="38100" dir="2700000" algn="tl">
                  <a:srgbClr val="000000">
                    <a:alpha val="43137"/>
                  </a:srgbClr>
                </a:outerShdw>
              </a:effectLst>
            </a:endParaRPr>
          </a:p>
        </p:txBody>
      </p:sp>
      <p:sp>
        <p:nvSpPr>
          <p:cNvPr id="8" name="Slide Number Placeholder 7"/>
          <p:cNvSpPr>
            <a:spLocks noGrp="1"/>
          </p:cNvSpPr>
          <p:nvPr>
            <p:ph type="sldNum" sz="quarter" idx="12"/>
          </p:nvPr>
        </p:nvSpPr>
        <p:spPr>
          <a:xfrm>
            <a:off x="7391400" y="5638800"/>
            <a:ext cx="785301" cy="365125"/>
          </a:xfrm>
        </p:spPr>
        <p:txBody>
          <a:bodyPr/>
          <a:lstStyle/>
          <a:p>
            <a:fld id="{9091B9A7-3FAE-41EE-8F79-68D35780CF90}" type="slidenum">
              <a:rPr lang="en-US" smtClean="0"/>
              <a:pPr/>
              <a:t>31</a:t>
            </a:fld>
            <a:endParaRPr lang="en-US" dirty="0"/>
          </a:p>
        </p:txBody>
      </p:sp>
      <p:sp>
        <p:nvSpPr>
          <p:cNvPr id="6" name="Title 1"/>
          <p:cNvSpPr txBox="1">
            <a:spLocks/>
          </p:cNvSpPr>
          <p:nvPr/>
        </p:nvSpPr>
        <p:spPr>
          <a:xfrm>
            <a:off x="152400" y="-152400"/>
            <a:ext cx="7239000" cy="11430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5400" b="1" kern="1200">
                <a:ln w="12700">
                  <a:solidFill>
                    <a:schemeClr val="tx2"/>
                  </a:solidFill>
                </a:ln>
                <a:solidFill>
                  <a:schemeClr val="bg1"/>
                </a:solidFill>
                <a:effectLst/>
                <a:latin typeface="+mj-lt"/>
                <a:ea typeface="+mj-ea"/>
                <a:cs typeface="+mj-cs"/>
              </a:defRPr>
            </a:lvl1pPr>
          </a:lstStyle>
          <a:p>
            <a:r>
              <a:rPr lang="en-US" dirty="0" smtClean="0"/>
              <a:t>Tool Selection</a:t>
            </a:r>
            <a:endParaRPr lang="en-US" dirty="0"/>
          </a:p>
        </p:txBody>
      </p:sp>
    </p:spTree>
    <p:extLst>
      <p:ext uri="{BB962C8B-B14F-4D97-AF65-F5344CB8AC3E}">
        <p14:creationId xmlns:p14="http://schemas.microsoft.com/office/powerpoint/2010/main" val="160460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wareprise.com/wp-content/uploads/2009/08/hudd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4629856" cy="19186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centripetalsoftware.com/images/logos/basecamp-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438400"/>
            <a:ext cx="3210998" cy="1888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treamworklogo.png"/>
          <p:cNvPicPr>
            <a:picLocks noChangeAspect="1"/>
          </p:cNvPicPr>
          <p:nvPr/>
        </p:nvPicPr>
        <p:blipFill>
          <a:blip r:embed="rId4" cstate="print"/>
          <a:stretch>
            <a:fillRect/>
          </a:stretch>
        </p:blipFill>
        <p:spPr>
          <a:xfrm>
            <a:off x="4676332" y="2209800"/>
            <a:ext cx="4282440" cy="924771"/>
          </a:xfrm>
          <a:prstGeom prst="rect">
            <a:avLst/>
          </a:prstGeom>
        </p:spPr>
      </p:pic>
      <p:pic>
        <p:nvPicPr>
          <p:cNvPr id="97282" name="Picture 2" descr="http://www.sapstreamwork.com/sites/all/themes/streamwork/images/logo-sap-small.png"/>
          <p:cNvPicPr>
            <a:picLocks noChangeAspect="1" noChangeArrowheads="1"/>
          </p:cNvPicPr>
          <p:nvPr/>
        </p:nvPicPr>
        <p:blipFill>
          <a:blip r:embed="rId5" cstate="print"/>
          <a:srcRect/>
          <a:stretch>
            <a:fillRect/>
          </a:stretch>
        </p:blipFill>
        <p:spPr bwMode="auto">
          <a:xfrm>
            <a:off x="4648200" y="2209800"/>
            <a:ext cx="638175" cy="323850"/>
          </a:xfrm>
          <a:prstGeom prst="rect">
            <a:avLst/>
          </a:prstGeom>
          <a:noFill/>
        </p:spPr>
      </p:pic>
      <p:pic>
        <p:nvPicPr>
          <p:cNvPr id="97284" name="Picture 4" descr="Work Management Solutions - Clarizen"/>
          <p:cNvPicPr>
            <a:picLocks noChangeAspect="1" noChangeArrowheads="1"/>
          </p:cNvPicPr>
          <p:nvPr/>
        </p:nvPicPr>
        <p:blipFill>
          <a:blip r:embed="rId6" cstate="print"/>
          <a:srcRect/>
          <a:stretch>
            <a:fillRect/>
          </a:stretch>
        </p:blipFill>
        <p:spPr bwMode="auto">
          <a:xfrm>
            <a:off x="1524000" y="4876800"/>
            <a:ext cx="4114800" cy="1354564"/>
          </a:xfrm>
          <a:prstGeom prst="rect">
            <a:avLst/>
          </a:prstGeom>
          <a:noFill/>
        </p:spPr>
      </p:pic>
      <p:pic>
        <p:nvPicPr>
          <p:cNvPr id="97290" name="Picture 10" descr="Project management software, Project tracking system, Project planning tool"/>
          <p:cNvPicPr>
            <a:picLocks noChangeAspect="1" noChangeArrowheads="1"/>
          </p:cNvPicPr>
          <p:nvPr/>
        </p:nvPicPr>
        <p:blipFill>
          <a:blip r:embed="rId7" cstate="print"/>
          <a:srcRect/>
          <a:stretch>
            <a:fillRect/>
          </a:stretch>
        </p:blipFill>
        <p:spPr bwMode="auto">
          <a:xfrm>
            <a:off x="5257800" y="3810000"/>
            <a:ext cx="3439880" cy="914400"/>
          </a:xfrm>
          <a:prstGeom prst="rect">
            <a:avLst/>
          </a:prstGeom>
          <a:noFill/>
        </p:spPr>
      </p:pic>
      <p:sp>
        <p:nvSpPr>
          <p:cNvPr id="12" name="Slide Number Placeholder 11"/>
          <p:cNvSpPr>
            <a:spLocks noGrp="1"/>
          </p:cNvSpPr>
          <p:nvPr>
            <p:ph type="sldNum" sz="quarter" idx="11"/>
          </p:nvPr>
        </p:nvSpPr>
        <p:spPr/>
        <p:txBody>
          <a:bodyPr/>
          <a:lstStyle/>
          <a:p>
            <a:fld id="{9091B9A7-3FAE-41EE-8F79-68D35780CF90}" type="slidenum">
              <a:rPr lang="en-US" smtClean="0"/>
              <a:pPr/>
              <a:t>32</a:t>
            </a:fld>
            <a:endParaRPr lang="en-US"/>
          </a:p>
        </p:txBody>
      </p:sp>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0200" y="533400"/>
            <a:ext cx="276914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819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0"/>
            <a:ext cx="8686800" cy="1143000"/>
          </a:xfrm>
        </p:spPr>
        <p:txBody>
          <a:bodyPr/>
          <a:lstStyle/>
          <a:p>
            <a:r>
              <a:rPr lang="en-US" dirty="0" smtClean="0">
                <a:solidFill>
                  <a:schemeClr val="accent1"/>
                </a:solidFill>
              </a:rPr>
              <a:t>Collaboration Capability Schema</a:t>
            </a:r>
            <a:endParaRPr lang="en-US" dirty="0">
              <a:solidFill>
                <a:schemeClr val="accent1"/>
              </a:solidFill>
            </a:endParaRPr>
          </a:p>
        </p:txBody>
      </p:sp>
      <p:sp>
        <p:nvSpPr>
          <p:cNvPr id="13" name="Slide Number Placeholder 12"/>
          <p:cNvSpPr>
            <a:spLocks noGrp="1"/>
          </p:cNvSpPr>
          <p:nvPr>
            <p:ph type="sldNum" sz="quarter" idx="12"/>
          </p:nvPr>
        </p:nvSpPr>
        <p:spPr/>
        <p:txBody>
          <a:bodyPr/>
          <a:lstStyle/>
          <a:p>
            <a:fld id="{9091B9A7-3FAE-41EE-8F79-68D35780CF90}" type="slidenum">
              <a:rPr lang="en-US" smtClean="0"/>
              <a:pPr/>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44647725"/>
              </p:ext>
            </p:extLst>
          </p:nvPr>
        </p:nvGraphicFramePr>
        <p:xfrm>
          <a:off x="381000" y="1295400"/>
          <a:ext cx="8382000" cy="5562600"/>
        </p:xfrm>
        <a:graphic>
          <a:graphicData uri="http://schemas.openxmlformats.org/drawingml/2006/table">
            <a:tbl>
              <a:tblPr>
                <a:tableStyleId>{69C7853C-536D-4A76-A0AE-DD22124D55A5}</a:tableStyleId>
              </a:tblPr>
              <a:tblGrid>
                <a:gridCol w="1676400"/>
                <a:gridCol w="6705600"/>
              </a:tblGrid>
              <a:tr h="878305">
                <a:tc>
                  <a:txBody>
                    <a:bodyPr/>
                    <a:lstStyle/>
                    <a:p>
                      <a:pPr marL="0" marR="27940" indent="0" algn="l">
                        <a:spcBef>
                          <a:spcPts val="0"/>
                        </a:spcBef>
                        <a:spcAft>
                          <a:spcPts val="0"/>
                        </a:spcAft>
                      </a:pPr>
                      <a:r>
                        <a:rPr lang="en-US" sz="1800" dirty="0"/>
                        <a:t>Core capabilities</a:t>
                      </a:r>
                      <a:endParaRPr lang="en-US" sz="3600" dirty="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Primary characteristics of a collaboration technology that provide the group with the means to take action toward attaining their goals.</a:t>
                      </a:r>
                      <a:endParaRPr lang="en-US" sz="3600" dirty="0">
                        <a:latin typeface="Calibri"/>
                        <a:ea typeface="Times New Roman"/>
                        <a:cs typeface="Times New Roman"/>
                      </a:endParaRPr>
                    </a:p>
                  </a:txBody>
                  <a:tcPr marL="68580" marR="68580" marT="0" marB="0"/>
                </a:tc>
              </a:tr>
              <a:tr h="585537">
                <a:tc>
                  <a:txBody>
                    <a:bodyPr/>
                    <a:lstStyle/>
                    <a:p>
                      <a:pPr marL="0" marR="27940" indent="0" algn="l">
                        <a:spcBef>
                          <a:spcPts val="0"/>
                        </a:spcBef>
                        <a:spcAft>
                          <a:spcPts val="0"/>
                        </a:spcAft>
                      </a:pPr>
                      <a:r>
                        <a:rPr lang="en-US" sz="1800" dirty="0"/>
                        <a:t>Data Content</a:t>
                      </a:r>
                      <a:endParaRPr lang="en-US" sz="3600" dirty="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Kinds of contributions users can add using core capabilities, e.g. text, graphics, voice, video.  </a:t>
                      </a:r>
                      <a:endParaRPr lang="en-US" sz="3600" dirty="0">
                        <a:latin typeface="Calibri"/>
                        <a:ea typeface="Times New Roman"/>
                        <a:cs typeface="Times New Roman"/>
                      </a:endParaRPr>
                    </a:p>
                  </a:txBody>
                  <a:tcPr marL="68580" marR="68580" marT="0" marB="0"/>
                </a:tc>
              </a:tr>
              <a:tr h="878305">
                <a:tc>
                  <a:txBody>
                    <a:bodyPr/>
                    <a:lstStyle/>
                    <a:p>
                      <a:pPr marL="0" marR="27940" indent="0" algn="l">
                        <a:spcBef>
                          <a:spcPts val="0"/>
                        </a:spcBef>
                        <a:spcAft>
                          <a:spcPts val="0"/>
                        </a:spcAft>
                      </a:pPr>
                      <a:r>
                        <a:rPr lang="en-US" sz="1800"/>
                        <a:t>Data relationships</a:t>
                      </a:r>
                      <a:endParaRPr lang="en-US" sz="36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Kinds of relationships users can establish among their contributions, e.g. collection, ordinal, hierarchical, network. </a:t>
                      </a:r>
                      <a:endParaRPr lang="en-US" sz="3600" dirty="0">
                        <a:latin typeface="Calibri"/>
                        <a:ea typeface="Times New Roman"/>
                        <a:cs typeface="Times New Roman"/>
                      </a:endParaRPr>
                    </a:p>
                  </a:txBody>
                  <a:tcPr marL="68580" marR="68580" marT="0" marB="0"/>
                </a:tc>
              </a:tr>
              <a:tr h="585537">
                <a:tc>
                  <a:txBody>
                    <a:bodyPr/>
                    <a:lstStyle/>
                    <a:p>
                      <a:pPr marL="0" marR="27940" indent="0" algn="l">
                        <a:spcBef>
                          <a:spcPts val="0"/>
                        </a:spcBef>
                        <a:spcAft>
                          <a:spcPts val="0"/>
                        </a:spcAft>
                      </a:pPr>
                      <a:r>
                        <a:rPr lang="en-US" sz="1800"/>
                        <a:t>Data limits</a:t>
                      </a:r>
                      <a:endParaRPr lang="en-US" sz="36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The kinds of limits that are or can be imposed on contributions, e.g. size, duration, content. </a:t>
                      </a:r>
                      <a:endParaRPr lang="en-US" sz="3600" dirty="0">
                        <a:latin typeface="Calibri"/>
                        <a:ea typeface="Times New Roman"/>
                        <a:cs typeface="Times New Roman"/>
                      </a:endParaRPr>
                    </a:p>
                  </a:txBody>
                  <a:tcPr marL="68580" marR="68580" marT="0" marB="0"/>
                </a:tc>
              </a:tr>
              <a:tr h="585537">
                <a:tc>
                  <a:txBody>
                    <a:bodyPr/>
                    <a:lstStyle/>
                    <a:p>
                      <a:pPr marL="0" marR="27940" indent="0" algn="l">
                        <a:spcBef>
                          <a:spcPts val="0"/>
                        </a:spcBef>
                        <a:spcAft>
                          <a:spcPts val="0"/>
                        </a:spcAft>
                      </a:pPr>
                      <a:r>
                        <a:rPr lang="en-US" sz="1800"/>
                        <a:t>Data persistence</a:t>
                      </a:r>
                      <a:endParaRPr lang="en-US" sz="36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The degree to which contributions can be made </a:t>
                      </a:r>
                      <a:r>
                        <a:rPr lang="en-US" sz="1800" dirty="0" smtClean="0"/>
                        <a:t>permanent</a:t>
                      </a:r>
                      <a:r>
                        <a:rPr lang="en-US" sz="1800" dirty="0"/>
                        <a:t>.</a:t>
                      </a:r>
                      <a:endParaRPr lang="en-US" sz="3600" dirty="0">
                        <a:latin typeface="Calibri"/>
                        <a:ea typeface="Times New Roman"/>
                        <a:cs typeface="Times New Roman"/>
                      </a:endParaRPr>
                    </a:p>
                  </a:txBody>
                  <a:tcPr marL="68580" marR="68580" marT="0" marB="0"/>
                </a:tc>
              </a:tr>
              <a:tr h="878305">
                <a:tc>
                  <a:txBody>
                    <a:bodyPr/>
                    <a:lstStyle/>
                    <a:p>
                      <a:pPr marL="0" marR="27940" indent="0" algn="l">
                        <a:spcBef>
                          <a:spcPts val="0"/>
                        </a:spcBef>
                        <a:spcAft>
                          <a:spcPts val="0"/>
                        </a:spcAft>
                      </a:pPr>
                      <a:r>
                        <a:rPr lang="en-US" sz="1800"/>
                        <a:t>Actions</a:t>
                      </a:r>
                      <a:endParaRPr lang="en-US" sz="36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Kinds of actions that users in each role can take with respect to contributions to a technology: add, receive/view, associate, edit, move, evaluate, and delete.</a:t>
                      </a:r>
                      <a:endParaRPr lang="en-US" sz="3600" dirty="0">
                        <a:latin typeface="Calibri"/>
                        <a:ea typeface="Times New Roman"/>
                        <a:cs typeface="Times New Roman"/>
                      </a:endParaRPr>
                    </a:p>
                  </a:txBody>
                  <a:tcPr marL="68580" marR="68580" marT="0" marB="0"/>
                </a:tc>
              </a:tr>
              <a:tr h="1171074">
                <a:tc>
                  <a:txBody>
                    <a:bodyPr/>
                    <a:lstStyle/>
                    <a:p>
                      <a:pPr marL="0" marR="27940" indent="0" algn="l">
                        <a:spcBef>
                          <a:spcPts val="0"/>
                        </a:spcBef>
                        <a:spcAft>
                          <a:spcPts val="0"/>
                        </a:spcAft>
                      </a:pPr>
                      <a:r>
                        <a:rPr lang="en-US" sz="1800" dirty="0"/>
                        <a:t>Synchronicity</a:t>
                      </a:r>
                      <a:endParaRPr lang="en-US" sz="3600" dirty="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1800" dirty="0"/>
                        <a:t>Expected delay between the time a person executes an action and the time s/he could reasonably expect that other users could perceive the effects of that action.  E.g. instantly, within seconds, within minutes, within hours.</a:t>
                      </a:r>
                      <a:endParaRPr lang="en-US" sz="3600" dirty="0">
                        <a:latin typeface="Calibri"/>
                        <a:ea typeface="Times New Roman"/>
                        <a:cs typeface="Times New Roman"/>
                      </a:endParaRPr>
                    </a:p>
                  </a:txBody>
                  <a:tcPr marL="68580" marR="68580" marT="0" marB="0"/>
                </a:tc>
              </a:tr>
            </a:tbl>
          </a:graphicData>
        </a:graphic>
      </p:graphicFrame>
      <p:sp>
        <p:nvSpPr>
          <p:cNvPr id="2" name="Rectangle 1"/>
          <p:cNvSpPr/>
          <p:nvPr/>
        </p:nvSpPr>
        <p:spPr>
          <a:xfrm>
            <a:off x="381000" y="1295400"/>
            <a:ext cx="8382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1000" y="2133600"/>
            <a:ext cx="83820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2743200"/>
            <a:ext cx="8382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3657600"/>
            <a:ext cx="8458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 y="4210756"/>
            <a:ext cx="8382000" cy="589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 y="4800600"/>
            <a:ext cx="8382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1000" y="5596466"/>
            <a:ext cx="8382000" cy="126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0"/>
            <a:ext cx="8534400" cy="1143000"/>
          </a:xfrm>
        </p:spPr>
        <p:txBody>
          <a:bodyPr/>
          <a:lstStyle/>
          <a:p>
            <a:r>
              <a:rPr lang="en-US" dirty="0" smtClean="0">
                <a:solidFill>
                  <a:schemeClr val="accent1"/>
                </a:solidFill>
              </a:rPr>
              <a:t>Collaboration Capability Schema</a:t>
            </a:r>
            <a:endParaRPr lang="en-US" dirty="0">
              <a:solidFill>
                <a:schemeClr val="accent1"/>
              </a:solidFill>
            </a:endParaRPr>
          </a:p>
        </p:txBody>
      </p:sp>
      <p:sp>
        <p:nvSpPr>
          <p:cNvPr id="13" name="Slide Number Placeholder 12"/>
          <p:cNvSpPr>
            <a:spLocks noGrp="1"/>
          </p:cNvSpPr>
          <p:nvPr>
            <p:ph type="sldNum" sz="quarter" idx="12"/>
          </p:nvPr>
        </p:nvSpPr>
        <p:spPr/>
        <p:txBody>
          <a:bodyPr/>
          <a:lstStyle/>
          <a:p>
            <a:fld id="{9091B9A7-3FAE-41EE-8F79-68D35780CF90}" type="slidenum">
              <a:rPr lang="en-US" smtClean="0"/>
              <a:pPr/>
              <a:t>34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249922930"/>
              </p:ext>
            </p:extLst>
          </p:nvPr>
        </p:nvGraphicFramePr>
        <p:xfrm>
          <a:off x="381000" y="1295400"/>
          <a:ext cx="8382000" cy="5181600"/>
        </p:xfrm>
        <a:graphic>
          <a:graphicData uri="http://schemas.openxmlformats.org/drawingml/2006/table">
            <a:tbl>
              <a:tblPr>
                <a:tableStyleId>{69C7853C-536D-4A76-A0AE-DD22124D55A5}</a:tableStyleId>
              </a:tblPr>
              <a:tblGrid>
                <a:gridCol w="1676400"/>
                <a:gridCol w="6705600"/>
              </a:tblGrid>
              <a:tr h="900112">
                <a:tc>
                  <a:txBody>
                    <a:bodyPr/>
                    <a:lstStyle/>
                    <a:p>
                      <a:pPr marL="0" marR="27940" indent="0" algn="l">
                        <a:spcBef>
                          <a:spcPts val="0"/>
                        </a:spcBef>
                        <a:spcAft>
                          <a:spcPts val="0"/>
                        </a:spcAft>
                      </a:pPr>
                      <a:r>
                        <a:rPr lang="en-US" sz="2000" dirty="0" err="1"/>
                        <a:t>Identifiability</a:t>
                      </a:r>
                      <a:endParaRPr lang="en-US" sz="4000" dirty="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a:t>Degree to which users can determine who executed an action. E.g. full Identifiability, full anonymity, identification by role, identification by pseudonym.</a:t>
                      </a:r>
                      <a:endParaRPr lang="en-US" sz="4000">
                        <a:latin typeface="Calibri"/>
                        <a:ea typeface="Times New Roman"/>
                        <a:cs typeface="Times New Roman"/>
                      </a:endParaRPr>
                    </a:p>
                  </a:txBody>
                  <a:tcPr marL="68580" marR="68580" marT="0" marB="0"/>
                </a:tc>
              </a:tr>
              <a:tr h="900112">
                <a:tc>
                  <a:txBody>
                    <a:bodyPr/>
                    <a:lstStyle/>
                    <a:p>
                      <a:pPr marL="0" marR="27940" indent="0" algn="l">
                        <a:spcBef>
                          <a:spcPts val="0"/>
                        </a:spcBef>
                        <a:spcAft>
                          <a:spcPts val="0"/>
                        </a:spcAft>
                      </a:pPr>
                      <a:r>
                        <a:rPr lang="en-US" sz="2000" dirty="0"/>
                        <a:t>Access controls</a:t>
                      </a:r>
                      <a:endParaRPr lang="en-US" sz="4000" dirty="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dirty="0"/>
                        <a:t>The kinds of limits that may be placed on user’s ability to access a technology and act on its contents.  E.g. login name, password, invitation, smart card.</a:t>
                      </a:r>
                      <a:endParaRPr lang="en-US" sz="4000" dirty="0">
                        <a:latin typeface="Calibri"/>
                        <a:ea typeface="Times New Roman"/>
                        <a:cs typeface="Times New Roman"/>
                      </a:endParaRPr>
                    </a:p>
                  </a:txBody>
                  <a:tcPr marL="68580" marR="68580" marT="0" marB="0"/>
                </a:tc>
              </a:tr>
              <a:tr h="600075">
                <a:tc>
                  <a:txBody>
                    <a:bodyPr/>
                    <a:lstStyle/>
                    <a:p>
                      <a:pPr marL="0" marR="27940" indent="0" algn="l">
                        <a:spcBef>
                          <a:spcPts val="0"/>
                        </a:spcBef>
                        <a:spcAft>
                          <a:spcPts val="0"/>
                        </a:spcAft>
                      </a:pPr>
                      <a:r>
                        <a:rPr lang="en-US" sz="2000"/>
                        <a:t>Roles</a:t>
                      </a:r>
                      <a:endParaRPr lang="en-US" sz="40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dirty="0"/>
                        <a:t>The degree to which a technology affords differentiation in access and action by sub-group, e.g. leaders, participants, observers.</a:t>
                      </a:r>
                      <a:endParaRPr lang="en-US" sz="4000" dirty="0">
                        <a:latin typeface="Calibri"/>
                        <a:ea typeface="Times New Roman"/>
                        <a:cs typeface="Times New Roman"/>
                      </a:endParaRPr>
                    </a:p>
                  </a:txBody>
                  <a:tcPr marL="68580" marR="68580" marT="0" marB="0"/>
                </a:tc>
              </a:tr>
              <a:tr h="900112">
                <a:tc>
                  <a:txBody>
                    <a:bodyPr/>
                    <a:lstStyle/>
                    <a:p>
                      <a:pPr marL="0" marR="27940" indent="0" algn="l">
                        <a:spcBef>
                          <a:spcPts val="0"/>
                        </a:spcBef>
                        <a:spcAft>
                          <a:spcPts val="0"/>
                        </a:spcAft>
                      </a:pPr>
                      <a:r>
                        <a:rPr lang="en-US" sz="2000"/>
                        <a:t>Awareness indicators</a:t>
                      </a:r>
                      <a:endParaRPr lang="en-US" sz="40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a:t>Ways users know who else has access to the system, who is currently present in the system, what contributions others are viewing, what they are doing. </a:t>
                      </a:r>
                      <a:endParaRPr lang="en-US" sz="4000">
                        <a:latin typeface="Calibri"/>
                        <a:ea typeface="Times New Roman"/>
                        <a:cs typeface="Times New Roman"/>
                      </a:endParaRPr>
                    </a:p>
                  </a:txBody>
                  <a:tcPr marL="68580" marR="68580" marT="0" marB="0"/>
                </a:tc>
              </a:tr>
              <a:tr h="600075">
                <a:tc>
                  <a:txBody>
                    <a:bodyPr/>
                    <a:lstStyle/>
                    <a:p>
                      <a:pPr marL="0" marR="27940" indent="0" algn="l">
                        <a:spcBef>
                          <a:spcPts val="0"/>
                        </a:spcBef>
                        <a:spcAft>
                          <a:spcPts val="0"/>
                        </a:spcAft>
                      </a:pPr>
                      <a:r>
                        <a:rPr lang="en-US" sz="2000"/>
                        <a:t>Interruption alerts </a:t>
                      </a:r>
                      <a:endParaRPr lang="en-US" sz="40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a:t>Ways that participants are notified that something or someone in the system requires their attention.</a:t>
                      </a:r>
                      <a:endParaRPr lang="en-US" sz="4000">
                        <a:latin typeface="Calibri"/>
                        <a:ea typeface="Times New Roman"/>
                        <a:cs typeface="Times New Roman"/>
                      </a:endParaRPr>
                    </a:p>
                  </a:txBody>
                  <a:tcPr marL="68580" marR="68580" marT="0" marB="0"/>
                </a:tc>
              </a:tr>
              <a:tr h="900112">
                <a:tc>
                  <a:txBody>
                    <a:bodyPr/>
                    <a:lstStyle/>
                    <a:p>
                      <a:pPr marL="0" marR="27940" indent="0" algn="l">
                        <a:spcBef>
                          <a:spcPts val="0"/>
                        </a:spcBef>
                        <a:spcAft>
                          <a:spcPts val="0"/>
                        </a:spcAft>
                      </a:pPr>
                      <a:r>
                        <a:rPr lang="en-US" sz="2000"/>
                        <a:t>Instructions</a:t>
                      </a:r>
                      <a:endParaRPr lang="en-US" sz="4000">
                        <a:latin typeface="Calibri"/>
                        <a:ea typeface="Times New Roman"/>
                        <a:cs typeface="Times New Roman"/>
                      </a:endParaRPr>
                    </a:p>
                  </a:txBody>
                  <a:tcPr marL="68580" marR="68580" marT="0" marB="0"/>
                </a:tc>
                <a:tc>
                  <a:txBody>
                    <a:bodyPr/>
                    <a:lstStyle/>
                    <a:p>
                      <a:pPr marL="0" marR="69850" indent="0" algn="l">
                        <a:spcBef>
                          <a:spcPts val="0"/>
                        </a:spcBef>
                        <a:spcAft>
                          <a:spcPts val="0"/>
                        </a:spcAft>
                      </a:pPr>
                      <a:r>
                        <a:rPr lang="en-US" sz="2000" dirty="0"/>
                        <a:t>Ways a technology implementation provides process guidance to a user about what they may contribute, what actions they may take, and the significance of those actions.</a:t>
                      </a:r>
                      <a:endParaRPr lang="en-US" sz="4000" dirty="0">
                        <a:latin typeface="Calibri"/>
                        <a:ea typeface="Times New Roman"/>
                        <a:cs typeface="Times New Roman"/>
                      </a:endParaRPr>
                    </a:p>
                  </a:txBody>
                  <a:tcPr marL="68580" marR="68580" marT="0" marB="0"/>
                </a:tc>
              </a:tr>
            </a:tbl>
          </a:graphicData>
        </a:graphic>
      </p:graphicFrame>
      <p:sp>
        <p:nvSpPr>
          <p:cNvPr id="6" name="Rectangle 5"/>
          <p:cNvSpPr/>
          <p:nvPr/>
        </p:nvSpPr>
        <p:spPr>
          <a:xfrm>
            <a:off x="381000" y="1295400"/>
            <a:ext cx="8382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2232378"/>
            <a:ext cx="8382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3158067"/>
            <a:ext cx="8382000" cy="894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 y="4038600"/>
            <a:ext cx="8382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 y="4984045"/>
            <a:ext cx="8382000" cy="589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1000" y="5562600"/>
            <a:ext cx="83820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14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creative-va.com/img/work_virtua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12" r="4437"/>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34515" y="990600"/>
            <a:ext cx="4419600" cy="1470025"/>
          </a:xfrm>
        </p:spPr>
        <p:txBody>
          <a:bodyPr/>
          <a:lstStyle/>
          <a:p>
            <a:r>
              <a:rPr lang="en-US" dirty="0" smtClean="0"/>
              <a:t>What does it mean when I say…</a:t>
            </a:r>
            <a:endParaRPr lang="en-US" dirty="0"/>
          </a:p>
        </p:txBody>
      </p:sp>
      <p:sp>
        <p:nvSpPr>
          <p:cNvPr id="3" name="Subtitle 2"/>
          <p:cNvSpPr>
            <a:spLocks noGrp="1"/>
          </p:cNvSpPr>
          <p:nvPr>
            <p:ph type="subTitle" idx="1"/>
          </p:nvPr>
        </p:nvSpPr>
        <p:spPr>
          <a:xfrm>
            <a:off x="152400" y="2286000"/>
            <a:ext cx="5410200" cy="2133600"/>
          </a:xfrm>
        </p:spPr>
        <p:txBody>
          <a:bodyPr>
            <a:normAutofit/>
          </a:bodyPr>
          <a:lstStyle/>
          <a:p>
            <a:r>
              <a:rPr lang="en-US" sz="4400" b="1" i="1" dirty="0" smtClean="0">
                <a:solidFill>
                  <a:srgbClr val="000066"/>
                </a:solidFill>
                <a:effectLst>
                  <a:outerShdw blurRad="50800" dist="38100" dir="3000000" algn="ctr" rotWithShape="0">
                    <a:schemeClr val="bg1">
                      <a:alpha val="43000"/>
                    </a:schemeClr>
                  </a:outerShdw>
                </a:effectLst>
              </a:rPr>
              <a:t>“We are   </a:t>
            </a:r>
            <a:r>
              <a:rPr lang="en-US" sz="4400" b="1" i="1" dirty="0" smtClean="0">
                <a:noFill/>
                <a:effectLst>
                  <a:outerShdw blurRad="50800" dist="38100" dir="3000000" algn="ctr" rotWithShape="0">
                    <a:schemeClr val="bg1">
                      <a:alpha val="43000"/>
                    </a:schemeClr>
                  </a:outerShdw>
                </a:effectLst>
              </a:rPr>
              <a:t>.</a:t>
            </a:r>
            <a:r>
              <a:rPr lang="en-US" sz="4400" b="1" i="1" dirty="0" smtClean="0">
                <a:solidFill>
                  <a:srgbClr val="000066"/>
                </a:solidFill>
                <a:effectLst>
                  <a:outerShdw blurRad="50800" dist="38100" dir="3000000" algn="ctr" rotWithShape="0">
                    <a:schemeClr val="bg1">
                      <a:alpha val="43000"/>
                    </a:schemeClr>
                  </a:outerShdw>
                </a:effectLst>
              </a:rPr>
              <a:t/>
            </a:r>
            <a:br>
              <a:rPr lang="en-US" sz="4400" b="1" i="1" dirty="0" smtClean="0">
                <a:solidFill>
                  <a:srgbClr val="000066"/>
                </a:solidFill>
                <a:effectLst>
                  <a:outerShdw blurRad="50800" dist="38100" dir="3000000" algn="ctr" rotWithShape="0">
                    <a:schemeClr val="bg1">
                      <a:alpha val="43000"/>
                    </a:schemeClr>
                  </a:outerShdw>
                </a:effectLst>
              </a:rPr>
            </a:br>
            <a:r>
              <a:rPr lang="en-US" sz="4400" b="1" i="1" dirty="0" smtClean="0">
                <a:solidFill>
                  <a:srgbClr val="000066"/>
                </a:solidFill>
                <a:effectLst>
                  <a:outerShdw blurRad="50800" dist="38100" dir="3000000" algn="ctr" rotWithShape="0">
                    <a:schemeClr val="bg1">
                      <a:alpha val="43000"/>
                    </a:schemeClr>
                  </a:outerShdw>
                </a:effectLst>
              </a:rPr>
              <a:t>working virtually”</a:t>
            </a:r>
            <a:endParaRPr lang="en-US" sz="4400" b="1" i="1" dirty="0">
              <a:solidFill>
                <a:srgbClr val="000066"/>
              </a:solidFill>
              <a:effectLst>
                <a:outerShdw blurRad="50800" dist="38100" dir="3000000" algn="ctr" rotWithShape="0">
                  <a:schemeClr val="bg1">
                    <a:alpha val="43000"/>
                  </a:schemeClr>
                </a:outerShdw>
              </a:effectLst>
            </a:endParaRPr>
          </a:p>
          <a:p>
            <a:endParaRPr lang="en-US" sz="3600" b="1" dirty="0" smtClean="0">
              <a:solidFill>
                <a:srgbClr val="800000"/>
              </a:solidFill>
              <a:effectLst>
                <a:outerShdw blurRad="50800" dist="38100" dir="3000000" algn="ctr" rotWithShape="0">
                  <a:schemeClr val="bg1">
                    <a:alpha val="43000"/>
                  </a:schemeClr>
                </a:outerShdw>
              </a:effectLst>
            </a:endParaRPr>
          </a:p>
          <a:p>
            <a:endParaRPr lang="en-US" sz="6000" b="1" dirty="0">
              <a:solidFill>
                <a:srgbClr val="800000"/>
              </a:solidFill>
              <a:effectLst>
                <a:outerShdw blurRad="50800" dist="38100" dir="3000000" algn="ctr" rotWithShape="0">
                  <a:schemeClr val="bg1">
                    <a:alpha val="43000"/>
                  </a:schemeClr>
                </a:outerShdw>
              </a:effectLst>
            </a:endParaRPr>
          </a:p>
        </p:txBody>
      </p:sp>
      <p:sp>
        <p:nvSpPr>
          <p:cNvPr id="7" name="Slide Number Placeholder 6"/>
          <p:cNvSpPr>
            <a:spLocks noGrp="1"/>
          </p:cNvSpPr>
          <p:nvPr>
            <p:ph type="sldNum" sz="quarter" idx="12"/>
          </p:nvPr>
        </p:nvSpPr>
        <p:spPr/>
        <p:txBody>
          <a:bodyPr/>
          <a:lstStyle/>
          <a:p>
            <a:fld id="{9091B9A7-3FAE-41EE-8F79-68D35780CF90}" type="slidenum">
              <a:rPr lang="en-US" smtClean="0"/>
              <a:pPr/>
              <a:t>35</a:t>
            </a:fld>
            <a:endParaRPr lang="en-US"/>
          </a:p>
        </p:txBody>
      </p:sp>
      <p:sp>
        <p:nvSpPr>
          <p:cNvPr id="5" name="TextBox 4"/>
          <p:cNvSpPr txBox="1"/>
          <p:nvPr/>
        </p:nvSpPr>
        <p:spPr>
          <a:xfrm>
            <a:off x="219455" y="76200"/>
            <a:ext cx="5231433" cy="3416320"/>
          </a:xfrm>
          <a:prstGeom prst="rect">
            <a:avLst/>
          </a:prstGeom>
          <a:solidFill>
            <a:srgbClr val="4DADFD"/>
          </a:solidFill>
        </p:spPr>
        <p:txBody>
          <a:bodyPr wrap="none" rtlCol="0">
            <a:spAutoFit/>
          </a:bodyPr>
          <a:lstStyle/>
          <a:p>
            <a:pPr algn="ctr"/>
            <a:r>
              <a:rPr lang="en-US" sz="5400" dirty="0">
                <a:solidFill>
                  <a:srgbClr val="FFFF00"/>
                </a:solidFill>
                <a:effectLst>
                  <a:outerShdw blurRad="63500" dist="38100" dir="3000000" algn="ctr" rotWithShape="0">
                    <a:srgbClr val="669900"/>
                  </a:outerShdw>
                </a:effectLst>
              </a:rPr>
              <a:t>Lets consider </a:t>
            </a:r>
            <a:r>
              <a:rPr lang="en-US" sz="5400" dirty="0" smtClean="0">
                <a:solidFill>
                  <a:srgbClr val="FFFF00"/>
                </a:solidFill>
                <a:effectLst>
                  <a:outerShdw blurRad="63500" dist="38100" dir="3000000" algn="ctr" rotWithShape="0">
                    <a:srgbClr val="669900"/>
                  </a:outerShdw>
                </a:effectLst>
              </a:rPr>
              <a:t/>
            </a:r>
            <a:br>
              <a:rPr lang="en-US" sz="5400" dirty="0" smtClean="0">
                <a:solidFill>
                  <a:srgbClr val="FFFF00"/>
                </a:solidFill>
                <a:effectLst>
                  <a:outerShdw blurRad="63500" dist="38100" dir="3000000" algn="ctr" rotWithShape="0">
                    <a:srgbClr val="669900"/>
                  </a:outerShdw>
                </a:effectLst>
              </a:rPr>
            </a:br>
            <a:r>
              <a:rPr lang="en-US" sz="5400" dirty="0" smtClean="0">
                <a:solidFill>
                  <a:srgbClr val="FFFF00"/>
                </a:solidFill>
                <a:effectLst>
                  <a:outerShdw blurRad="63500" dist="38100" dir="3000000" algn="ctr" rotWithShape="0">
                    <a:srgbClr val="669900"/>
                  </a:outerShdw>
                </a:effectLst>
              </a:rPr>
              <a:t>three dimensions </a:t>
            </a:r>
            <a:br>
              <a:rPr lang="en-US" sz="5400" dirty="0" smtClean="0">
                <a:solidFill>
                  <a:srgbClr val="FFFF00"/>
                </a:solidFill>
                <a:effectLst>
                  <a:outerShdw blurRad="63500" dist="38100" dir="3000000" algn="ctr" rotWithShape="0">
                    <a:srgbClr val="669900"/>
                  </a:outerShdw>
                </a:effectLst>
              </a:rPr>
            </a:br>
            <a:r>
              <a:rPr lang="en-US" sz="5400" dirty="0" smtClean="0">
                <a:solidFill>
                  <a:srgbClr val="FFFF00"/>
                </a:solidFill>
                <a:effectLst>
                  <a:outerShdw blurRad="63500" dist="38100" dir="3000000" algn="ctr" rotWithShape="0">
                    <a:srgbClr val="669900"/>
                  </a:outerShdw>
                </a:effectLst>
              </a:rPr>
              <a:t>of </a:t>
            </a:r>
            <a:r>
              <a:rPr lang="en-US" sz="5400" dirty="0" err="1">
                <a:solidFill>
                  <a:srgbClr val="FFFF00"/>
                </a:solidFill>
                <a:effectLst>
                  <a:outerShdw blurRad="63500" dist="38100" dir="3000000" algn="ctr" rotWithShape="0">
                    <a:srgbClr val="669900"/>
                  </a:outerShdw>
                </a:effectLst>
              </a:rPr>
              <a:t>virtuality</a:t>
            </a:r>
            <a:r>
              <a:rPr lang="en-US" sz="5400" dirty="0">
                <a:solidFill>
                  <a:srgbClr val="FFFF00"/>
                </a:solidFill>
                <a:effectLst>
                  <a:outerShdw blurRad="63500" dist="38100" dir="3000000" algn="ctr" rotWithShape="0">
                    <a:srgbClr val="669900"/>
                  </a:outerShdw>
                </a:effectLst>
              </a:rPr>
              <a:t> in </a:t>
            </a:r>
            <a:r>
              <a:rPr lang="en-US" sz="5400" dirty="0" smtClean="0">
                <a:solidFill>
                  <a:srgbClr val="FFFF00"/>
                </a:solidFill>
                <a:effectLst>
                  <a:outerShdw blurRad="63500" dist="38100" dir="3000000" algn="ctr" rotWithShape="0">
                    <a:srgbClr val="669900"/>
                  </a:outerShdw>
                </a:effectLst>
              </a:rPr>
              <a:t/>
            </a:r>
            <a:br>
              <a:rPr lang="en-US" sz="5400" dirty="0" smtClean="0">
                <a:solidFill>
                  <a:srgbClr val="FFFF00"/>
                </a:solidFill>
                <a:effectLst>
                  <a:outerShdw blurRad="63500" dist="38100" dir="3000000" algn="ctr" rotWithShape="0">
                    <a:srgbClr val="669900"/>
                  </a:outerShdw>
                </a:effectLst>
              </a:rPr>
            </a:br>
            <a:r>
              <a:rPr lang="en-US" sz="5400" dirty="0" smtClean="0">
                <a:solidFill>
                  <a:srgbClr val="FFFF00"/>
                </a:solidFill>
                <a:effectLst>
                  <a:outerShdw blurRad="63500" dist="38100" dir="3000000" algn="ctr" rotWithShape="0">
                    <a:srgbClr val="669900"/>
                  </a:outerShdw>
                </a:effectLst>
              </a:rPr>
              <a:t>the </a:t>
            </a:r>
            <a:r>
              <a:rPr lang="en-US" sz="5400" dirty="0">
                <a:solidFill>
                  <a:srgbClr val="FFFF00"/>
                </a:solidFill>
                <a:effectLst>
                  <a:outerShdw blurRad="63500" dist="38100" dir="3000000" algn="ctr" rotWithShape="0">
                    <a:srgbClr val="669900"/>
                  </a:outerShdw>
                </a:effectLst>
              </a:rPr>
              <a:t>workplace</a:t>
            </a:r>
          </a:p>
        </p:txBody>
      </p:sp>
    </p:spTree>
    <p:extLst>
      <p:ext uri="{BB962C8B-B14F-4D97-AF65-F5344CB8AC3E}">
        <p14:creationId xmlns:p14="http://schemas.microsoft.com/office/powerpoint/2010/main" val="3925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4d matrix of team types</a:t>
            </a:r>
            <a:endParaRPr lang="en-US" b="1" dirty="0">
              <a:solidFill>
                <a:srgbClr val="C00000"/>
              </a:solidFill>
            </a:endParaRPr>
          </a:p>
        </p:txBody>
      </p:sp>
      <p:sp>
        <p:nvSpPr>
          <p:cNvPr id="29" name="Slide Number Placeholder 28"/>
          <p:cNvSpPr>
            <a:spLocks noGrp="1"/>
          </p:cNvSpPr>
          <p:nvPr>
            <p:ph type="sldNum" sz="quarter" idx="12"/>
          </p:nvPr>
        </p:nvSpPr>
        <p:spPr/>
        <p:txBody>
          <a:bodyPr/>
          <a:lstStyle/>
          <a:p>
            <a:fld id="{9091B9A7-3FAE-41EE-8F79-68D35780CF90}" type="slidenum">
              <a:rPr lang="en-US" smtClean="0"/>
              <a:pPr/>
              <a:t>36</a:t>
            </a:fld>
            <a:endParaRPr lang="en-US"/>
          </a:p>
        </p:txBody>
      </p:sp>
      <p:sp>
        <p:nvSpPr>
          <p:cNvPr id="36" name="TextBox 35"/>
          <p:cNvSpPr txBox="1"/>
          <p:nvPr/>
        </p:nvSpPr>
        <p:spPr>
          <a:xfrm>
            <a:off x="533400" y="2209800"/>
            <a:ext cx="1218603" cy="369332"/>
          </a:xfrm>
          <a:prstGeom prst="rect">
            <a:avLst/>
          </a:prstGeom>
          <a:noFill/>
        </p:spPr>
        <p:txBody>
          <a:bodyPr wrap="none" rtlCol="0">
            <a:spAutoFit/>
          </a:bodyPr>
          <a:lstStyle/>
          <a:p>
            <a:r>
              <a:rPr lang="en-US" dirty="0" smtClean="0"/>
              <a:t>Same Time</a:t>
            </a:r>
            <a:endParaRPr lang="en-US" dirty="0"/>
          </a:p>
        </p:txBody>
      </p:sp>
      <p:sp>
        <p:nvSpPr>
          <p:cNvPr id="37" name="TextBox 36"/>
          <p:cNvSpPr txBox="1"/>
          <p:nvPr/>
        </p:nvSpPr>
        <p:spPr>
          <a:xfrm>
            <a:off x="304800" y="3657600"/>
            <a:ext cx="1535677" cy="369332"/>
          </a:xfrm>
          <a:prstGeom prst="rect">
            <a:avLst/>
          </a:prstGeom>
          <a:noFill/>
        </p:spPr>
        <p:txBody>
          <a:bodyPr wrap="none" rtlCol="0">
            <a:spAutoFit/>
          </a:bodyPr>
          <a:lstStyle/>
          <a:p>
            <a:r>
              <a:rPr lang="en-US" dirty="0" smtClean="0"/>
              <a:t>Different Time</a:t>
            </a:r>
            <a:endParaRPr lang="en-US" dirty="0"/>
          </a:p>
        </p:txBody>
      </p:sp>
      <p:grpSp>
        <p:nvGrpSpPr>
          <p:cNvPr id="34" name="Group 33"/>
          <p:cNvGrpSpPr/>
          <p:nvPr/>
        </p:nvGrpSpPr>
        <p:grpSpPr>
          <a:xfrm>
            <a:off x="1828800" y="1905000"/>
            <a:ext cx="3505200" cy="2743200"/>
            <a:chOff x="1828800" y="1905000"/>
            <a:chExt cx="3505200" cy="2743200"/>
          </a:xfrm>
        </p:grpSpPr>
        <p:sp>
          <p:nvSpPr>
            <p:cNvPr id="8" name="Rectangle 7"/>
            <p:cNvSpPr/>
            <p:nvPr/>
          </p:nvSpPr>
          <p:spPr>
            <a:xfrm>
              <a:off x="3581400" y="3276600"/>
              <a:ext cx="1752600" cy="1371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828800" y="1905000"/>
              <a:ext cx="3505200" cy="2743200"/>
              <a:chOff x="1828800" y="2368850"/>
              <a:chExt cx="3505200" cy="2743200"/>
            </a:xfrm>
          </p:grpSpPr>
          <p:sp>
            <p:nvSpPr>
              <p:cNvPr id="11" name="Rectangle 10"/>
              <p:cNvSpPr/>
              <p:nvPr/>
            </p:nvSpPr>
            <p:spPr>
              <a:xfrm>
                <a:off x="1828800" y="2368850"/>
                <a:ext cx="1752600" cy="1371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81400" y="2368850"/>
                <a:ext cx="1752600" cy="13716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3740450"/>
                <a:ext cx="1752600" cy="13716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8" name="TextBox 37"/>
          <p:cNvSpPr txBox="1"/>
          <p:nvPr/>
        </p:nvSpPr>
        <p:spPr>
          <a:xfrm>
            <a:off x="2057400" y="4724400"/>
            <a:ext cx="1249060" cy="369332"/>
          </a:xfrm>
          <a:prstGeom prst="rect">
            <a:avLst/>
          </a:prstGeom>
          <a:solidFill>
            <a:schemeClr val="bg1">
              <a:lumMod val="60000"/>
              <a:lumOff val="40000"/>
            </a:schemeClr>
          </a:solidFill>
        </p:spPr>
        <p:txBody>
          <a:bodyPr wrap="none" rtlCol="0">
            <a:spAutoFit/>
          </a:bodyPr>
          <a:lstStyle/>
          <a:p>
            <a:r>
              <a:rPr lang="en-US" dirty="0" smtClean="0"/>
              <a:t>Same Place</a:t>
            </a:r>
            <a:endParaRPr lang="en-US" dirty="0"/>
          </a:p>
        </p:txBody>
      </p:sp>
      <p:sp>
        <p:nvSpPr>
          <p:cNvPr id="39" name="TextBox 38"/>
          <p:cNvSpPr txBox="1"/>
          <p:nvPr/>
        </p:nvSpPr>
        <p:spPr>
          <a:xfrm>
            <a:off x="3657600" y="4724400"/>
            <a:ext cx="1566134" cy="369332"/>
          </a:xfrm>
          <a:prstGeom prst="rect">
            <a:avLst/>
          </a:prstGeom>
          <a:noFill/>
        </p:spPr>
        <p:txBody>
          <a:bodyPr wrap="none" rtlCol="0">
            <a:spAutoFit/>
          </a:bodyPr>
          <a:lstStyle/>
          <a:p>
            <a:r>
              <a:rPr lang="en-US" dirty="0" smtClean="0"/>
              <a:t>Different Place</a:t>
            </a:r>
            <a:endParaRPr lang="en-US" dirty="0"/>
          </a:p>
        </p:txBody>
      </p:sp>
      <p:sp>
        <p:nvSpPr>
          <p:cNvPr id="23" name="TextBox 22"/>
          <p:cNvSpPr txBox="1"/>
          <p:nvPr/>
        </p:nvSpPr>
        <p:spPr>
          <a:xfrm>
            <a:off x="6858000" y="4343400"/>
            <a:ext cx="1752600" cy="369332"/>
          </a:xfrm>
          <a:prstGeom prst="rect">
            <a:avLst/>
          </a:prstGeom>
          <a:noFill/>
        </p:spPr>
        <p:txBody>
          <a:bodyPr wrap="square" rtlCol="0">
            <a:spAutoFit/>
          </a:bodyPr>
          <a:lstStyle/>
          <a:p>
            <a:r>
              <a:rPr lang="en-US" dirty="0" smtClean="0"/>
              <a:t>Large Group     </a:t>
            </a:r>
            <a:endParaRPr lang="en-US" dirty="0"/>
          </a:p>
        </p:txBody>
      </p:sp>
      <p:grpSp>
        <p:nvGrpSpPr>
          <p:cNvPr id="44" name="Group 43"/>
          <p:cNvGrpSpPr/>
          <p:nvPr/>
        </p:nvGrpSpPr>
        <p:grpSpPr>
          <a:xfrm>
            <a:off x="1828800" y="1371600"/>
            <a:ext cx="5715000" cy="3569732"/>
            <a:chOff x="1828800" y="2050750"/>
            <a:chExt cx="5715000" cy="3569732"/>
          </a:xfrm>
        </p:grpSpPr>
        <p:sp>
          <p:nvSpPr>
            <p:cNvPr id="20" name="Parallelogram 19"/>
            <p:cNvSpPr/>
            <p:nvPr/>
          </p:nvSpPr>
          <p:spPr>
            <a:xfrm rot="16200000" flipH="1">
              <a:off x="4800600" y="2590800"/>
              <a:ext cx="3276600" cy="2209800"/>
            </a:xfrm>
            <a:prstGeom prst="parallelogram">
              <a:avLst>
                <a:gd name="adj" fmla="val 2374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2" name="Straight Connector 21"/>
            <p:cNvCxnSpPr/>
            <p:nvPr/>
          </p:nvCxnSpPr>
          <p:spPr>
            <a:xfrm rot="10800000" flipV="1">
              <a:off x="1828800" y="2057400"/>
              <a:ext cx="2362200" cy="53340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91000" y="2050750"/>
              <a:ext cx="3352800" cy="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flipV="1">
              <a:off x="3581400" y="2057400"/>
              <a:ext cx="2362200" cy="53340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971800" y="2303253"/>
              <a:ext cx="3467100" cy="4243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3"/>
              <a:endCxn id="20" idx="1"/>
            </p:cNvCxnSpPr>
            <p:nvPr/>
          </p:nvCxnSpPr>
          <p:spPr>
            <a:xfrm flipH="1">
              <a:off x="5334000" y="3433330"/>
              <a:ext cx="2209800" cy="524740"/>
            </a:xfrm>
            <a:prstGeom prst="line">
              <a:avLst/>
            </a:prstGeom>
            <a:ln w="28575">
              <a:solidFill>
                <a:srgbClr val="3F619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0" idx="5"/>
              <a:endCxn id="20" idx="2"/>
            </p:cNvCxnSpPr>
            <p:nvPr/>
          </p:nvCxnSpPr>
          <p:spPr>
            <a:xfrm rot="16200000" flipH="1">
              <a:off x="5062970" y="3695700"/>
              <a:ext cx="2751860" cy="0"/>
            </a:xfrm>
            <a:prstGeom prst="line">
              <a:avLst/>
            </a:prstGeom>
            <a:ln w="28575">
              <a:solidFill>
                <a:srgbClr val="3F6193"/>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791200" y="5251150"/>
              <a:ext cx="1467068" cy="369332"/>
            </a:xfrm>
            <a:prstGeom prst="rect">
              <a:avLst/>
            </a:prstGeom>
            <a:noFill/>
          </p:spPr>
          <p:txBody>
            <a:bodyPr wrap="none" rtlCol="0">
              <a:spAutoFit/>
            </a:bodyPr>
            <a:lstStyle/>
            <a:p>
              <a:r>
                <a:rPr lang="en-US" dirty="0" smtClean="0"/>
                <a:t>Small Group</a:t>
              </a:r>
              <a:endParaRPr lang="en-US" dirty="0"/>
            </a:p>
          </p:txBody>
        </p:sp>
      </p:grpSp>
      <p:sp>
        <p:nvSpPr>
          <p:cNvPr id="25" name="Rectangle 24"/>
          <p:cNvSpPr/>
          <p:nvPr/>
        </p:nvSpPr>
        <p:spPr>
          <a:xfrm>
            <a:off x="1314300" y="5638800"/>
            <a:ext cx="6782099"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2">
                    <a:lumMod val="25000"/>
                  </a:schemeClr>
                </a:solidFill>
              </a:rPr>
              <a:t>A Fourth Key Dimension is Culture</a:t>
            </a:r>
            <a:endParaRPr lang="en-US" sz="3200" dirty="0">
              <a:solidFill>
                <a:schemeClr val="bg2">
                  <a:lumMod val="25000"/>
                </a:schemeClr>
              </a:solidFill>
            </a:endParaRPr>
          </a:p>
        </p:txBody>
      </p:sp>
      <p:sp>
        <p:nvSpPr>
          <p:cNvPr id="41" name="TextBox 40"/>
          <p:cNvSpPr txBox="1"/>
          <p:nvPr/>
        </p:nvSpPr>
        <p:spPr>
          <a:xfrm>
            <a:off x="6934200" y="4343400"/>
            <a:ext cx="1981200" cy="369332"/>
          </a:xfrm>
          <a:prstGeom prst="rect">
            <a:avLst/>
          </a:prstGeom>
          <a:solidFill>
            <a:schemeClr val="bg1">
              <a:lumMod val="60000"/>
              <a:lumOff val="40000"/>
            </a:schemeClr>
          </a:solidFill>
        </p:spPr>
        <p:txBody>
          <a:bodyPr wrap="square" rtlCol="0">
            <a:spAutoFit/>
          </a:bodyPr>
          <a:lstStyle/>
          <a:p>
            <a:r>
              <a:rPr lang="en-US" dirty="0" smtClean="0"/>
              <a:t>Different Culture</a:t>
            </a:r>
            <a:endParaRPr lang="en-US" dirty="0"/>
          </a:p>
        </p:txBody>
      </p:sp>
      <p:sp>
        <p:nvSpPr>
          <p:cNvPr id="31" name="TextBox 30"/>
          <p:cNvSpPr txBox="1"/>
          <p:nvPr/>
        </p:nvSpPr>
        <p:spPr>
          <a:xfrm>
            <a:off x="5791200" y="4648200"/>
            <a:ext cx="1595309" cy="369332"/>
          </a:xfrm>
          <a:prstGeom prst="rect">
            <a:avLst/>
          </a:prstGeom>
          <a:solidFill>
            <a:schemeClr val="bg1">
              <a:lumMod val="60000"/>
              <a:lumOff val="40000"/>
            </a:schemeClr>
          </a:solidFill>
        </p:spPr>
        <p:txBody>
          <a:bodyPr wrap="none" rtlCol="0">
            <a:spAutoFit/>
          </a:bodyPr>
          <a:lstStyle/>
          <a:p>
            <a:r>
              <a:rPr lang="en-US" dirty="0" smtClean="0"/>
              <a:t>Same Culture</a:t>
            </a:r>
            <a:endParaRPr lang="en-US" dirty="0"/>
          </a:p>
        </p:txBody>
      </p:sp>
    </p:spTree>
    <p:extLst>
      <p:ext uri="{BB962C8B-B14F-4D97-AF65-F5344CB8AC3E}">
        <p14:creationId xmlns:p14="http://schemas.microsoft.com/office/powerpoint/2010/main" val="20121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animBg="1"/>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own Arrow 32"/>
          <p:cNvSpPr/>
          <p:nvPr/>
        </p:nvSpPr>
        <p:spPr>
          <a:xfrm>
            <a:off x="3429000" y="-1143000"/>
            <a:ext cx="3429000" cy="9906000"/>
          </a:xfrm>
          <a:prstGeom prst="downArrow">
            <a:avLst/>
          </a:prstGeom>
          <a:solidFill>
            <a:schemeClr val="accent1">
              <a:lumMod val="40000"/>
              <a:lumOff val="60000"/>
            </a:schemeClr>
          </a:solidFill>
          <a:ln>
            <a:solidFill>
              <a:schemeClr val="accent1">
                <a:lumMod val="40000"/>
                <a:lumOff val="60000"/>
              </a:schemeClr>
            </a:solidFill>
          </a:ln>
          <a:scene3d>
            <a:camera prst="orthographicFront">
              <a:rot lat="3600000" lon="318000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013150" y="736930"/>
            <a:ext cx="2328367" cy="1899527"/>
            <a:chOff x="1490717" y="970919"/>
            <a:chExt cx="2328367" cy="1899527"/>
          </a:xfrm>
        </p:grpSpPr>
        <p:sp>
          <p:nvSpPr>
            <p:cNvPr id="2" name="Rectangle 1"/>
            <p:cNvSpPr/>
            <p:nvPr/>
          </p:nvSpPr>
          <p:spPr>
            <a:xfrm>
              <a:off x="2391054" y="1686694"/>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51489" y="177105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493202" y="182154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98766" y="970919"/>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51489" y="1055276"/>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90717" y="114542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82116" y="1943147"/>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19973" y="2038793"/>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66913" y="2127735"/>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73033" y="1244734"/>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14189" y="1335510"/>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1129" y="1419868"/>
              <a:ext cx="936968" cy="742711"/>
            </a:xfrm>
            <a:prstGeom prst="rect">
              <a:avLst/>
            </a:prstGeom>
            <a:solidFill>
              <a:srgbClr val="FFFF99"/>
            </a:solidFill>
            <a:scene3d>
              <a:camera prst="orthographicFront">
                <a:rot lat="1200000" lon="3600000" rev="0"/>
              </a:camera>
              <a:lightRig rig="threePt" dir="t"/>
            </a:scene3d>
            <a:sp3d extrusionH="762000" contourW="12700" prstMaterial="flat">
              <a:extrusionClr>
                <a:srgbClr val="FFFF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038600" y="2438400"/>
            <a:ext cx="2328367" cy="1899527"/>
            <a:chOff x="1490717" y="970919"/>
            <a:chExt cx="2328367" cy="1899527"/>
          </a:xfrm>
        </p:grpSpPr>
        <p:sp>
          <p:nvSpPr>
            <p:cNvPr id="18" name="Rectangle 17"/>
            <p:cNvSpPr/>
            <p:nvPr/>
          </p:nvSpPr>
          <p:spPr>
            <a:xfrm>
              <a:off x="2391054" y="1686694"/>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1489" y="177105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493202" y="182154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98766" y="970919"/>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51489" y="1055276"/>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490717" y="1145421"/>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82116" y="1943147"/>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419973" y="2038793"/>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966913" y="2127735"/>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73033" y="1244734"/>
              <a:ext cx="936968" cy="742711"/>
            </a:xfrm>
            <a:prstGeom prst="rect">
              <a:avLst/>
            </a:prstGeom>
            <a:solidFill>
              <a:srgbClr val="FFFF99"/>
            </a:solidFill>
            <a:scene3d>
              <a:camera prst="orthographicFront">
                <a:rot lat="1200000" lon="3600000" rev="0"/>
              </a:camera>
              <a:lightRig rig="threePt" dir="t"/>
            </a:scene3d>
            <a:sp3d extrusionH="762000" contourW="12700" prstMaterial="flat">
              <a:extrusionClr>
                <a:srgbClr val="FFFF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414189" y="1335510"/>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961129" y="1419868"/>
              <a:ext cx="936968" cy="742711"/>
            </a:xfrm>
            <a:prstGeom prst="rect">
              <a:avLst/>
            </a:prstGeom>
            <a:solidFill>
              <a:schemeClr val="bg1"/>
            </a:solidFill>
            <a:scene3d>
              <a:camera prst="orthographicFront">
                <a:rot lat="1200000" lon="3600000" rev="0"/>
              </a:camera>
              <a:lightRig rig="threePt" dir="t"/>
            </a:scene3d>
            <a:sp3d extrusionH="762000" contourW="12700" prstMaterial="flat">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3810000" y="1469477"/>
            <a:ext cx="1414554" cy="369332"/>
          </a:xfrm>
          <a:prstGeom prst="rect">
            <a:avLst/>
          </a:prstGeom>
          <a:noFill/>
        </p:spPr>
        <p:txBody>
          <a:bodyPr wrap="none" rtlCol="0">
            <a:spAutoFit/>
          </a:bodyPr>
          <a:lstStyle/>
          <a:p>
            <a:r>
              <a:rPr lang="en-US" dirty="0" smtClean="0"/>
              <a:t>Meeting One</a:t>
            </a:r>
            <a:endParaRPr lang="en-US" dirty="0"/>
          </a:p>
        </p:txBody>
      </p:sp>
      <p:sp>
        <p:nvSpPr>
          <p:cNvPr id="31" name="TextBox 30"/>
          <p:cNvSpPr txBox="1"/>
          <p:nvPr/>
        </p:nvSpPr>
        <p:spPr>
          <a:xfrm>
            <a:off x="6804378" y="3276600"/>
            <a:ext cx="1412374" cy="369332"/>
          </a:xfrm>
          <a:prstGeom prst="rect">
            <a:avLst/>
          </a:prstGeom>
          <a:noFill/>
        </p:spPr>
        <p:txBody>
          <a:bodyPr wrap="none" rtlCol="0">
            <a:spAutoFit/>
          </a:bodyPr>
          <a:lstStyle/>
          <a:p>
            <a:r>
              <a:rPr lang="en-US" dirty="0" smtClean="0"/>
              <a:t>Meeting Two</a:t>
            </a:r>
            <a:endParaRPr lang="en-US" dirty="0"/>
          </a:p>
        </p:txBody>
      </p:sp>
      <p:sp>
        <p:nvSpPr>
          <p:cNvPr id="32" name="Flowchart: Magnetic Disk 31"/>
          <p:cNvSpPr/>
          <p:nvPr/>
        </p:nvSpPr>
        <p:spPr>
          <a:xfrm>
            <a:off x="2700867" y="2798765"/>
            <a:ext cx="1066800" cy="1011235"/>
          </a:xfrm>
          <a:prstGeom prst="flowChartMagneticDisk">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330483" y="3170947"/>
            <a:ext cx="1342162" cy="369332"/>
          </a:xfrm>
          <a:prstGeom prst="rect">
            <a:avLst/>
          </a:prstGeom>
          <a:noFill/>
        </p:spPr>
        <p:txBody>
          <a:bodyPr wrap="none" rtlCol="0">
            <a:spAutoFit/>
          </a:bodyPr>
          <a:lstStyle/>
          <a:p>
            <a:r>
              <a:rPr lang="en-US" dirty="0" smtClean="0"/>
              <a:t>Repositories</a:t>
            </a:r>
            <a:endParaRPr lang="en-US" dirty="0"/>
          </a:p>
        </p:txBody>
      </p:sp>
      <p:sp>
        <p:nvSpPr>
          <p:cNvPr id="36" name="Circular Arrow 35"/>
          <p:cNvSpPr/>
          <p:nvPr/>
        </p:nvSpPr>
        <p:spPr>
          <a:xfrm rot="1850051">
            <a:off x="1538740" y="1523587"/>
            <a:ext cx="1775150" cy="2034374"/>
          </a:xfrm>
          <a:prstGeom prst="circularArrow">
            <a:avLst>
              <a:gd name="adj1" fmla="val 8118"/>
              <a:gd name="adj2" fmla="val 976018"/>
              <a:gd name="adj3" fmla="val 20438747"/>
              <a:gd name="adj4" fmla="val 14216703"/>
              <a:gd name="adj5" fmla="val 12500"/>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37" name="Circular Arrow 36"/>
          <p:cNvSpPr/>
          <p:nvPr/>
        </p:nvSpPr>
        <p:spPr>
          <a:xfrm rot="21074140">
            <a:off x="3220272" y="1686353"/>
            <a:ext cx="3247992" cy="2363965"/>
          </a:xfrm>
          <a:prstGeom prst="circularArrow">
            <a:avLst>
              <a:gd name="adj1" fmla="val 7479"/>
              <a:gd name="adj2" fmla="val 976018"/>
              <a:gd name="adj3" fmla="val 20451033"/>
              <a:gd name="adj4" fmla="val 11265595"/>
              <a:gd name="adj5" fmla="val 12500"/>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Slide Number Placeholder 37"/>
          <p:cNvSpPr>
            <a:spLocks noGrp="1"/>
          </p:cNvSpPr>
          <p:nvPr>
            <p:ph type="sldNum" sz="quarter" idx="11"/>
          </p:nvPr>
        </p:nvSpPr>
        <p:spPr/>
        <p:txBody>
          <a:bodyPr/>
          <a:lstStyle/>
          <a:p>
            <a:fld id="{9091B9A7-3FAE-41EE-8F79-68D35780CF90}" type="slidenum">
              <a:rPr lang="en-US" smtClean="0"/>
              <a:pPr/>
              <a:t>37</a:t>
            </a:fld>
            <a:endParaRPr lang="en-US"/>
          </a:p>
        </p:txBody>
      </p:sp>
    </p:spTree>
    <p:extLst>
      <p:ext uri="{BB962C8B-B14F-4D97-AF65-F5344CB8AC3E}">
        <p14:creationId xmlns:p14="http://schemas.microsoft.com/office/powerpoint/2010/main" val="379241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2000"/>
                                        <p:tgtEl>
                                          <p:spTgt spid="3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0" grpId="0"/>
      <p:bldP spid="31" grpId="0"/>
      <p:bldP spid="32" grpId="0" animBg="1"/>
      <p:bldP spid="34" grpId="0"/>
      <p:bldP spid="36"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rrowheads="1"/>
          </p:cNvPicPr>
          <p:nvPr/>
        </p:nvPicPr>
        <p:blipFill>
          <a:blip r:embed="rId3" cstate="print"/>
          <a:srcRect/>
          <a:stretch>
            <a:fillRect/>
          </a:stretch>
        </p:blipFill>
        <p:spPr bwMode="auto">
          <a:xfrm>
            <a:off x="0" y="0"/>
            <a:ext cx="9144000" cy="6858000"/>
          </a:xfrm>
          <a:prstGeom prst="rect">
            <a:avLst/>
          </a:prstGeom>
          <a:noFill/>
          <a:ln w="50800">
            <a:noFill/>
            <a:miter lim="800000"/>
            <a:headEnd/>
            <a:tailEnd/>
          </a:ln>
        </p:spPr>
      </p:pic>
      <p:sp>
        <p:nvSpPr>
          <p:cNvPr id="12291" name="Rectangle 3"/>
          <p:cNvSpPr>
            <a:spLocks noChangeArrowheads="1"/>
          </p:cNvSpPr>
          <p:nvPr/>
        </p:nvSpPr>
        <p:spPr bwMode="auto">
          <a:xfrm>
            <a:off x="2743200" y="228600"/>
            <a:ext cx="3525838" cy="459100"/>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2400" b="1" dirty="0">
                <a:solidFill>
                  <a:schemeClr val="tx2"/>
                </a:solidFill>
                <a:latin typeface="+mn-lt"/>
              </a:rPr>
              <a:t>Virtual Project Support</a:t>
            </a:r>
          </a:p>
        </p:txBody>
      </p:sp>
      <p:sp>
        <p:nvSpPr>
          <p:cNvPr id="12292" name="Rectangle 4"/>
          <p:cNvSpPr>
            <a:spLocks noChangeArrowheads="1"/>
          </p:cNvSpPr>
          <p:nvPr/>
        </p:nvSpPr>
        <p:spPr bwMode="auto">
          <a:xfrm>
            <a:off x="569913" y="3732213"/>
            <a:ext cx="1077219" cy="736099"/>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a:solidFill>
                  <a:schemeClr val="tx2"/>
                </a:solidFill>
                <a:latin typeface="+mn-lt"/>
              </a:rPr>
              <a:t>External</a:t>
            </a:r>
          </a:p>
          <a:p>
            <a:pPr eaLnBrk="0" fontAlgn="auto" hangingPunct="0">
              <a:spcBef>
                <a:spcPts val="0"/>
              </a:spcBef>
              <a:spcAft>
                <a:spcPts val="0"/>
              </a:spcAft>
              <a:defRPr/>
            </a:pPr>
            <a:r>
              <a:rPr lang="en-US" sz="1400">
                <a:solidFill>
                  <a:schemeClr val="tx2"/>
                </a:solidFill>
                <a:latin typeface="+mn-lt"/>
              </a:rPr>
              <a:t>Information</a:t>
            </a:r>
          </a:p>
          <a:p>
            <a:pPr eaLnBrk="0" fontAlgn="auto" hangingPunct="0">
              <a:spcBef>
                <a:spcPts val="0"/>
              </a:spcBef>
              <a:spcAft>
                <a:spcPts val="0"/>
              </a:spcAft>
              <a:defRPr/>
            </a:pPr>
            <a:r>
              <a:rPr lang="en-US" sz="1400">
                <a:solidFill>
                  <a:schemeClr val="tx2"/>
                </a:solidFill>
                <a:latin typeface="+mn-lt"/>
              </a:rPr>
              <a:t>Services</a:t>
            </a:r>
          </a:p>
        </p:txBody>
      </p:sp>
      <p:sp>
        <p:nvSpPr>
          <p:cNvPr id="12293" name="Rectangle 5"/>
          <p:cNvSpPr>
            <a:spLocks noChangeArrowheads="1"/>
          </p:cNvSpPr>
          <p:nvPr/>
        </p:nvSpPr>
        <p:spPr bwMode="auto">
          <a:xfrm>
            <a:off x="417513" y="2308225"/>
            <a:ext cx="864020" cy="459100"/>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200" dirty="0">
                <a:solidFill>
                  <a:schemeClr val="tx2"/>
                </a:solidFill>
                <a:latin typeface="+mn-lt"/>
              </a:rPr>
              <a:t>Corporate</a:t>
            </a:r>
          </a:p>
          <a:p>
            <a:pPr eaLnBrk="0" fontAlgn="auto" hangingPunct="0">
              <a:spcBef>
                <a:spcPts val="0"/>
              </a:spcBef>
              <a:spcAft>
                <a:spcPts val="0"/>
              </a:spcAft>
              <a:defRPr/>
            </a:pPr>
            <a:r>
              <a:rPr lang="en-US" sz="1200" dirty="0">
                <a:solidFill>
                  <a:schemeClr val="tx2"/>
                </a:solidFill>
                <a:latin typeface="+mn-lt"/>
              </a:rPr>
              <a:t>Database</a:t>
            </a:r>
          </a:p>
        </p:txBody>
      </p:sp>
      <p:sp>
        <p:nvSpPr>
          <p:cNvPr id="12294" name="Rectangle 6"/>
          <p:cNvSpPr>
            <a:spLocks noChangeArrowheads="1"/>
          </p:cNvSpPr>
          <p:nvPr/>
        </p:nvSpPr>
        <p:spPr bwMode="auto">
          <a:xfrm>
            <a:off x="5446713" y="4540250"/>
            <a:ext cx="792162" cy="596900"/>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Group</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to</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Group</a:t>
            </a:r>
          </a:p>
        </p:txBody>
      </p:sp>
      <p:sp>
        <p:nvSpPr>
          <p:cNvPr id="12295" name="Rectangle 7"/>
          <p:cNvSpPr>
            <a:spLocks noChangeArrowheads="1"/>
          </p:cNvSpPr>
          <p:nvPr/>
        </p:nvSpPr>
        <p:spPr bwMode="auto">
          <a:xfrm>
            <a:off x="5675313" y="4387850"/>
            <a:ext cx="925512" cy="596900"/>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FTF</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Meeting</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Room</a:t>
            </a:r>
          </a:p>
        </p:txBody>
      </p:sp>
      <p:sp>
        <p:nvSpPr>
          <p:cNvPr id="12296" name="Rectangle 8"/>
          <p:cNvSpPr>
            <a:spLocks noChangeArrowheads="1"/>
          </p:cNvSpPr>
          <p:nvPr/>
        </p:nvSpPr>
        <p:spPr bwMode="auto">
          <a:xfrm>
            <a:off x="6284913" y="4235450"/>
            <a:ext cx="901700" cy="596900"/>
          </a:xfrm>
          <a:prstGeom prst="rect">
            <a:avLst/>
          </a:prstGeom>
          <a:noFill/>
          <a:ln w="50800">
            <a:noFill/>
            <a:miter lim="800000"/>
            <a:headEnd/>
            <a:tailEnd/>
          </a:ln>
          <a:effectLst/>
        </p:spPr>
        <p:txBody>
          <a:bodyPr lIns="90488" tIns="44450" rIns="90488" bIns="44450">
            <a:spAutoFit/>
          </a:bodyPr>
          <a:lstStyle/>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Virutal</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Meetig</a:t>
            </a:r>
          </a:p>
          <a:p>
            <a:pPr eaLnBrk="0" fontAlgn="auto" hangingPunct="0">
              <a:spcBef>
                <a:spcPts val="0"/>
              </a:spcBef>
              <a:spcAft>
                <a:spcPts val="0"/>
              </a:spcAft>
              <a:defRPr/>
            </a:pPr>
            <a:r>
              <a:rPr lang="en-US" sz="1000">
                <a:solidFill>
                  <a:schemeClr val="tx2"/>
                </a:solidFill>
                <a:effectLst>
                  <a:outerShdw blurRad="38100" dist="38100" dir="2700000" algn="tl">
                    <a:srgbClr val="C0C0C0"/>
                  </a:outerShdw>
                </a:effectLst>
                <a:latin typeface="+mn-lt"/>
              </a:rPr>
              <a:t>      (office)</a:t>
            </a:r>
          </a:p>
        </p:txBody>
      </p:sp>
      <p:sp>
        <p:nvSpPr>
          <p:cNvPr id="12297" name="Rectangle 9"/>
          <p:cNvSpPr>
            <a:spLocks noChangeArrowheads="1"/>
          </p:cNvSpPr>
          <p:nvPr/>
        </p:nvSpPr>
        <p:spPr bwMode="auto">
          <a:xfrm>
            <a:off x="4379913" y="1141413"/>
            <a:ext cx="3888886" cy="520655"/>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dirty="0">
                <a:solidFill>
                  <a:schemeClr val="tx2"/>
                </a:solidFill>
                <a:latin typeface="+mn-lt"/>
              </a:rPr>
              <a:t>Information generated </a:t>
            </a:r>
            <a:r>
              <a:rPr lang="en-US" sz="1400" u="sng" dirty="0">
                <a:solidFill>
                  <a:schemeClr val="tx2"/>
                </a:solidFill>
                <a:latin typeface="+mn-lt"/>
              </a:rPr>
              <a:t>between</a:t>
            </a:r>
            <a:r>
              <a:rPr lang="en-US" sz="1400" dirty="0">
                <a:solidFill>
                  <a:schemeClr val="tx2"/>
                </a:solidFill>
                <a:latin typeface="+mn-lt"/>
              </a:rPr>
              <a:t> group-to-group</a:t>
            </a:r>
          </a:p>
          <a:p>
            <a:pPr eaLnBrk="0" fontAlgn="auto" hangingPunct="0">
              <a:spcBef>
                <a:spcPts val="0"/>
              </a:spcBef>
              <a:spcAft>
                <a:spcPts val="0"/>
              </a:spcAft>
              <a:defRPr/>
            </a:pPr>
            <a:r>
              <a:rPr lang="en-US" sz="1400" dirty="0">
                <a:solidFill>
                  <a:schemeClr val="tx2"/>
                </a:solidFill>
                <a:latin typeface="+mn-lt"/>
              </a:rPr>
              <a:t>and distributed meetings</a:t>
            </a:r>
          </a:p>
        </p:txBody>
      </p:sp>
      <p:sp>
        <p:nvSpPr>
          <p:cNvPr id="12298" name="Rectangle 10"/>
          <p:cNvSpPr>
            <a:spLocks noChangeArrowheads="1"/>
          </p:cNvSpPr>
          <p:nvPr/>
        </p:nvSpPr>
        <p:spPr bwMode="auto">
          <a:xfrm>
            <a:off x="5827713" y="2284413"/>
            <a:ext cx="1293240" cy="305212"/>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dirty="0">
                <a:solidFill>
                  <a:schemeClr val="tx2"/>
                </a:solidFill>
                <a:latin typeface="+mn-lt"/>
              </a:rPr>
              <a:t>Different Time</a:t>
            </a:r>
          </a:p>
        </p:txBody>
      </p:sp>
      <p:sp>
        <p:nvSpPr>
          <p:cNvPr id="12299" name="Rectangle 11"/>
          <p:cNvSpPr>
            <a:spLocks noChangeArrowheads="1"/>
          </p:cNvSpPr>
          <p:nvPr/>
        </p:nvSpPr>
        <p:spPr bwMode="auto">
          <a:xfrm>
            <a:off x="6361113" y="2513013"/>
            <a:ext cx="1088119" cy="305212"/>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dirty="0">
                <a:solidFill>
                  <a:schemeClr val="tx2"/>
                </a:solidFill>
                <a:latin typeface="+mn-lt"/>
              </a:rPr>
              <a:t>Same Time</a:t>
            </a:r>
          </a:p>
        </p:txBody>
      </p:sp>
      <p:sp>
        <p:nvSpPr>
          <p:cNvPr id="12300" name="Rectangle 12"/>
          <p:cNvSpPr>
            <a:spLocks noChangeArrowheads="1"/>
          </p:cNvSpPr>
          <p:nvPr/>
        </p:nvSpPr>
        <p:spPr bwMode="auto">
          <a:xfrm>
            <a:off x="6589713" y="2970213"/>
            <a:ext cx="1178209" cy="305212"/>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a:solidFill>
                  <a:schemeClr val="tx2"/>
                </a:solidFill>
                <a:latin typeface="+mn-lt"/>
              </a:rPr>
              <a:t>Small Group</a:t>
            </a:r>
          </a:p>
        </p:txBody>
      </p:sp>
      <p:sp>
        <p:nvSpPr>
          <p:cNvPr id="12301" name="Rectangle 13"/>
          <p:cNvSpPr>
            <a:spLocks noChangeArrowheads="1"/>
          </p:cNvSpPr>
          <p:nvPr/>
        </p:nvSpPr>
        <p:spPr bwMode="auto">
          <a:xfrm>
            <a:off x="6589713" y="3656013"/>
            <a:ext cx="1186223" cy="305212"/>
          </a:xfrm>
          <a:prstGeom prst="rect">
            <a:avLst/>
          </a:prstGeom>
          <a:noFill/>
          <a:ln w="50800">
            <a:noFill/>
            <a:miter lim="800000"/>
            <a:headEnd/>
            <a:tailEnd/>
          </a:ln>
          <a:effectLst/>
        </p:spPr>
        <p:txBody>
          <a:bodyPr wrap="none" lIns="90488" tIns="44450" rIns="90488" bIns="44450">
            <a:spAutoFit/>
          </a:bodyPr>
          <a:lstStyle/>
          <a:p>
            <a:pPr eaLnBrk="0" fontAlgn="auto" hangingPunct="0">
              <a:spcBef>
                <a:spcPts val="0"/>
              </a:spcBef>
              <a:spcAft>
                <a:spcPts val="0"/>
              </a:spcAft>
              <a:defRPr/>
            </a:pPr>
            <a:r>
              <a:rPr lang="en-US" sz="1400">
                <a:solidFill>
                  <a:schemeClr val="tx2"/>
                </a:solidFill>
                <a:latin typeface="+mn-lt"/>
              </a:rPr>
              <a:t>Large Group</a:t>
            </a:r>
          </a:p>
        </p:txBody>
      </p:sp>
      <p:sp>
        <p:nvSpPr>
          <p:cNvPr id="56334" name="Line 14"/>
          <p:cNvSpPr>
            <a:spLocks noChangeShapeType="1"/>
          </p:cNvSpPr>
          <p:nvPr/>
        </p:nvSpPr>
        <p:spPr bwMode="auto">
          <a:xfrm flipH="1">
            <a:off x="3194050" y="1454150"/>
            <a:ext cx="1155700" cy="215900"/>
          </a:xfrm>
          <a:prstGeom prst="line">
            <a:avLst/>
          </a:prstGeom>
          <a:noFill/>
          <a:ln w="12700">
            <a:solidFill>
              <a:srgbClr val="000000"/>
            </a:solidFill>
            <a:round/>
            <a:headEnd/>
            <a:tailEnd type="triangle" w="med" len="med"/>
          </a:ln>
        </p:spPr>
        <p:txBody>
          <a:bodyPr wrap="none" anchor="ctr"/>
          <a:lstStyle/>
          <a:p>
            <a:endParaRPr lang="en-US"/>
          </a:p>
        </p:txBody>
      </p:sp>
      <p:sp>
        <p:nvSpPr>
          <p:cNvPr id="56335" name="Line 15"/>
          <p:cNvSpPr>
            <a:spLocks noChangeShapeType="1"/>
          </p:cNvSpPr>
          <p:nvPr/>
        </p:nvSpPr>
        <p:spPr bwMode="auto">
          <a:xfrm flipH="1" flipV="1">
            <a:off x="2279650" y="1212850"/>
            <a:ext cx="1993900" cy="241300"/>
          </a:xfrm>
          <a:prstGeom prst="line">
            <a:avLst/>
          </a:prstGeom>
          <a:noFill/>
          <a:ln w="12700">
            <a:solidFill>
              <a:srgbClr val="000000"/>
            </a:solidFill>
            <a:round/>
            <a:headEnd/>
            <a:tailEnd type="triangle" w="med" len="med"/>
          </a:ln>
        </p:spPr>
        <p:txBody>
          <a:bodyPr wrap="none" anchor="ctr"/>
          <a:lstStyle/>
          <a:p>
            <a:endParaRPr lang="en-US"/>
          </a:p>
        </p:txBody>
      </p:sp>
      <p:sp>
        <p:nvSpPr>
          <p:cNvPr id="56336" name="Line 16"/>
          <p:cNvSpPr>
            <a:spLocks noChangeShapeType="1"/>
          </p:cNvSpPr>
          <p:nvPr/>
        </p:nvSpPr>
        <p:spPr bwMode="auto">
          <a:xfrm>
            <a:off x="4349750" y="1454150"/>
            <a:ext cx="215900" cy="673100"/>
          </a:xfrm>
          <a:prstGeom prst="line">
            <a:avLst/>
          </a:prstGeom>
          <a:noFill/>
          <a:ln w="12700">
            <a:solidFill>
              <a:srgbClr val="000000"/>
            </a:solidFill>
            <a:round/>
            <a:headEnd/>
            <a:tailEnd type="triangle" w="med" len="med"/>
          </a:ln>
        </p:spPr>
        <p:txBody>
          <a:bodyPr wrap="none" anchor="ctr"/>
          <a:lstStyle/>
          <a:p>
            <a:endParaRPr lang="en-US"/>
          </a:p>
        </p:txBody>
      </p:sp>
      <p:sp>
        <p:nvSpPr>
          <p:cNvPr id="56337" name="Rectangle 17"/>
          <p:cNvSpPr>
            <a:spLocks noChangeArrowheads="1"/>
          </p:cNvSpPr>
          <p:nvPr/>
        </p:nvSpPr>
        <p:spPr bwMode="auto">
          <a:xfrm>
            <a:off x="2703513" y="6399213"/>
            <a:ext cx="3581400" cy="352425"/>
          </a:xfrm>
          <a:prstGeom prst="rect">
            <a:avLst/>
          </a:prstGeom>
          <a:noFill/>
          <a:ln w="25400">
            <a:noFill/>
            <a:miter lim="800000"/>
            <a:headEnd/>
            <a:tailEnd/>
          </a:ln>
        </p:spPr>
        <p:txBody>
          <a:bodyPr wrap="none" lIns="90488" tIns="44450" rIns="90488" bIns="44450">
            <a:spAutoFit/>
          </a:bodyPr>
          <a:lstStyle/>
          <a:p>
            <a:pPr eaLnBrk="0" hangingPunct="0"/>
            <a:r>
              <a:rPr lang="en-US" sz="1400" dirty="0">
                <a:solidFill>
                  <a:schemeClr val="tx2"/>
                </a:solidFill>
                <a:latin typeface="Calibri" pitchFamily="34" charset="0"/>
              </a:rPr>
              <a:t>Adapted from J. Morrison, 1992 </a:t>
            </a:r>
            <a:r>
              <a:rPr lang="en-US" sz="1400" dirty="0" err="1">
                <a:solidFill>
                  <a:schemeClr val="tx2"/>
                </a:solidFill>
                <a:latin typeface="Calibri" pitchFamily="34" charset="0"/>
              </a:rPr>
              <a:t>UofAZMIS</a:t>
            </a:r>
            <a:endParaRPr lang="en-US" sz="1400" dirty="0">
              <a:solidFill>
                <a:schemeClr val="tx2"/>
              </a:solidFill>
              <a:latin typeface="Calibri" pitchFamily="34" charset="0"/>
            </a:endParaRPr>
          </a:p>
        </p:txBody>
      </p:sp>
      <p:sp>
        <p:nvSpPr>
          <p:cNvPr id="19" name="Slide Number Placeholder 18"/>
          <p:cNvSpPr>
            <a:spLocks noGrp="1"/>
          </p:cNvSpPr>
          <p:nvPr>
            <p:ph type="sldNum" sz="quarter" idx="11"/>
          </p:nvPr>
        </p:nvSpPr>
        <p:spPr/>
        <p:txBody>
          <a:bodyPr/>
          <a:lstStyle/>
          <a:p>
            <a:fld id="{9091B9A7-3FAE-41EE-8F79-68D35780CF90}" type="slidenum">
              <a:rPr lang="en-US" smtClean="0"/>
              <a:pPr/>
              <a:t>38</a:t>
            </a:fld>
            <a:endParaRPr lang="en-US"/>
          </a:p>
        </p:txBody>
      </p:sp>
    </p:spTree>
    <p:extLst>
      <p:ext uri="{BB962C8B-B14F-4D97-AF65-F5344CB8AC3E}">
        <p14:creationId xmlns:p14="http://schemas.microsoft.com/office/powerpoint/2010/main" val="2969843391"/>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239000" cy="1143000"/>
          </a:xfrm>
        </p:spPr>
        <p:txBody>
          <a:bodyPr/>
          <a:lstStyle/>
          <a:p>
            <a:r>
              <a:rPr lang="en-US" dirty="0" smtClean="0">
                <a:solidFill>
                  <a:schemeClr val="tx2"/>
                </a:solidFill>
              </a:rPr>
              <a:t>Let’s start with a Hangout!</a:t>
            </a:r>
            <a:endParaRPr lang="en-US" dirty="0">
              <a:solidFill>
                <a:schemeClr val="tx2"/>
              </a:solidFill>
            </a:endParaRPr>
          </a:p>
        </p:txBody>
      </p:sp>
      <p:sp>
        <p:nvSpPr>
          <p:cNvPr id="4" name="Slide Number Placeholder 3"/>
          <p:cNvSpPr>
            <a:spLocks noGrp="1"/>
          </p:cNvSpPr>
          <p:nvPr>
            <p:ph type="sldNum" sz="quarter" idx="11"/>
          </p:nvPr>
        </p:nvSpPr>
        <p:spPr/>
        <p:txBody>
          <a:bodyPr/>
          <a:lstStyle/>
          <a:p>
            <a:fld id="{9091B9A7-3FAE-41EE-8F79-68D35780CF90}" type="slidenum">
              <a:rPr lang="en-US" smtClean="0"/>
              <a:pPr/>
              <a:t>39</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5953221" cy="238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81050" y="5410200"/>
            <a:ext cx="7219950" cy="369332"/>
          </a:xfrm>
          <a:prstGeom prst="rect">
            <a:avLst/>
          </a:prstGeom>
          <a:noFill/>
        </p:spPr>
        <p:txBody>
          <a:bodyPr wrap="square" rtlCol="0">
            <a:spAutoFit/>
          </a:bodyPr>
          <a:lstStyle/>
          <a:p>
            <a:r>
              <a:rPr lang="en-US" b="1" dirty="0" smtClean="0"/>
              <a:t>Note: </a:t>
            </a:r>
            <a:r>
              <a:rPr lang="en-US" dirty="0" smtClean="0"/>
              <a:t>We will not review </a:t>
            </a:r>
            <a:r>
              <a:rPr lang="en-US" dirty="0"/>
              <a:t>G</a:t>
            </a:r>
            <a:r>
              <a:rPr lang="en-US" dirty="0" smtClean="0"/>
              <a:t>oogle  Hangouts (most of you already use it!!)</a:t>
            </a:r>
            <a:endParaRPr lang="en-US" dirty="0"/>
          </a:p>
        </p:txBody>
      </p:sp>
    </p:spTree>
    <p:extLst>
      <p:ext uri="{BB962C8B-B14F-4D97-AF65-F5344CB8AC3E}">
        <p14:creationId xmlns:p14="http://schemas.microsoft.com/office/powerpoint/2010/main" val="505510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3" cstate="print"/>
          <a:srcRect/>
          <a:stretch>
            <a:fillRect/>
          </a:stretch>
        </p:blipFill>
        <p:spPr bwMode="auto">
          <a:xfrm>
            <a:off x="5181600" y="-228600"/>
            <a:ext cx="3962400" cy="2971800"/>
          </a:xfrm>
          <a:prstGeom prst="rect">
            <a:avLst/>
          </a:prstGeom>
          <a:noFill/>
          <a:ln w="9525">
            <a:noFill/>
            <a:miter lim="800000"/>
            <a:headEnd/>
            <a:tailEnd/>
          </a:ln>
          <a:effectLst/>
        </p:spPr>
      </p:pic>
      <p:sp>
        <p:nvSpPr>
          <p:cNvPr id="2" name="Title 1"/>
          <p:cNvSpPr>
            <a:spLocks noGrp="1"/>
          </p:cNvSpPr>
          <p:nvPr>
            <p:ph type="title"/>
          </p:nvPr>
        </p:nvSpPr>
        <p:spPr>
          <a:xfrm>
            <a:off x="990600" y="609600"/>
            <a:ext cx="7239000" cy="1143000"/>
          </a:xfrm>
        </p:spPr>
        <p:txBody>
          <a:bodyPr>
            <a:noAutofit/>
          </a:bodyPr>
          <a:lstStyle/>
          <a:p>
            <a:pPr algn="l"/>
            <a:r>
              <a:rPr lang="en-US" b="1" dirty="0" smtClean="0"/>
              <a:t>Benefits </a:t>
            </a:r>
            <a:br>
              <a:rPr lang="en-US" b="1" dirty="0" smtClean="0"/>
            </a:br>
            <a:r>
              <a:rPr lang="en-US" b="1" dirty="0" smtClean="0"/>
              <a:t>of Collaboration	</a:t>
            </a:r>
            <a:endParaRPr lang="en-US" b="1" dirty="0"/>
          </a:p>
        </p:txBody>
      </p:sp>
      <p:sp>
        <p:nvSpPr>
          <p:cNvPr id="3" name="Content Placeholder 2"/>
          <p:cNvSpPr>
            <a:spLocks noGrp="1"/>
          </p:cNvSpPr>
          <p:nvPr>
            <p:ph idx="1"/>
          </p:nvPr>
        </p:nvSpPr>
        <p:spPr>
          <a:xfrm>
            <a:off x="838200" y="2667000"/>
            <a:ext cx="7467600" cy="3657600"/>
          </a:xfrm>
        </p:spPr>
        <p:txBody>
          <a:bodyPr>
            <a:normAutofit/>
          </a:bodyPr>
          <a:lstStyle/>
          <a:p>
            <a:r>
              <a:rPr lang="en-US" sz="2400" dirty="0"/>
              <a:t>People innovate faster in a collaborative workplace</a:t>
            </a:r>
            <a:endParaRPr lang="en-US" sz="2400" dirty="0" smtClean="0"/>
          </a:p>
          <a:p>
            <a:r>
              <a:rPr lang="en-US" sz="2400" dirty="0" smtClean="0"/>
              <a:t>Save time</a:t>
            </a:r>
          </a:p>
          <a:p>
            <a:r>
              <a:rPr lang="en-US" sz="2400" dirty="0" smtClean="0"/>
              <a:t>Increase quality of output</a:t>
            </a:r>
          </a:p>
          <a:p>
            <a:pPr lvl="1"/>
            <a:r>
              <a:rPr lang="en-US" sz="1900" dirty="0"/>
              <a:t>When you work with a team, you utilize many strengths</a:t>
            </a:r>
            <a:endParaRPr lang="en-US" sz="1900" dirty="0" smtClean="0"/>
          </a:p>
          <a:p>
            <a:r>
              <a:rPr lang="en-US" sz="2400" dirty="0" smtClean="0"/>
              <a:t>Increase participation</a:t>
            </a:r>
          </a:p>
          <a:p>
            <a:pPr lvl="1"/>
            <a:r>
              <a:rPr lang="en-US" sz="1900" dirty="0" smtClean="0"/>
              <a:t>More likely to have the right experts available</a:t>
            </a:r>
          </a:p>
          <a:p>
            <a:pPr lvl="1"/>
            <a:r>
              <a:rPr lang="en-US" sz="1900" dirty="0" smtClean="0"/>
              <a:t>More likely to increase buy in for the result</a:t>
            </a:r>
          </a:p>
          <a:p>
            <a:pPr lvl="1"/>
            <a:r>
              <a:rPr lang="en-US" sz="1900" dirty="0"/>
              <a:t>Using resources to their fullest improves employee </a:t>
            </a:r>
            <a:r>
              <a:rPr lang="en-US" sz="1900" dirty="0" smtClean="0"/>
              <a:t>retention</a:t>
            </a:r>
          </a:p>
          <a:p>
            <a:r>
              <a:rPr lang="en-US" sz="2400" dirty="0"/>
              <a:t>Cooperation supports both team and individual goals</a:t>
            </a:r>
          </a:p>
          <a:p>
            <a:pPr marL="457200" lvl="1" indent="0">
              <a:buNone/>
            </a:pPr>
            <a:endParaRPr lang="en-US" sz="2000" dirty="0" smtClean="0"/>
          </a:p>
        </p:txBody>
      </p:sp>
      <p:sp>
        <p:nvSpPr>
          <p:cNvPr id="5" name="Slide Number Placeholder 4"/>
          <p:cNvSpPr>
            <a:spLocks noGrp="1"/>
          </p:cNvSpPr>
          <p:nvPr>
            <p:ph type="sldNum" sz="quarter" idx="11"/>
          </p:nvPr>
        </p:nvSpPr>
        <p:spPr/>
        <p:txBody>
          <a:bodyPr/>
          <a:lstStyle/>
          <a:p>
            <a:fld id="{A4149097-1872-43D8-91D0-24D09AE41AB6}" type="slidenum">
              <a:rPr lang="en-US" smtClean="0"/>
              <a:pPr/>
              <a:t>4</a:t>
            </a:fld>
            <a:endParaRPr lang="en-US"/>
          </a:p>
        </p:txBody>
      </p:sp>
    </p:spTree>
    <p:extLst>
      <p:ext uri="{BB962C8B-B14F-4D97-AF65-F5344CB8AC3E}">
        <p14:creationId xmlns:p14="http://schemas.microsoft.com/office/powerpoint/2010/main" val="157579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938" y="-26988"/>
            <a:ext cx="10331451" cy="688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5" name="Title 1"/>
          <p:cNvSpPr>
            <a:spLocks noGrp="1"/>
          </p:cNvSpPr>
          <p:nvPr>
            <p:ph type="ctrTitle" idx="4294967295"/>
          </p:nvPr>
        </p:nvSpPr>
        <p:spPr>
          <a:xfrm>
            <a:off x="0" y="2584450"/>
            <a:ext cx="7772400" cy="1470025"/>
          </a:xfrm>
        </p:spPr>
        <p:txBody>
          <a:bodyPr/>
          <a:lstStyle/>
          <a:p>
            <a:r>
              <a:rPr lang="en-US" sz="4000" dirty="0" smtClean="0">
                <a:solidFill>
                  <a:schemeClr val="bg1"/>
                </a:solidFill>
                <a:effectLst>
                  <a:outerShdw blurRad="38100" dist="38100" dir="2700000" algn="tl">
                    <a:srgbClr val="000000">
                      <a:alpha val="43137"/>
                    </a:srgbClr>
                  </a:outerShdw>
                  <a:reflection blurRad="12700" stA="48000" endA="300" endPos="55000" dir="5400000" sy="-90000" algn="bl" rotWithShape="0"/>
                </a:effectLst>
              </a:rPr>
              <a:t>National Culture Models</a:t>
            </a:r>
            <a:br>
              <a:rPr lang="en-US" sz="4000" dirty="0" smtClean="0">
                <a:solidFill>
                  <a:schemeClr val="bg1"/>
                </a:solidFill>
                <a:effectLst>
                  <a:outerShdw blurRad="38100" dist="38100" dir="2700000" algn="tl">
                    <a:srgbClr val="000000">
                      <a:alpha val="43137"/>
                    </a:srgbClr>
                  </a:outerShdw>
                  <a:reflection blurRad="12700" stA="48000" endA="300" endPos="55000" dir="5400000" sy="-90000" algn="bl" rotWithShape="0"/>
                </a:effectLst>
              </a:rPr>
            </a:br>
            <a:r>
              <a:rPr lang="en-US" sz="4000" dirty="0" smtClean="0">
                <a:solidFill>
                  <a:schemeClr val="bg1"/>
                </a:solidFill>
                <a:effectLst>
                  <a:outerShdw blurRad="38100" dist="38100" dir="2700000" algn="tl">
                    <a:srgbClr val="000000">
                      <a:alpha val="43137"/>
                    </a:srgbClr>
                  </a:outerShdw>
                  <a:reflection blurRad="12700" stA="48000" endA="300" endPos="55000" dir="5400000" sy="-90000" algn="bl" rotWithShape="0"/>
                </a:effectLst>
              </a:rPr>
              <a:t>for Virtual Teaming</a:t>
            </a:r>
          </a:p>
        </p:txBody>
      </p:sp>
    </p:spTree>
    <p:extLst>
      <p:ext uri="{BB962C8B-B14F-4D97-AF65-F5344CB8AC3E}">
        <p14:creationId xmlns:p14="http://schemas.microsoft.com/office/powerpoint/2010/main" val="41153778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Multi-Cultural Issues</a:t>
            </a:r>
          </a:p>
        </p:txBody>
      </p:sp>
      <p:sp>
        <p:nvSpPr>
          <p:cNvPr id="31747" name="Content Placeholder 2"/>
          <p:cNvSpPr>
            <a:spLocks noGrp="1"/>
          </p:cNvSpPr>
          <p:nvPr>
            <p:ph idx="1"/>
          </p:nvPr>
        </p:nvSpPr>
        <p:spPr/>
        <p:txBody>
          <a:bodyPr/>
          <a:lstStyle/>
          <a:p>
            <a:r>
              <a:rPr lang="en-US" dirty="0" smtClean="0"/>
              <a:t>Do you have these?</a:t>
            </a:r>
          </a:p>
          <a:p>
            <a:r>
              <a:rPr lang="en-US" dirty="0" smtClean="0"/>
              <a:t>Where do they show up?</a:t>
            </a:r>
          </a:p>
          <a:p>
            <a:r>
              <a:rPr lang="en-US" dirty="0" smtClean="0"/>
              <a:t>How do you manage them?</a:t>
            </a:r>
          </a:p>
        </p:txBody>
      </p:sp>
      <p:sp>
        <p:nvSpPr>
          <p:cNvPr id="317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charset="0"/>
              </a:defRPr>
            </a:lvl1pPr>
            <a:lvl2pPr marL="742950" indent="-285750">
              <a:defRPr>
                <a:solidFill>
                  <a:schemeClr val="tx1"/>
                </a:solidFill>
                <a:latin typeface="Times New Roman" charset="0"/>
              </a:defRPr>
            </a:lvl2pPr>
            <a:lvl3pPr marL="1143000" indent="-228600">
              <a:defRPr>
                <a:solidFill>
                  <a:schemeClr val="tx1"/>
                </a:solidFill>
                <a:latin typeface="Times New Roman" charset="0"/>
              </a:defRPr>
            </a:lvl3pPr>
            <a:lvl4pPr marL="1600200" indent="-228600">
              <a:defRPr>
                <a:solidFill>
                  <a:schemeClr val="tx1"/>
                </a:solidFill>
                <a:latin typeface="Times New Roman" charset="0"/>
              </a:defRPr>
            </a:lvl4pPr>
            <a:lvl5pPr marL="2057400" indent="-228600">
              <a:defRPr>
                <a:solidFill>
                  <a:schemeClr val="tx1"/>
                </a:solidFill>
                <a:latin typeface="Times New Roman" charset="0"/>
              </a:defRPr>
            </a:lvl5pPr>
            <a:lvl6pPr marL="2514600" indent="-228600" eaLnBrk="0" fontAlgn="base" hangingPunct="0">
              <a:spcBef>
                <a:spcPct val="0"/>
              </a:spcBef>
              <a:spcAft>
                <a:spcPct val="0"/>
              </a:spcAft>
              <a:defRPr>
                <a:solidFill>
                  <a:schemeClr val="tx1"/>
                </a:solidFill>
                <a:latin typeface="Times New Roman" charset="0"/>
              </a:defRPr>
            </a:lvl6pPr>
            <a:lvl7pPr marL="2971800" indent="-228600" eaLnBrk="0" fontAlgn="base" hangingPunct="0">
              <a:spcBef>
                <a:spcPct val="0"/>
              </a:spcBef>
              <a:spcAft>
                <a:spcPct val="0"/>
              </a:spcAft>
              <a:defRPr>
                <a:solidFill>
                  <a:schemeClr val="tx1"/>
                </a:solidFill>
                <a:latin typeface="Times New Roman" charset="0"/>
              </a:defRPr>
            </a:lvl7pPr>
            <a:lvl8pPr marL="3429000" indent="-228600" eaLnBrk="0" fontAlgn="base" hangingPunct="0">
              <a:spcBef>
                <a:spcPct val="0"/>
              </a:spcBef>
              <a:spcAft>
                <a:spcPct val="0"/>
              </a:spcAft>
              <a:defRPr>
                <a:solidFill>
                  <a:schemeClr val="tx1"/>
                </a:solidFill>
                <a:latin typeface="Times New Roman" charset="0"/>
              </a:defRPr>
            </a:lvl8pPr>
            <a:lvl9pPr marL="3886200" indent="-228600" eaLnBrk="0" fontAlgn="base" hangingPunct="0">
              <a:spcBef>
                <a:spcPct val="0"/>
              </a:spcBef>
              <a:spcAft>
                <a:spcPct val="0"/>
              </a:spcAft>
              <a:defRPr>
                <a:solidFill>
                  <a:schemeClr val="tx1"/>
                </a:solidFill>
                <a:latin typeface="Times New Roman" charset="0"/>
              </a:defRPr>
            </a:lvl9pPr>
          </a:lstStyle>
          <a:p>
            <a:r>
              <a:rPr lang="en-US">
                <a:latin typeface="Arial" charset="0"/>
              </a:rPr>
              <a:t>IS 483</a:t>
            </a:r>
          </a:p>
        </p:txBody>
      </p:sp>
      <p:sp>
        <p:nvSpPr>
          <p:cNvPr id="3175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charset="0"/>
              </a:defRPr>
            </a:lvl1pPr>
            <a:lvl2pPr marL="742950" indent="-285750">
              <a:defRPr>
                <a:solidFill>
                  <a:schemeClr val="tx1"/>
                </a:solidFill>
                <a:latin typeface="Times New Roman" charset="0"/>
              </a:defRPr>
            </a:lvl2pPr>
            <a:lvl3pPr marL="1143000" indent="-228600">
              <a:defRPr>
                <a:solidFill>
                  <a:schemeClr val="tx1"/>
                </a:solidFill>
                <a:latin typeface="Times New Roman" charset="0"/>
              </a:defRPr>
            </a:lvl3pPr>
            <a:lvl4pPr marL="1600200" indent="-228600">
              <a:defRPr>
                <a:solidFill>
                  <a:schemeClr val="tx1"/>
                </a:solidFill>
                <a:latin typeface="Times New Roman" charset="0"/>
              </a:defRPr>
            </a:lvl4pPr>
            <a:lvl5pPr marL="2057400" indent="-228600">
              <a:defRPr>
                <a:solidFill>
                  <a:schemeClr val="tx1"/>
                </a:solidFill>
                <a:latin typeface="Times New Roman" charset="0"/>
              </a:defRPr>
            </a:lvl5pPr>
            <a:lvl6pPr marL="2514600" indent="-228600" eaLnBrk="0" fontAlgn="base" hangingPunct="0">
              <a:spcBef>
                <a:spcPct val="0"/>
              </a:spcBef>
              <a:spcAft>
                <a:spcPct val="0"/>
              </a:spcAft>
              <a:defRPr>
                <a:solidFill>
                  <a:schemeClr val="tx1"/>
                </a:solidFill>
                <a:latin typeface="Times New Roman" charset="0"/>
              </a:defRPr>
            </a:lvl6pPr>
            <a:lvl7pPr marL="2971800" indent="-228600" eaLnBrk="0" fontAlgn="base" hangingPunct="0">
              <a:spcBef>
                <a:spcPct val="0"/>
              </a:spcBef>
              <a:spcAft>
                <a:spcPct val="0"/>
              </a:spcAft>
              <a:defRPr>
                <a:solidFill>
                  <a:schemeClr val="tx1"/>
                </a:solidFill>
                <a:latin typeface="Times New Roman" charset="0"/>
              </a:defRPr>
            </a:lvl7pPr>
            <a:lvl8pPr marL="3429000" indent="-228600" eaLnBrk="0" fontAlgn="base" hangingPunct="0">
              <a:spcBef>
                <a:spcPct val="0"/>
              </a:spcBef>
              <a:spcAft>
                <a:spcPct val="0"/>
              </a:spcAft>
              <a:defRPr>
                <a:solidFill>
                  <a:schemeClr val="tx1"/>
                </a:solidFill>
                <a:latin typeface="Times New Roman" charset="0"/>
              </a:defRPr>
            </a:lvl8pPr>
            <a:lvl9pPr marL="3886200" indent="-228600" eaLnBrk="0" fontAlgn="base" hangingPunct="0">
              <a:spcBef>
                <a:spcPct val="0"/>
              </a:spcBef>
              <a:spcAft>
                <a:spcPct val="0"/>
              </a:spcAft>
              <a:defRPr>
                <a:solidFill>
                  <a:schemeClr val="tx1"/>
                </a:solidFill>
                <a:latin typeface="Times New Roman" charset="0"/>
              </a:defRPr>
            </a:lvl9pPr>
          </a:lstStyle>
          <a:p>
            <a:fld id="{168C90D3-4095-413A-91AF-20E4996DD4C9}"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370578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2" name="Picture 4" descr="http://news.oreilly.com/2008/06/07/images/macpc.png"/>
          <p:cNvPicPr>
            <a:picLocks noChangeAspect="1" noChangeArrowheads="1"/>
          </p:cNvPicPr>
          <p:nvPr/>
        </p:nvPicPr>
        <p:blipFill>
          <a:blip r:embed="rId3" cstate="print"/>
          <a:srcRect/>
          <a:stretch>
            <a:fillRect/>
          </a:stretch>
        </p:blipFill>
        <p:spPr bwMode="auto">
          <a:xfrm>
            <a:off x="3990975" y="809624"/>
            <a:ext cx="5381625" cy="6048376"/>
          </a:xfrm>
          <a:prstGeom prst="rect">
            <a:avLst/>
          </a:prstGeom>
          <a:noFill/>
        </p:spPr>
      </p:pic>
      <p:sp>
        <p:nvSpPr>
          <p:cNvPr id="2" name="Title 1"/>
          <p:cNvSpPr>
            <a:spLocks noGrp="1"/>
          </p:cNvSpPr>
          <p:nvPr>
            <p:ph type="title"/>
          </p:nvPr>
        </p:nvSpPr>
        <p:spPr/>
        <p:txBody>
          <a:bodyPr/>
          <a:lstStyle/>
          <a:p>
            <a:r>
              <a:rPr lang="en-US" dirty="0" smtClean="0"/>
              <a:t>Types of Cultural dimensions</a:t>
            </a:r>
            <a:endParaRPr lang="en-US" dirty="0"/>
          </a:p>
        </p:txBody>
      </p:sp>
      <p:sp>
        <p:nvSpPr>
          <p:cNvPr id="3" name="Content Placeholder 2"/>
          <p:cNvSpPr>
            <a:spLocks noGrp="1"/>
          </p:cNvSpPr>
          <p:nvPr>
            <p:ph idx="1"/>
          </p:nvPr>
        </p:nvSpPr>
        <p:spPr/>
        <p:txBody>
          <a:bodyPr/>
          <a:lstStyle/>
          <a:p>
            <a:r>
              <a:rPr lang="en-US" dirty="0" smtClean="0"/>
              <a:t>National Culture</a:t>
            </a:r>
          </a:p>
          <a:p>
            <a:r>
              <a:rPr lang="en-US" dirty="0" smtClean="0"/>
              <a:t>Organizational Culture</a:t>
            </a:r>
          </a:p>
          <a:p>
            <a:r>
              <a:rPr lang="en-US" dirty="0" smtClean="0"/>
              <a:t>Professional Culture</a:t>
            </a:r>
          </a:p>
        </p:txBody>
      </p:sp>
      <p:sp>
        <p:nvSpPr>
          <p:cNvPr id="4" name="Date Placeholder 3"/>
          <p:cNvSpPr>
            <a:spLocks noGrp="1"/>
          </p:cNvSpPr>
          <p:nvPr>
            <p:ph type="dt" sz="half" idx="10"/>
          </p:nvPr>
        </p:nvSpPr>
        <p:spPr/>
        <p:txBody>
          <a:bodyPr/>
          <a:lstStyle/>
          <a:p>
            <a:fld id="{AAA57D44-3064-4B7C-BBE8-D275355A7F82}" type="datetime1">
              <a:rPr lang="en-US" smtClean="0"/>
              <a:pPr/>
              <a:t>7/6/2015</a:t>
            </a:fld>
            <a:endParaRPr lang="en-US"/>
          </a:p>
        </p:txBody>
      </p:sp>
      <p:sp>
        <p:nvSpPr>
          <p:cNvPr id="5" name="Footer Placeholder 4"/>
          <p:cNvSpPr>
            <a:spLocks noGrp="1"/>
          </p:cNvSpPr>
          <p:nvPr>
            <p:ph type="ftr" sz="quarter" idx="11"/>
          </p:nvPr>
        </p:nvSpPr>
        <p:spPr>
          <a:xfrm>
            <a:off x="2895600" y="6469548"/>
            <a:ext cx="457200" cy="365125"/>
          </a:xfrm>
        </p:spPr>
        <p:txBody>
          <a:bodyPr/>
          <a:lstStyle/>
          <a:p>
            <a:endParaRPr kumimoji="0" lang="en-US" dirty="0"/>
          </a:p>
        </p:txBody>
      </p:sp>
      <p:sp>
        <p:nvSpPr>
          <p:cNvPr id="6" name="Slide Number Placeholder 5"/>
          <p:cNvSpPr>
            <a:spLocks noGrp="1"/>
          </p:cNvSpPr>
          <p:nvPr>
            <p:ph type="sldNum" sz="quarter" idx="12"/>
          </p:nvPr>
        </p:nvSpPr>
        <p:spPr>
          <a:xfrm>
            <a:off x="8763000" y="5943600"/>
            <a:ext cx="492920" cy="228600"/>
          </a:xfrm>
        </p:spPr>
        <p:txBody>
          <a:bodyPr/>
          <a:lstStyle/>
          <a:p>
            <a:fld id="{03C79CA1-9B88-455C-AA06-73698B7853D2}" type="slidenum">
              <a:rPr lang="en-US" smtClean="0"/>
              <a:pPr/>
              <a:t>42</a:t>
            </a:fld>
            <a:endParaRPr lang="en-US" dirty="0"/>
          </a:p>
        </p:txBody>
      </p:sp>
    </p:spTree>
    <p:extLst>
      <p:ext uri="{BB962C8B-B14F-4D97-AF65-F5344CB8AC3E}">
        <p14:creationId xmlns:p14="http://schemas.microsoft.com/office/powerpoint/2010/main" val="315358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6096000" cy="838200"/>
          </a:xfrm>
        </p:spPr>
        <p:txBody>
          <a:bodyPr/>
          <a:lstStyle/>
          <a:p>
            <a:r>
              <a:rPr lang="en-US" dirty="0" smtClean="0">
                <a:solidFill>
                  <a:schemeClr val="tx2"/>
                </a:solidFill>
              </a:rPr>
              <a:t>Professor Geert Hofstede</a:t>
            </a:r>
            <a:endParaRPr lang="en-US" dirty="0">
              <a:solidFill>
                <a:schemeClr val="tx2"/>
              </a:solidFill>
            </a:endParaRPr>
          </a:p>
        </p:txBody>
      </p:sp>
      <p:sp>
        <p:nvSpPr>
          <p:cNvPr id="3" name="Content Placeholder 2"/>
          <p:cNvSpPr>
            <a:spLocks noGrp="1"/>
          </p:cNvSpPr>
          <p:nvPr>
            <p:ph idx="1"/>
          </p:nvPr>
        </p:nvSpPr>
        <p:spPr>
          <a:xfrm>
            <a:off x="190500" y="2270105"/>
            <a:ext cx="8534400" cy="4587895"/>
          </a:xfrm>
        </p:spPr>
        <p:txBody>
          <a:bodyPr>
            <a:normAutofit lnSpcReduction="10000"/>
          </a:bodyPr>
          <a:lstStyle/>
          <a:p>
            <a:pPr marL="514350" indent="-514350">
              <a:buFont typeface="+mj-lt"/>
              <a:buAutoNum type="arabicPeriod"/>
            </a:pPr>
            <a:r>
              <a:rPr lang="en-US" dirty="0" smtClean="0"/>
              <a:t>Power Distance index</a:t>
            </a:r>
          </a:p>
          <a:p>
            <a:pPr lvl="1"/>
            <a:r>
              <a:rPr lang="en-US" sz="2400" dirty="0"/>
              <a:t>Power Distance Index (PDI) - focuses on the degree of equality, or inequality, between people in the country's society. A High Power Distance ranking indicates that inequalities of power and wealth have been allowed to grow within the society</a:t>
            </a:r>
            <a:r>
              <a:rPr lang="en-US" sz="2400" dirty="0" smtClean="0"/>
              <a:t>.</a:t>
            </a:r>
          </a:p>
          <a:p>
            <a:pPr marL="514350" indent="-514350">
              <a:buFont typeface="+mj-lt"/>
              <a:buAutoNum type="arabicPeriod"/>
            </a:pPr>
            <a:r>
              <a:rPr lang="en-US" dirty="0" smtClean="0"/>
              <a:t>Uncertainty Avoidance -Tolerance</a:t>
            </a:r>
          </a:p>
          <a:p>
            <a:pPr lvl="1"/>
            <a:r>
              <a:rPr lang="en-US" sz="2400" dirty="0"/>
              <a:t>Uncertainty Avoidance Index (UAI) - focuses on the level of tolerance for uncertainty and ambiguity within the society - i.e. unstructured situations. A High Uncertainty Avoidance ranking indicates the country has a low tolerance for uncertainty and ambiguity.</a:t>
            </a:r>
          </a:p>
          <a:p>
            <a:pPr marL="457200" lvl="1" indent="0">
              <a:buNone/>
            </a:pPr>
            <a:endParaRPr lang="en-US" dirty="0" smtClean="0"/>
          </a:p>
          <a:p>
            <a:endParaRPr lang="en-US" dirty="0"/>
          </a:p>
        </p:txBody>
      </p:sp>
      <p:sp>
        <p:nvSpPr>
          <p:cNvPr id="6" name="Slide Number Placeholder 5"/>
          <p:cNvSpPr>
            <a:spLocks noGrp="1"/>
          </p:cNvSpPr>
          <p:nvPr>
            <p:ph type="sldNum" sz="quarter" idx="12"/>
          </p:nvPr>
        </p:nvSpPr>
        <p:spPr/>
        <p:txBody>
          <a:bodyPr/>
          <a:lstStyle/>
          <a:p>
            <a:fld id="{03C79CA1-9B88-455C-AA06-73698B7853D2}" type="slidenum">
              <a:rPr lang="en-US" smtClean="0"/>
              <a:pPr/>
              <a:t>43</a:t>
            </a:fld>
            <a:endParaRPr lang="en-US"/>
          </a:p>
        </p:txBody>
      </p:sp>
      <p:pic>
        <p:nvPicPr>
          <p:cNvPr id="175106" name="Picture 2" descr="http://www.maastrichtuniversity.nl/upload/ea7811f4-dea6-4efd-9dce-9dd69471ef7a_Geert%20Hofstede.jpg"/>
          <p:cNvPicPr>
            <a:picLocks noChangeAspect="1" noChangeArrowheads="1"/>
          </p:cNvPicPr>
          <p:nvPr/>
        </p:nvPicPr>
        <p:blipFill>
          <a:blip r:embed="rId3" cstate="print"/>
          <a:srcRect l="31667"/>
          <a:stretch>
            <a:fillRect/>
          </a:stretch>
        </p:blipFill>
        <p:spPr bwMode="auto">
          <a:xfrm>
            <a:off x="7924800" y="0"/>
            <a:ext cx="1219200" cy="2017359"/>
          </a:xfrm>
          <a:prstGeom prst="rect">
            <a:avLst/>
          </a:prstGeom>
          <a:noFill/>
        </p:spPr>
      </p:pic>
      <p:sp>
        <p:nvSpPr>
          <p:cNvPr id="4" name="TextBox 3"/>
          <p:cNvSpPr txBox="1"/>
          <p:nvPr/>
        </p:nvSpPr>
        <p:spPr>
          <a:xfrm>
            <a:off x="152400" y="762000"/>
            <a:ext cx="7772400" cy="1508105"/>
          </a:xfrm>
          <a:prstGeom prst="rect">
            <a:avLst/>
          </a:prstGeom>
          <a:noFill/>
        </p:spPr>
        <p:txBody>
          <a:bodyPr wrap="square" rtlCol="0">
            <a:spAutoFit/>
          </a:bodyPr>
          <a:lstStyle/>
          <a:p>
            <a:r>
              <a:rPr lang="en-US" sz="2000" dirty="0"/>
              <a:t>Social Psychologist and former IBM employee conducted one of the most comprehensive studies of how values in the workplace are influenced by culture</a:t>
            </a:r>
            <a:r>
              <a:rPr lang="en-US" sz="2000" dirty="0" smtClean="0"/>
              <a:t>. He broke down these values into </a:t>
            </a:r>
          </a:p>
          <a:p>
            <a:r>
              <a:rPr lang="en-US" sz="3200" dirty="0" smtClean="0"/>
              <a:t>5  Dimensions of National Culture </a:t>
            </a:r>
            <a:endParaRPr lang="en-US" sz="3200" dirty="0"/>
          </a:p>
        </p:txBody>
      </p:sp>
    </p:spTree>
    <p:extLst>
      <p:ext uri="{BB962C8B-B14F-4D97-AF65-F5344CB8AC3E}">
        <p14:creationId xmlns:p14="http://schemas.microsoft.com/office/powerpoint/2010/main" val="239921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239000" cy="1143000"/>
          </a:xfrm>
        </p:spPr>
        <p:txBody>
          <a:bodyPr/>
          <a:lstStyle/>
          <a:p>
            <a:r>
              <a:rPr lang="en-US" dirty="0" smtClean="0">
                <a:solidFill>
                  <a:schemeClr val="tx2"/>
                </a:solidFill>
              </a:rPr>
              <a:t>Geert Hofstede</a:t>
            </a:r>
            <a:endParaRPr lang="en-US" dirty="0">
              <a:solidFill>
                <a:schemeClr val="tx2"/>
              </a:solidFill>
            </a:endParaRPr>
          </a:p>
        </p:txBody>
      </p:sp>
      <p:sp>
        <p:nvSpPr>
          <p:cNvPr id="3" name="Content Placeholder 2"/>
          <p:cNvSpPr>
            <a:spLocks noGrp="1"/>
          </p:cNvSpPr>
          <p:nvPr>
            <p:ph idx="1"/>
          </p:nvPr>
        </p:nvSpPr>
        <p:spPr>
          <a:xfrm>
            <a:off x="152400" y="1090770"/>
            <a:ext cx="8534400" cy="5538630"/>
          </a:xfrm>
        </p:spPr>
        <p:txBody>
          <a:bodyPr>
            <a:normAutofit lnSpcReduction="10000"/>
          </a:bodyPr>
          <a:lstStyle/>
          <a:p>
            <a:pPr marL="514350" indent="-514350">
              <a:buFont typeface="+mj-lt"/>
              <a:buAutoNum type="arabicPeriod" startAt="3"/>
            </a:pPr>
            <a:r>
              <a:rPr lang="en-US" dirty="0" smtClean="0"/>
              <a:t>Individualism-Collectivism</a:t>
            </a:r>
            <a:endParaRPr lang="en-US" dirty="0"/>
          </a:p>
          <a:p>
            <a:pPr lvl="1"/>
            <a:r>
              <a:rPr lang="en-US" sz="2000" dirty="0"/>
              <a:t>Individualism (IDV) - focuses on the degree the society reinforces individual or collective achievement and interpersonal relationships. A High Individualism ranking indicates that individuality and individual rights are paramount within the society</a:t>
            </a:r>
            <a:r>
              <a:rPr lang="en-US" sz="2000" dirty="0" smtClean="0"/>
              <a:t>.</a:t>
            </a:r>
          </a:p>
          <a:p>
            <a:pPr marL="514350" indent="-514350">
              <a:buFont typeface="+mj-lt"/>
              <a:buAutoNum type="arabicPeriod" startAt="4"/>
            </a:pPr>
            <a:r>
              <a:rPr lang="en-US" dirty="0" smtClean="0"/>
              <a:t>Masculinity-Femininity</a:t>
            </a:r>
          </a:p>
          <a:p>
            <a:pPr lvl="1"/>
            <a:r>
              <a:rPr lang="en-US" sz="2000" dirty="0"/>
              <a:t>Masculinity (MAS) - </a:t>
            </a:r>
            <a:r>
              <a:rPr lang="en-US" sz="2000" dirty="0">
                <a:latin typeface="Arial" charset="0"/>
                <a:cs typeface="Arial" charset="0"/>
              </a:rPr>
              <a:t>It depicts the degree to which masculine traits like authority, assertiveness, performance and success are preferred to female characteristics like personal relationships, quality of life, service and welfare.</a:t>
            </a:r>
            <a:endParaRPr lang="en-US" sz="2000" dirty="0"/>
          </a:p>
          <a:p>
            <a:pPr marL="514350" indent="-514350">
              <a:buFont typeface="+mj-lt"/>
              <a:buAutoNum type="arabicPeriod" startAt="5"/>
            </a:pPr>
            <a:r>
              <a:rPr lang="en-US" dirty="0" smtClean="0"/>
              <a:t>Long term-Short term Time Horizon</a:t>
            </a:r>
          </a:p>
          <a:p>
            <a:pPr lvl="1"/>
            <a:r>
              <a:rPr lang="en-US" sz="2000" dirty="0"/>
              <a:t>Long-Term Orientation (LTO) - focuses on the degree the society embraces, or does not embrace, long-term devotion to traditional, forward thinking values. High Long-Term Orientation ranking indicates the country prescribes to the values of long-term commitments and respect for tradition</a:t>
            </a:r>
            <a:r>
              <a:rPr lang="en-US" sz="2000" dirty="0" smtClean="0"/>
              <a:t>.</a:t>
            </a:r>
            <a:endParaRPr lang="en-US" sz="2000" dirty="0"/>
          </a:p>
        </p:txBody>
      </p:sp>
      <p:sp>
        <p:nvSpPr>
          <p:cNvPr id="6" name="Slide Number Placeholder 5"/>
          <p:cNvSpPr>
            <a:spLocks noGrp="1"/>
          </p:cNvSpPr>
          <p:nvPr>
            <p:ph type="sldNum" sz="quarter" idx="12"/>
          </p:nvPr>
        </p:nvSpPr>
        <p:spPr/>
        <p:txBody>
          <a:bodyPr/>
          <a:lstStyle/>
          <a:p>
            <a:fld id="{03C79CA1-9B88-455C-AA06-73698B7853D2}" type="slidenum">
              <a:rPr lang="en-US" smtClean="0"/>
              <a:pPr/>
              <a:t>44</a:t>
            </a:fld>
            <a:endParaRPr lang="en-US"/>
          </a:p>
        </p:txBody>
      </p:sp>
      <p:pic>
        <p:nvPicPr>
          <p:cNvPr id="175106" name="Picture 2" descr="http://www.maastrichtuniversity.nl/upload/ea7811f4-dea6-4efd-9dce-9dd69471ef7a_Geert%20Hofstede.jpg"/>
          <p:cNvPicPr>
            <a:picLocks noChangeAspect="1" noChangeArrowheads="1"/>
          </p:cNvPicPr>
          <p:nvPr/>
        </p:nvPicPr>
        <p:blipFill>
          <a:blip r:embed="rId3" cstate="print"/>
          <a:srcRect l="31667"/>
          <a:stretch>
            <a:fillRect/>
          </a:stretch>
        </p:blipFill>
        <p:spPr bwMode="auto">
          <a:xfrm>
            <a:off x="8153400" y="1"/>
            <a:ext cx="990600" cy="1639104"/>
          </a:xfrm>
          <a:prstGeom prst="rect">
            <a:avLst/>
          </a:prstGeom>
          <a:noFill/>
        </p:spPr>
      </p:pic>
    </p:spTree>
    <p:extLst>
      <p:ext uri="{BB962C8B-B14F-4D97-AF65-F5344CB8AC3E}">
        <p14:creationId xmlns:p14="http://schemas.microsoft.com/office/powerpoint/2010/main" val="56949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152400"/>
            <a:ext cx="9144000" cy="1143000"/>
          </a:xfrm>
        </p:spPr>
        <p:txBody>
          <a:bodyPr/>
          <a:lstStyle/>
          <a:p>
            <a:pPr eaLnBrk="1" hangingPunct="1"/>
            <a:r>
              <a:rPr lang="en-US" dirty="0" smtClean="0">
                <a:solidFill>
                  <a:schemeClr val="tx2"/>
                </a:solidFill>
              </a:rPr>
              <a:t>Gen Y’s expectations of the workplace</a:t>
            </a:r>
          </a:p>
        </p:txBody>
      </p:sp>
      <p:sp>
        <p:nvSpPr>
          <p:cNvPr id="3" name="Content Placeholder 2"/>
          <p:cNvSpPr>
            <a:spLocks noGrp="1"/>
          </p:cNvSpPr>
          <p:nvPr>
            <p:ph idx="1"/>
          </p:nvPr>
        </p:nvSpPr>
        <p:spPr>
          <a:xfrm>
            <a:off x="457200" y="1371600"/>
            <a:ext cx="4648200" cy="5029200"/>
          </a:xfrm>
        </p:spPr>
        <p:txBody>
          <a:bodyPr rtlCol="0">
            <a:normAutofit fontScale="77500" lnSpcReduction="20000"/>
          </a:bodyPr>
          <a:lstStyle/>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Want transferable skills that support job mobility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Expect to have many jobs over their lifetimes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High value placed on engagement and attention from companies, bosses, mentors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Broad attention span and multitasking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Communicate via multiple channels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High use of computer games, have developed job-related skills via gaming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Willing to trade off between income and job demands </a:t>
            </a:r>
          </a:p>
          <a:p>
            <a:pPr eaLnBrk="1" fontAlgn="auto" hangingPunct="1">
              <a:spcAft>
                <a:spcPts val="0"/>
              </a:spcAft>
              <a:buFont typeface="Wingdings" pitchFamily="2" charset="2"/>
              <a:buChar char="Ø"/>
              <a:defRPr/>
            </a:pPr>
            <a:endParaRPr lang="en-US" sz="2100" dirty="0" smtClean="0">
              <a:latin typeface="Arial" pitchFamily="34" charset="0"/>
              <a:cs typeface="Arial" pitchFamily="34" charset="0"/>
            </a:endParaRPr>
          </a:p>
          <a:p>
            <a:pPr eaLnBrk="1" fontAlgn="auto" hangingPunct="1">
              <a:spcAft>
                <a:spcPts val="0"/>
              </a:spcAft>
              <a:buFont typeface="Wingdings" pitchFamily="2" charset="2"/>
              <a:buChar char="Ø"/>
              <a:defRPr/>
            </a:pPr>
            <a:r>
              <a:rPr lang="en-US" sz="2100" dirty="0" smtClean="0">
                <a:latin typeface="Arial" pitchFamily="34" charset="0"/>
                <a:cs typeface="Arial" pitchFamily="34" charset="0"/>
              </a:rPr>
              <a:t>Less willing to unquestioningly adhere to “traditional” norms around the workplace</a:t>
            </a:r>
          </a:p>
          <a:p>
            <a:pPr eaLnBrk="1" fontAlgn="auto" hangingPunct="1">
              <a:spcAft>
                <a:spcPts val="0"/>
              </a:spcAft>
              <a:buFont typeface="Arial" pitchFamily="34" charset="0"/>
              <a:buChar char="•"/>
              <a:defRPr/>
            </a:pPr>
            <a:endParaRPr lang="en-US" dirty="0" smtClean="0"/>
          </a:p>
        </p:txBody>
      </p:sp>
      <p:pic>
        <p:nvPicPr>
          <p:cNvPr id="14340" name="Picture 3" descr="youth.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1776413"/>
            <a:ext cx="3671888"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30"/>
          <p:cNvSpPr txBox="1">
            <a:spLocks noChangeArrowheads="1"/>
          </p:cNvSpPr>
          <p:nvPr/>
        </p:nvSpPr>
        <p:spPr bwMode="gray">
          <a:xfrm>
            <a:off x="304800" y="6553200"/>
            <a:ext cx="8382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5720" tIns="0" rIns="0" bIns="0" anchor="b">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GB" sz="800"/>
              <a:t>From various sources, including Carolyn Martin’s and Bruce Tulgan’s work on Generation Y in the workplace. </a:t>
            </a:r>
          </a:p>
        </p:txBody>
      </p:sp>
    </p:spTree>
    <p:extLst>
      <p:ext uri="{BB962C8B-B14F-4D97-AF65-F5344CB8AC3E}">
        <p14:creationId xmlns:p14="http://schemas.microsoft.com/office/powerpoint/2010/main" val="26709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810000" y="1447800"/>
            <a:ext cx="5029200" cy="4525963"/>
          </a:xfrm>
        </p:spPr>
        <p:txBody>
          <a:bodyPr>
            <a:normAutofit lnSpcReduction="10000"/>
          </a:bodyPr>
          <a:lstStyle/>
          <a:p>
            <a:pPr eaLnBrk="1" hangingPunct="1">
              <a:buFont typeface="Arial" charset="0"/>
              <a:buNone/>
            </a:pPr>
            <a:r>
              <a:rPr lang="en-US" sz="1800" smtClean="0">
                <a:latin typeface="Arial" charset="0"/>
                <a:cs typeface="Arial" charset="0"/>
              </a:rPr>
              <a:t>	Laptops are increasingly the assumed standard  for personal computers.  </a:t>
            </a:r>
          </a:p>
          <a:p>
            <a:pPr eaLnBrk="1" hangingPunct="1">
              <a:buFont typeface="Arial" charset="0"/>
              <a:buNone/>
            </a:pPr>
            <a:r>
              <a:rPr lang="en-US" sz="1800" smtClean="0">
                <a:latin typeface="Arial" charset="0"/>
                <a:cs typeface="Arial" charset="0"/>
              </a:rPr>
              <a:t>	Many companies say that out-of-office work is “nothing special – just part of how we do business now.”</a:t>
            </a:r>
          </a:p>
          <a:p>
            <a:pPr eaLnBrk="1" hangingPunct="1">
              <a:buFont typeface="Arial" charset="0"/>
              <a:buNone/>
            </a:pPr>
            <a:r>
              <a:rPr lang="en-US" sz="1800" smtClean="0">
                <a:latin typeface="Arial" charset="0"/>
                <a:cs typeface="Arial" charset="0"/>
              </a:rPr>
              <a:t>	Urban nomads:  </a:t>
            </a:r>
          </a:p>
          <a:p>
            <a:pPr lvl="1" eaLnBrk="1" hangingPunct="1">
              <a:buFont typeface="Wingdings" pitchFamily="2" charset="2"/>
              <a:buChar char="§"/>
            </a:pPr>
            <a:r>
              <a:rPr lang="en-US" sz="1800" smtClean="0">
                <a:latin typeface="Arial" charset="0"/>
                <a:cs typeface="Arial" charset="0"/>
              </a:rPr>
              <a:t>People connected anywhere, anyplace</a:t>
            </a:r>
          </a:p>
          <a:p>
            <a:pPr lvl="1" eaLnBrk="1" hangingPunct="1">
              <a:buFont typeface="Wingdings" pitchFamily="2" charset="2"/>
              <a:buChar char="§"/>
            </a:pPr>
            <a:r>
              <a:rPr lang="en-US" sz="1800" smtClean="0">
                <a:latin typeface="Arial" charset="0"/>
                <a:cs typeface="Arial" charset="0"/>
              </a:rPr>
              <a:t>Not just for business travelers, but for people going about their daily lives in their local environment </a:t>
            </a:r>
          </a:p>
          <a:p>
            <a:pPr lvl="1" eaLnBrk="1" hangingPunct="1">
              <a:buFont typeface="Wingdings" pitchFamily="2" charset="2"/>
              <a:buChar char="§"/>
            </a:pPr>
            <a:r>
              <a:rPr lang="en-US" sz="1800" smtClean="0">
                <a:latin typeface="Arial" charset="0"/>
                <a:cs typeface="Arial" charset="0"/>
              </a:rPr>
              <a:t>A single smart device (cellphone+internet) taking the place of multiple pieces of equipment </a:t>
            </a:r>
          </a:p>
          <a:p>
            <a:pPr lvl="1" eaLnBrk="1" hangingPunct="1">
              <a:buFont typeface="Wingdings" pitchFamily="2" charset="2"/>
              <a:buChar char="§"/>
            </a:pPr>
            <a:r>
              <a:rPr lang="en-US" sz="1800" smtClean="0">
                <a:latin typeface="Arial" charset="0"/>
                <a:cs typeface="Arial" charset="0"/>
              </a:rPr>
              <a:t>Assumption that you can access your personal files from any device </a:t>
            </a:r>
          </a:p>
          <a:p>
            <a:pPr lvl="1" eaLnBrk="1" hangingPunct="1"/>
            <a:endParaRPr lang="en-US" sz="1800" smtClean="0"/>
          </a:p>
        </p:txBody>
      </p:sp>
      <p:pic>
        <p:nvPicPr>
          <p:cNvPr id="20483" name="Picture 3" descr="pda.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28800"/>
            <a:ext cx="41433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itle 1"/>
          <p:cNvSpPr>
            <a:spLocks noGrp="1"/>
          </p:cNvSpPr>
          <p:nvPr>
            <p:ph type="title"/>
          </p:nvPr>
        </p:nvSpPr>
        <p:spPr>
          <a:xfrm>
            <a:off x="228600" y="0"/>
            <a:ext cx="8915400" cy="1524000"/>
          </a:xfrm>
        </p:spPr>
        <p:txBody>
          <a:bodyPr/>
          <a:lstStyle/>
          <a:p>
            <a:pPr eaLnBrk="1" hangingPunct="1"/>
            <a:r>
              <a:rPr lang="en-US" dirty="0" smtClean="0">
                <a:solidFill>
                  <a:schemeClr val="tx2"/>
                </a:solidFill>
              </a:rPr>
              <a:t>Mobile technologies are transforming work and life</a:t>
            </a:r>
          </a:p>
        </p:txBody>
      </p:sp>
      <p:sp>
        <p:nvSpPr>
          <p:cNvPr id="20486" name="Text Box 30"/>
          <p:cNvSpPr txBox="1">
            <a:spLocks noChangeArrowheads="1"/>
          </p:cNvSpPr>
          <p:nvPr/>
        </p:nvSpPr>
        <p:spPr bwMode="gray">
          <a:xfrm>
            <a:off x="4267200" y="62484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5720" tIns="0" rIns="0" bIns="0" anchor="b">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GB" sz="800"/>
              <a:t>Quote from The Telework Coalition’s </a:t>
            </a:r>
            <a:r>
              <a:rPr lang="en-GB" sz="800" i="1"/>
              <a:t>Teleworking Benchmarking Study Best Practices for Large-Scale Implementation in Private and Public Sector Organizations – Executive Summary </a:t>
            </a:r>
            <a:r>
              <a:rPr lang="en-GB" sz="800"/>
              <a:t>(2006).  </a:t>
            </a:r>
          </a:p>
          <a:p>
            <a:pPr>
              <a:spcBef>
                <a:spcPct val="50000"/>
              </a:spcBef>
            </a:pPr>
            <a:r>
              <a:rPr lang="en-GB" sz="800"/>
              <a:t>“Urban nomads” from </a:t>
            </a:r>
            <a:r>
              <a:rPr lang="en-GB" sz="800" i="1"/>
              <a:t>The Economist  - Mobile Edition </a:t>
            </a:r>
            <a:r>
              <a:rPr lang="en-GB" sz="800"/>
              <a:t>(April 10, 2008). </a:t>
            </a:r>
          </a:p>
        </p:txBody>
      </p:sp>
    </p:spTree>
    <p:extLst>
      <p:ext uri="{BB962C8B-B14F-4D97-AF65-F5344CB8AC3E}">
        <p14:creationId xmlns:p14="http://schemas.microsoft.com/office/powerpoint/2010/main" val="3984168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high-output.com/hot/wp-content/uploads/2009/01/ask-300x29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533400"/>
            <a:ext cx="5905500" cy="58858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9091B9A7-3FAE-41EE-8F79-68D35780CF90}" type="slidenum">
              <a:rPr lang="en-US" smtClean="0"/>
              <a:pPr/>
              <a:t>47</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143000"/>
            <a:ext cx="44862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4744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cstate="print"/>
          <a:srcRect/>
          <a:stretch>
            <a:fillRect/>
          </a:stretch>
        </p:blipFill>
        <p:spPr bwMode="auto">
          <a:xfrm>
            <a:off x="12290" y="-1"/>
            <a:ext cx="9131710" cy="5996225"/>
          </a:xfrm>
          <a:prstGeom prst="rect">
            <a:avLst/>
          </a:prstGeom>
          <a:noFill/>
          <a:ln w="9525">
            <a:noFill/>
            <a:miter lim="800000"/>
            <a:headEnd/>
            <a:tailEnd/>
          </a:ln>
          <a:effectLst/>
        </p:spPr>
      </p:pic>
      <p:sp>
        <p:nvSpPr>
          <p:cNvPr id="2" name="Title 1"/>
          <p:cNvSpPr>
            <a:spLocks noGrp="1"/>
          </p:cNvSpPr>
          <p:nvPr>
            <p:ph type="ctrTitle"/>
          </p:nvPr>
        </p:nvSpPr>
        <p:spPr>
          <a:xfrm>
            <a:off x="457200" y="152400"/>
            <a:ext cx="6553200" cy="1066800"/>
          </a:xfrm>
        </p:spPr>
        <p:txBody>
          <a:bodyPr>
            <a:noAutofit/>
          </a:bodyPr>
          <a:lstStyle/>
          <a:p>
            <a:pPr algn="l"/>
            <a:r>
              <a:rPr lang="en-US" sz="4800" b="1" dirty="0" smtClean="0">
                <a:solidFill>
                  <a:srgbClr val="005D7E"/>
                </a:solidFill>
              </a:rPr>
              <a:t>KM and CMS</a:t>
            </a:r>
            <a:endParaRPr lang="en-US" sz="4800" b="1" dirty="0">
              <a:solidFill>
                <a:srgbClr val="005D7E"/>
              </a:solidFill>
            </a:endParaRPr>
          </a:p>
        </p:txBody>
      </p:sp>
      <p:sp>
        <p:nvSpPr>
          <p:cNvPr id="3" name="TextBox 2"/>
          <p:cNvSpPr txBox="1"/>
          <p:nvPr/>
        </p:nvSpPr>
        <p:spPr>
          <a:xfrm>
            <a:off x="1600200" y="5134451"/>
            <a:ext cx="7620000" cy="1723549"/>
          </a:xfrm>
          <a:prstGeom prst="rect">
            <a:avLst/>
          </a:prstGeom>
          <a:noFill/>
        </p:spPr>
        <p:txBody>
          <a:bodyPr wrap="square" rtlCol="0">
            <a:spAutoFit/>
          </a:bodyPr>
          <a:lstStyle/>
          <a:p>
            <a:r>
              <a:rPr lang="en-US" sz="2000" dirty="0" smtClean="0"/>
              <a:t>“Communities </a:t>
            </a:r>
            <a:r>
              <a:rPr lang="en-US" sz="2000" dirty="0"/>
              <a:t>come to life when they </a:t>
            </a:r>
            <a:r>
              <a:rPr lang="en-US" sz="2000" dirty="0" smtClean="0"/>
              <a:t>fulfill </a:t>
            </a:r>
            <a:r>
              <a:rPr lang="en-US" sz="2000" dirty="0"/>
              <a:t>an ongoing need in people’s lives. To create a successful community</a:t>
            </a:r>
            <a:r>
              <a:rPr lang="en-US" sz="2200" dirty="0"/>
              <a:t>, </a:t>
            </a:r>
            <a:r>
              <a:rPr lang="en-US" sz="2200" b="1" dirty="0"/>
              <a:t>you’ll need to first understand why you’re building it and who you’re building it for</a:t>
            </a:r>
            <a:r>
              <a:rPr lang="en-US" sz="2000" dirty="0"/>
              <a:t>; and then express your vision in the design, technology and policies of your community</a:t>
            </a:r>
            <a:r>
              <a:rPr lang="en-US" sz="2000" dirty="0" smtClean="0"/>
              <a:t>.” </a:t>
            </a:r>
            <a:r>
              <a:rPr lang="en-US" sz="1400" dirty="0" smtClean="0"/>
              <a:t>–  </a:t>
            </a:r>
            <a:r>
              <a:rPr lang="en-US" sz="1100" dirty="0" smtClean="0"/>
              <a:t>Amy-Jo Kim, Community Building on the Web</a:t>
            </a:r>
            <a:endParaRPr lang="en-US" sz="2000" dirty="0"/>
          </a:p>
        </p:txBody>
      </p:sp>
      <p:sp>
        <p:nvSpPr>
          <p:cNvPr id="5" name="Rectangle 4"/>
          <p:cNvSpPr/>
          <p:nvPr/>
        </p:nvSpPr>
        <p:spPr>
          <a:xfrm>
            <a:off x="4419600" y="4343400"/>
            <a:ext cx="4724400" cy="646331"/>
          </a:xfrm>
          <a:prstGeom prst="rect">
            <a:avLst/>
          </a:prstGeom>
        </p:spPr>
        <p:txBody>
          <a:bodyPr wrap="square">
            <a:spAutoFit/>
          </a:bodyPr>
          <a:lstStyle/>
          <a:p>
            <a:r>
              <a:rPr lang="en-US" b="1" dirty="0">
                <a:hlinkClick r:id="rId4"/>
              </a:rPr>
              <a:t>http://www.knowledge-management-tools.net/knowledge-management-model.html</a:t>
            </a:r>
            <a:endParaRPr lang="en-US" b="1" dirty="0"/>
          </a:p>
        </p:txBody>
      </p:sp>
    </p:spTree>
    <p:extLst>
      <p:ext uri="{BB962C8B-B14F-4D97-AF65-F5344CB8AC3E}">
        <p14:creationId xmlns:p14="http://schemas.microsoft.com/office/powerpoint/2010/main" val="23360745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736" y="152400"/>
            <a:ext cx="7239000" cy="1143000"/>
          </a:xfrm>
        </p:spPr>
        <p:txBody>
          <a:bodyPr/>
          <a:lstStyle/>
          <a:p>
            <a:r>
              <a:rPr lang="en-US" dirty="0" smtClean="0">
                <a:solidFill>
                  <a:schemeClr val="accent1"/>
                </a:solidFill>
              </a:rPr>
              <a:t>Collaboration</a:t>
            </a:r>
            <a:endParaRPr lang="en-US" dirty="0">
              <a:solidFill>
                <a:schemeClr val="accent1"/>
              </a:solidFill>
            </a:endParaRPr>
          </a:p>
        </p:txBody>
      </p:sp>
      <p:sp>
        <p:nvSpPr>
          <p:cNvPr id="3" name="Content Placeholder 2"/>
          <p:cNvSpPr>
            <a:spLocks noGrp="1"/>
          </p:cNvSpPr>
          <p:nvPr>
            <p:ph idx="1"/>
          </p:nvPr>
        </p:nvSpPr>
        <p:spPr>
          <a:xfrm>
            <a:off x="914400" y="1524000"/>
            <a:ext cx="7467600" cy="4419600"/>
          </a:xfrm>
        </p:spPr>
        <p:txBody>
          <a:bodyPr/>
          <a:lstStyle/>
          <a:p>
            <a:r>
              <a:rPr lang="en-US" dirty="0" smtClean="0"/>
              <a:t>Opportunities for Knowledge Creation</a:t>
            </a:r>
          </a:p>
          <a:p>
            <a:r>
              <a:rPr lang="en-US" dirty="0" smtClean="0"/>
              <a:t>Opportunities for Knowledge sharing</a:t>
            </a:r>
          </a:p>
          <a:p>
            <a:r>
              <a:rPr lang="en-US" dirty="0" smtClean="0"/>
              <a:t>Knowledge types	</a:t>
            </a:r>
          </a:p>
          <a:p>
            <a:pPr lvl="1"/>
            <a:r>
              <a:rPr lang="en-US" dirty="0" smtClean="0"/>
              <a:t>Tacit (what lives between the ears)</a:t>
            </a:r>
          </a:p>
          <a:p>
            <a:pPr lvl="1"/>
            <a:r>
              <a:rPr lang="en-US" dirty="0" smtClean="0"/>
              <a:t>Explicit (what has been captured and stored)</a:t>
            </a:r>
          </a:p>
          <a:p>
            <a:pPr>
              <a:spcBef>
                <a:spcPts val="0"/>
              </a:spcBef>
            </a:pPr>
            <a:r>
              <a:rPr lang="en-US" dirty="0" smtClean="0"/>
              <a:t>Information overload: </a:t>
            </a:r>
          </a:p>
          <a:p>
            <a:pPr lvl="1">
              <a:spcBef>
                <a:spcPts val="0"/>
              </a:spcBef>
            </a:pPr>
            <a:r>
              <a:rPr lang="en-US" sz="2400" dirty="0" smtClean="0"/>
              <a:t>Knowledge workers spend between 15 and 30 percent of their time searching for information, and these searches are successful less than 50 percent of the time.</a:t>
            </a:r>
            <a:r>
              <a:rPr lang="en-US" sz="1100" dirty="0" smtClean="0"/>
              <a:t>  </a:t>
            </a:r>
            <a:r>
              <a:rPr lang="en-US" sz="2400" dirty="0" smtClean="0"/>
              <a:t>(this is a KM issue)</a:t>
            </a:r>
          </a:p>
        </p:txBody>
      </p:sp>
      <p:sp>
        <p:nvSpPr>
          <p:cNvPr id="5" name="Slide Number Placeholder 6"/>
          <p:cNvSpPr>
            <a:spLocks noGrp="1"/>
          </p:cNvSpPr>
          <p:nvPr>
            <p:ph type="sldNum" sz="quarter" idx="11"/>
          </p:nvPr>
        </p:nvSpPr>
        <p:spPr>
          <a:xfrm>
            <a:off x="8686800" y="5740400"/>
            <a:ext cx="38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charset="0"/>
              </a:defRPr>
            </a:lvl1pPr>
            <a:lvl2pPr marL="742950" indent="-285750">
              <a:defRPr>
                <a:solidFill>
                  <a:schemeClr val="tx1"/>
                </a:solidFill>
                <a:latin typeface="Times New Roman" charset="0"/>
              </a:defRPr>
            </a:lvl2pPr>
            <a:lvl3pPr marL="1143000" indent="-228600">
              <a:defRPr>
                <a:solidFill>
                  <a:schemeClr val="tx1"/>
                </a:solidFill>
                <a:latin typeface="Times New Roman" charset="0"/>
              </a:defRPr>
            </a:lvl3pPr>
            <a:lvl4pPr marL="1600200" indent="-228600">
              <a:defRPr>
                <a:solidFill>
                  <a:schemeClr val="tx1"/>
                </a:solidFill>
                <a:latin typeface="Times New Roman" charset="0"/>
              </a:defRPr>
            </a:lvl4pPr>
            <a:lvl5pPr marL="2057400" indent="-228600">
              <a:defRPr>
                <a:solidFill>
                  <a:schemeClr val="tx1"/>
                </a:solidFill>
                <a:latin typeface="Times New Roman" charset="0"/>
              </a:defRPr>
            </a:lvl5pPr>
            <a:lvl6pPr marL="2514600" indent="-228600" eaLnBrk="0" fontAlgn="base" hangingPunct="0">
              <a:spcBef>
                <a:spcPct val="0"/>
              </a:spcBef>
              <a:spcAft>
                <a:spcPct val="0"/>
              </a:spcAft>
              <a:defRPr>
                <a:solidFill>
                  <a:schemeClr val="tx1"/>
                </a:solidFill>
                <a:latin typeface="Times New Roman" charset="0"/>
              </a:defRPr>
            </a:lvl6pPr>
            <a:lvl7pPr marL="2971800" indent="-228600" eaLnBrk="0" fontAlgn="base" hangingPunct="0">
              <a:spcBef>
                <a:spcPct val="0"/>
              </a:spcBef>
              <a:spcAft>
                <a:spcPct val="0"/>
              </a:spcAft>
              <a:defRPr>
                <a:solidFill>
                  <a:schemeClr val="tx1"/>
                </a:solidFill>
                <a:latin typeface="Times New Roman" charset="0"/>
              </a:defRPr>
            </a:lvl7pPr>
            <a:lvl8pPr marL="3429000" indent="-228600" eaLnBrk="0" fontAlgn="base" hangingPunct="0">
              <a:spcBef>
                <a:spcPct val="0"/>
              </a:spcBef>
              <a:spcAft>
                <a:spcPct val="0"/>
              </a:spcAft>
              <a:defRPr>
                <a:solidFill>
                  <a:schemeClr val="tx1"/>
                </a:solidFill>
                <a:latin typeface="Times New Roman" charset="0"/>
              </a:defRPr>
            </a:lvl8pPr>
            <a:lvl9pPr marL="3886200" indent="-228600" eaLnBrk="0" fontAlgn="base" hangingPunct="0">
              <a:spcBef>
                <a:spcPct val="0"/>
              </a:spcBef>
              <a:spcAft>
                <a:spcPct val="0"/>
              </a:spcAft>
              <a:defRPr>
                <a:solidFill>
                  <a:schemeClr val="tx1"/>
                </a:solidFill>
                <a:latin typeface="Times New Roman" charset="0"/>
              </a:defRPr>
            </a:lvl9pPr>
          </a:lstStyle>
          <a:p>
            <a:fld id="{7FA0F960-F0BC-485F-B5F1-D5DA344D0E86}" type="slidenum">
              <a:rPr lang="en-US" smtClean="0">
                <a:latin typeface="Arial" charset="0"/>
              </a:rPr>
              <a:pPr/>
              <a:t>49</a:t>
            </a:fld>
            <a:endParaRPr lang="en-US" smtClean="0">
              <a:latin typeface="Arial" charset="0"/>
            </a:endParaRPr>
          </a:p>
        </p:txBody>
      </p:sp>
    </p:spTree>
    <p:extLst>
      <p:ext uri="{BB962C8B-B14F-4D97-AF65-F5344CB8AC3E}">
        <p14:creationId xmlns:p14="http://schemas.microsoft.com/office/powerpoint/2010/main" val="106170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srcRect/>
          <a:stretch>
            <a:fillRect/>
          </a:stretch>
        </p:blipFill>
        <p:spPr bwMode="auto">
          <a:xfrm>
            <a:off x="0" y="-274320"/>
            <a:ext cx="9144000" cy="7315200"/>
          </a:xfrm>
          <a:prstGeom prst="rect">
            <a:avLst/>
          </a:prstGeom>
          <a:noFill/>
          <a:ln w="38100" cap="flat" cmpd="sng" algn="ctr">
            <a:noFill/>
            <a:prstDash val="solid"/>
            <a:miter lim="800000"/>
            <a:headEnd type="none" w="med" len="med"/>
            <a:tailEnd type="none" w="med" len="med"/>
          </a:ln>
          <a:effectLst/>
        </p:spPr>
      </p:pic>
      <p:sp>
        <p:nvSpPr>
          <p:cNvPr id="3" name="Rounded Rectangular Callout 2"/>
          <p:cNvSpPr/>
          <p:nvPr/>
        </p:nvSpPr>
        <p:spPr>
          <a:xfrm>
            <a:off x="457200" y="5257800"/>
            <a:ext cx="8305800" cy="1371600"/>
          </a:xfrm>
          <a:prstGeom prst="wedgeRoundRectCallout">
            <a:avLst>
              <a:gd name="adj1" fmla="val 1340"/>
              <a:gd name="adj2" fmla="val -1343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We need some shared definitions</a:t>
            </a:r>
            <a:endParaRPr lang="en-US" sz="4400" dirty="0"/>
          </a:p>
        </p:txBody>
      </p:sp>
      <p:sp>
        <p:nvSpPr>
          <p:cNvPr id="4" name="Slide Number Placeholder 3"/>
          <p:cNvSpPr>
            <a:spLocks noGrp="1"/>
          </p:cNvSpPr>
          <p:nvPr>
            <p:ph type="sldNum" sz="quarter" idx="11"/>
          </p:nvPr>
        </p:nvSpPr>
        <p:spPr/>
        <p:txBody>
          <a:bodyPr/>
          <a:lstStyle/>
          <a:p>
            <a:fld id="{A4149097-1872-43D8-91D0-24D09AE41AB6}" type="slidenum">
              <a:rPr lang="en-US" smtClean="0"/>
              <a:pPr/>
              <a:t>5</a:t>
            </a:fld>
            <a:endParaRPr lang="en-US"/>
          </a:p>
        </p:txBody>
      </p:sp>
      <p:sp>
        <p:nvSpPr>
          <p:cNvPr id="5" name="Footer Placeholder 4"/>
          <p:cNvSpPr>
            <a:spLocks noGrp="1"/>
          </p:cNvSpPr>
          <p:nvPr>
            <p:ph type="ftr" sz="quarter" idx="12"/>
          </p:nvPr>
        </p:nvSpPr>
        <p:spPr/>
        <p:txBody>
          <a:bodyPr/>
          <a:lstStyle/>
          <a:p>
            <a:r>
              <a:rPr lang="en-US" smtClean="0"/>
              <a:t>9/21/2009</a:t>
            </a:r>
            <a:endParaRPr lang="en-US"/>
          </a:p>
        </p:txBody>
      </p:sp>
    </p:spTree>
    <p:extLst>
      <p:ext uri="{BB962C8B-B14F-4D97-AF65-F5344CB8AC3E}">
        <p14:creationId xmlns:p14="http://schemas.microsoft.com/office/powerpoint/2010/main" val="1232141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239000" cy="1143000"/>
          </a:xfrm>
        </p:spPr>
        <p:txBody>
          <a:bodyPr/>
          <a:lstStyle/>
          <a:p>
            <a:r>
              <a:rPr lang="en-US" dirty="0" smtClean="0">
                <a:solidFill>
                  <a:schemeClr val="accent1"/>
                </a:solidFill>
              </a:rPr>
              <a:t>Out of Collaboration comes Knowledge?</a:t>
            </a:r>
            <a:endParaRPr lang="en-US" dirty="0">
              <a:solidFill>
                <a:schemeClr val="accent1"/>
              </a:solidFill>
            </a:endParaRPr>
          </a:p>
        </p:txBody>
      </p:sp>
      <p:sp>
        <p:nvSpPr>
          <p:cNvPr id="3" name="Content Placeholder 2"/>
          <p:cNvSpPr>
            <a:spLocks noGrp="1"/>
          </p:cNvSpPr>
          <p:nvPr>
            <p:ph idx="1"/>
          </p:nvPr>
        </p:nvSpPr>
        <p:spPr>
          <a:xfrm>
            <a:off x="838200" y="1600200"/>
            <a:ext cx="7924800" cy="4419600"/>
          </a:xfrm>
        </p:spPr>
        <p:txBody>
          <a:bodyPr/>
          <a:lstStyle/>
          <a:p>
            <a:r>
              <a:rPr lang="en-US" dirty="0" smtClean="0"/>
              <a:t>Collaboration creates massive quantities of data and experience</a:t>
            </a:r>
          </a:p>
          <a:p>
            <a:r>
              <a:rPr lang="en-US" dirty="0" smtClean="0"/>
              <a:t>It rarely gets shared outside of the immediate group involved</a:t>
            </a:r>
          </a:p>
          <a:p>
            <a:r>
              <a:rPr lang="en-US" dirty="0" smtClean="0"/>
              <a:t>Organizations are trying to figure out how to keep from repeating experiences (learning)</a:t>
            </a:r>
          </a:p>
          <a:p>
            <a:r>
              <a:rPr lang="en-US" dirty="0" smtClean="0"/>
              <a:t>We have been trying for nearly 20 years (mid 90s)</a:t>
            </a:r>
            <a:endParaRPr lang="en-US" dirty="0"/>
          </a:p>
        </p:txBody>
      </p:sp>
      <p:sp>
        <p:nvSpPr>
          <p:cNvPr id="4" name="Slide Number Placeholder 3"/>
          <p:cNvSpPr>
            <a:spLocks noGrp="1"/>
          </p:cNvSpPr>
          <p:nvPr>
            <p:ph type="sldNum" sz="quarter" idx="11"/>
          </p:nvPr>
        </p:nvSpPr>
        <p:spPr/>
        <p:txBody>
          <a:bodyPr/>
          <a:lstStyle/>
          <a:p>
            <a:fld id="{720C470E-7F18-42F4-B0EA-077641DC53DC}" type="slidenum">
              <a:rPr lang="en-US" smtClean="0"/>
              <a:pPr/>
              <a:t>50</a:t>
            </a:fld>
            <a:endParaRPr lang="en-US" dirty="0"/>
          </a:p>
        </p:txBody>
      </p:sp>
    </p:spTree>
    <p:extLst>
      <p:ext uri="{BB962C8B-B14F-4D97-AF65-F5344CB8AC3E}">
        <p14:creationId xmlns:p14="http://schemas.microsoft.com/office/powerpoint/2010/main" val="8972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61" y="0"/>
            <a:ext cx="7772400" cy="1143000"/>
          </a:xfrm>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4294967295"/>
          </p:nvPr>
        </p:nvSpPr>
        <p:spPr>
          <a:xfrm>
            <a:off x="6731000" y="6229350"/>
            <a:ext cx="1905000" cy="457200"/>
          </a:xfrm>
          <a:prstGeom prst="rect">
            <a:avLst/>
          </a:prstGeom>
        </p:spPr>
        <p:txBody>
          <a:bodyPr/>
          <a:lstStyle/>
          <a:p>
            <a:fld id="{26CFC62B-F482-430E-BF54-AF4E74E936B5}" type="slidenum">
              <a:rPr lang="en-US" smtClean="0"/>
              <a:pPr/>
              <a:t>51</a:t>
            </a:fld>
            <a:endParaRPr lang="en-US"/>
          </a:p>
        </p:txBody>
      </p:sp>
      <p:sp>
        <p:nvSpPr>
          <p:cNvPr id="5" name="TextBox 4"/>
          <p:cNvSpPr txBox="1"/>
          <p:nvPr/>
        </p:nvSpPr>
        <p:spPr>
          <a:xfrm>
            <a:off x="811162" y="325395"/>
            <a:ext cx="7813782" cy="1200329"/>
          </a:xfrm>
          <a:prstGeom prst="rect">
            <a:avLst/>
          </a:prstGeom>
          <a:noFill/>
        </p:spPr>
        <p:txBody>
          <a:bodyPr wrap="square" rtlCol="0">
            <a:spAutoFit/>
          </a:bodyPr>
          <a:lstStyle/>
          <a:p>
            <a:r>
              <a:rPr lang="en-US" sz="3600" b="1" dirty="0" smtClean="0">
                <a:solidFill>
                  <a:schemeClr val="tx2"/>
                </a:solidFill>
                <a:latin typeface="+mj-lt"/>
              </a:rPr>
              <a:t>The Changing Face of the Knowledge Business</a:t>
            </a:r>
            <a:endParaRPr lang="en-US" sz="3600" b="1" dirty="0">
              <a:solidFill>
                <a:schemeClr val="tx2"/>
              </a:solidFill>
              <a:latin typeface="+mj-lt"/>
            </a:endParaRPr>
          </a:p>
        </p:txBody>
      </p:sp>
      <p:sp>
        <p:nvSpPr>
          <p:cNvPr id="6" name="Rectangle 2"/>
          <p:cNvSpPr>
            <a:spLocks noGrp="1" noChangeArrowheads="1"/>
          </p:cNvSpPr>
          <p:nvPr>
            <p:ph idx="1"/>
          </p:nvPr>
        </p:nvSpPr>
        <p:spPr>
          <a:xfrm>
            <a:off x="381000" y="1752600"/>
            <a:ext cx="8363272" cy="4467944"/>
          </a:xfrm>
          <a:noFill/>
          <a:ln/>
        </p:spPr>
        <p:txBody>
          <a:bodyPr>
            <a:normAutofit/>
          </a:bodyPr>
          <a:lstStyle/>
          <a:p>
            <a:r>
              <a:rPr lang="en-US" dirty="0" smtClean="0"/>
              <a:t>Economic reliance on knowledge workers is increasing.</a:t>
            </a:r>
          </a:p>
          <a:p>
            <a:pPr lvl="1"/>
            <a:r>
              <a:rPr lang="en-US" dirty="0" smtClean="0"/>
              <a:t>About 40% of the US workforce are classified as knowledge workers</a:t>
            </a:r>
          </a:p>
          <a:p>
            <a:r>
              <a:rPr lang="en-US" dirty="0" smtClean="0"/>
              <a:t>Customers and employers want a more integrated approach.</a:t>
            </a:r>
          </a:p>
          <a:p>
            <a:r>
              <a:rPr lang="en-US" dirty="0" smtClean="0"/>
              <a:t>There won’t be enough of them</a:t>
            </a:r>
          </a:p>
          <a:p>
            <a:r>
              <a:rPr lang="en-US" dirty="0" smtClean="0"/>
              <a:t>Their expectations are different</a:t>
            </a:r>
          </a:p>
          <a:p>
            <a:r>
              <a:rPr lang="en-US" dirty="0" smtClean="0"/>
              <a:t>Technology will transform when, where and how work is done.</a:t>
            </a:r>
          </a:p>
          <a:p>
            <a:pPr>
              <a:buFont typeface="Monotype Sorts" pitchFamily="2" charset="2"/>
              <a:buNone/>
            </a:pPr>
            <a:endParaRPr lang="en-US" dirty="0"/>
          </a:p>
        </p:txBody>
      </p:sp>
    </p:spTree>
    <p:extLst>
      <p:ext uri="{BB962C8B-B14F-4D97-AF65-F5344CB8AC3E}">
        <p14:creationId xmlns:p14="http://schemas.microsoft.com/office/powerpoint/2010/main" val="10086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additive="base">
                                        <p:cTn id="35"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239000" cy="1143000"/>
          </a:xfrm>
        </p:spPr>
        <p:txBody>
          <a:bodyPr/>
          <a:lstStyle/>
          <a:p>
            <a:r>
              <a:rPr lang="en-US" dirty="0" smtClean="0">
                <a:solidFill>
                  <a:schemeClr val="accent1"/>
                </a:solidFill>
              </a:rPr>
              <a:t>Knowledge Management in the Enterprise</a:t>
            </a:r>
            <a:endParaRPr lang="en-US" dirty="0">
              <a:solidFill>
                <a:schemeClr val="accent1"/>
              </a:solidFill>
            </a:endParaRPr>
          </a:p>
        </p:txBody>
      </p:sp>
      <p:sp>
        <p:nvSpPr>
          <p:cNvPr id="3" name="Content Placeholder 2"/>
          <p:cNvSpPr>
            <a:spLocks noGrp="1"/>
          </p:cNvSpPr>
          <p:nvPr>
            <p:ph idx="1"/>
          </p:nvPr>
        </p:nvSpPr>
        <p:spPr>
          <a:xfrm>
            <a:off x="914400" y="1828800"/>
            <a:ext cx="7467600" cy="4419600"/>
          </a:xfrm>
        </p:spPr>
        <p:txBody>
          <a:bodyPr/>
          <a:lstStyle/>
          <a:p>
            <a:r>
              <a:rPr lang="en-US" dirty="0" smtClean="0"/>
              <a:t>Knowledge</a:t>
            </a:r>
          </a:p>
          <a:p>
            <a:r>
              <a:rPr lang="en-US" dirty="0" smtClean="0"/>
              <a:t>Knowledge Sharing </a:t>
            </a:r>
            <a:r>
              <a:rPr lang="en-US" dirty="0" err="1" smtClean="0"/>
              <a:t>vs</a:t>
            </a:r>
            <a:r>
              <a:rPr lang="en-US" dirty="0" smtClean="0"/>
              <a:t> Knowledge Management</a:t>
            </a:r>
          </a:p>
          <a:p>
            <a:r>
              <a:rPr lang="en-US" dirty="0" smtClean="0"/>
              <a:t>CMS (underlying technology)</a:t>
            </a:r>
          </a:p>
        </p:txBody>
      </p:sp>
      <p:sp>
        <p:nvSpPr>
          <p:cNvPr id="4" name="Slide Number Placeholder 3"/>
          <p:cNvSpPr>
            <a:spLocks noGrp="1"/>
          </p:cNvSpPr>
          <p:nvPr>
            <p:ph type="sldNum" sz="quarter" idx="11"/>
          </p:nvPr>
        </p:nvSpPr>
        <p:spPr/>
        <p:txBody>
          <a:bodyPr/>
          <a:lstStyle/>
          <a:p>
            <a:fld id="{720C470E-7F18-42F4-B0EA-077641DC53DC}" type="slidenum">
              <a:rPr lang="en-US" smtClean="0"/>
              <a:pPr/>
              <a:t>52</a:t>
            </a:fld>
            <a:endParaRPr lang="en-US" dirty="0"/>
          </a:p>
        </p:txBody>
      </p:sp>
    </p:spTree>
    <p:extLst>
      <p:ext uri="{BB962C8B-B14F-4D97-AF65-F5344CB8AC3E}">
        <p14:creationId xmlns:p14="http://schemas.microsoft.com/office/powerpoint/2010/main" val="3289778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296" y="5267904"/>
            <a:ext cx="7239000" cy="1143000"/>
          </a:xfrm>
        </p:spPr>
        <p:txBody>
          <a:bodyPr/>
          <a:lstStyle/>
          <a:p>
            <a:r>
              <a:rPr lang="en-US" dirty="0" smtClean="0">
                <a:solidFill>
                  <a:schemeClr val="accent1"/>
                </a:solidFill>
              </a:rPr>
              <a:t>Understanding Data, Information, </a:t>
            </a:r>
            <a:br>
              <a:rPr lang="en-US" dirty="0" smtClean="0">
                <a:solidFill>
                  <a:schemeClr val="accent1"/>
                </a:solidFill>
              </a:rPr>
            </a:br>
            <a:r>
              <a:rPr lang="en-US" dirty="0" smtClean="0">
                <a:solidFill>
                  <a:schemeClr val="accent1"/>
                </a:solidFill>
              </a:rPr>
              <a:t>Knowledge and Inter-Relations</a:t>
            </a:r>
            <a:endParaRPr lang="en-US" dirty="0">
              <a:solidFill>
                <a:schemeClr val="accent1"/>
              </a:solidFill>
            </a:endParaRPr>
          </a:p>
        </p:txBody>
      </p:sp>
      <p:sp>
        <p:nvSpPr>
          <p:cNvPr id="4" name="Content Placeholder 3"/>
          <p:cNvSpPr>
            <a:spLocks noGrp="1"/>
          </p:cNvSpPr>
          <p:nvPr>
            <p:ph idx="1"/>
          </p:nvPr>
        </p:nvSpPr>
        <p:spPr>
          <a:xfrm>
            <a:off x="826896" y="303020"/>
            <a:ext cx="7467600" cy="4419600"/>
          </a:xfrm>
        </p:spPr>
        <p:txBody>
          <a:bodyPr/>
          <a:lstStyle/>
          <a:p>
            <a:r>
              <a:rPr lang="en-US" dirty="0" smtClean="0"/>
              <a:t>This </a:t>
            </a:r>
            <a:r>
              <a:rPr lang="en-US" dirty="0"/>
              <a:t>is the </a:t>
            </a:r>
            <a:r>
              <a:rPr lang="en-US" dirty="0" smtClean="0"/>
              <a:t>DIK pyramid</a:t>
            </a:r>
          </a:p>
          <a:p>
            <a:r>
              <a:rPr lang="en-US" dirty="0" smtClean="0"/>
              <a:t>Based on systems-theory thinking – that one leads to the other by simple aggregation</a:t>
            </a:r>
          </a:p>
          <a:p>
            <a:r>
              <a:rPr lang="en-US" dirty="0"/>
              <a:t>– what do you </a:t>
            </a:r>
            <a:r>
              <a:rPr lang="en-US" dirty="0" smtClean="0"/>
              <a:t>think ???</a:t>
            </a:r>
            <a:endParaRPr lang="en-US" dirty="0"/>
          </a:p>
          <a:p>
            <a:endParaRPr lang="en-US" dirty="0" smtClean="0"/>
          </a:p>
          <a:p>
            <a:endParaRPr lang="en-US" dirty="0">
              <a:solidFill>
                <a:schemeClr val="accent1"/>
              </a:solidFill>
            </a:endParaRPr>
          </a:p>
        </p:txBody>
      </p:sp>
      <p:sp>
        <p:nvSpPr>
          <p:cNvPr id="3" name="Slide Number Placeholder 2"/>
          <p:cNvSpPr>
            <a:spLocks noGrp="1"/>
          </p:cNvSpPr>
          <p:nvPr>
            <p:ph type="sldNum" sz="quarter" idx="4294967295"/>
          </p:nvPr>
        </p:nvSpPr>
        <p:spPr>
          <a:xfrm>
            <a:off x="6731000" y="6229350"/>
            <a:ext cx="1905000" cy="457200"/>
          </a:xfrm>
          <a:prstGeom prst="rect">
            <a:avLst/>
          </a:prstGeom>
        </p:spPr>
        <p:txBody>
          <a:bodyPr/>
          <a:lstStyle/>
          <a:p>
            <a:fld id="{7A8381C4-EC5A-4D16-9895-8BD31E746EA4}" type="slidenum">
              <a:rPr lang="en-US" smtClean="0"/>
              <a:pPr/>
              <a:t>53</a:t>
            </a:fld>
            <a:endParaRPr lang="en-US"/>
          </a:p>
        </p:txBody>
      </p:sp>
      <p:sp>
        <p:nvSpPr>
          <p:cNvPr id="5" name="Flowchart: Manual Operation 4"/>
          <p:cNvSpPr/>
          <p:nvPr/>
        </p:nvSpPr>
        <p:spPr>
          <a:xfrm rot="10800000">
            <a:off x="4724400" y="5257799"/>
            <a:ext cx="4419600" cy="137160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Manual Operation 5"/>
          <p:cNvSpPr/>
          <p:nvPr/>
        </p:nvSpPr>
        <p:spPr>
          <a:xfrm rot="10800000">
            <a:off x="5600700" y="4431267"/>
            <a:ext cx="2667000" cy="838200"/>
          </a:xfrm>
          <a:prstGeom prst="flowChartManualOperation">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nual Operation 6"/>
          <p:cNvSpPr/>
          <p:nvPr/>
        </p:nvSpPr>
        <p:spPr>
          <a:xfrm rot="10800000">
            <a:off x="6134099" y="3902349"/>
            <a:ext cx="1600200" cy="533400"/>
          </a:xfrm>
          <a:prstGeom prst="flowChartManualOperation">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6448985" y="3059667"/>
            <a:ext cx="970431" cy="842682"/>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a:t>
            </a:r>
            <a:endParaRPr lang="en-US" b="1" dirty="0"/>
          </a:p>
        </p:txBody>
      </p:sp>
      <p:sp>
        <p:nvSpPr>
          <p:cNvPr id="9" name="TextBox 8"/>
          <p:cNvSpPr txBox="1"/>
          <p:nvPr/>
        </p:nvSpPr>
        <p:spPr>
          <a:xfrm>
            <a:off x="6596339" y="5574267"/>
            <a:ext cx="675717" cy="369332"/>
          </a:xfrm>
          <a:prstGeom prst="rect">
            <a:avLst/>
          </a:prstGeom>
          <a:noFill/>
        </p:spPr>
        <p:txBody>
          <a:bodyPr wrap="square" rtlCol="0">
            <a:spAutoFit/>
          </a:bodyPr>
          <a:lstStyle/>
          <a:p>
            <a:r>
              <a:rPr lang="en-US" dirty="0" smtClean="0"/>
              <a:t>Data</a:t>
            </a:r>
            <a:endParaRPr lang="en-US" dirty="0"/>
          </a:p>
        </p:txBody>
      </p:sp>
      <p:sp>
        <p:nvSpPr>
          <p:cNvPr id="10" name="TextBox 9"/>
          <p:cNvSpPr txBox="1"/>
          <p:nvPr/>
        </p:nvSpPr>
        <p:spPr>
          <a:xfrm>
            <a:off x="6204697" y="4722620"/>
            <a:ext cx="1371599" cy="381000"/>
          </a:xfrm>
          <a:prstGeom prst="rect">
            <a:avLst/>
          </a:prstGeom>
          <a:noFill/>
        </p:spPr>
        <p:txBody>
          <a:bodyPr wrap="square" rtlCol="0">
            <a:spAutoFit/>
          </a:bodyPr>
          <a:lstStyle/>
          <a:p>
            <a:r>
              <a:rPr lang="en-US" dirty="0" smtClean="0"/>
              <a:t>Information</a:t>
            </a:r>
            <a:endParaRPr lang="en-US" dirty="0"/>
          </a:p>
        </p:txBody>
      </p:sp>
      <p:sp>
        <p:nvSpPr>
          <p:cNvPr id="11" name="TextBox 10"/>
          <p:cNvSpPr txBox="1"/>
          <p:nvPr/>
        </p:nvSpPr>
        <p:spPr>
          <a:xfrm>
            <a:off x="6229348" y="4045784"/>
            <a:ext cx="1409700" cy="376518"/>
          </a:xfrm>
          <a:prstGeom prst="rect">
            <a:avLst/>
          </a:prstGeom>
          <a:noFill/>
        </p:spPr>
        <p:txBody>
          <a:bodyPr wrap="square" rtlCol="0">
            <a:spAutoFit/>
          </a:bodyPr>
          <a:lstStyle/>
          <a:p>
            <a:r>
              <a:rPr lang="en-US" dirty="0" smtClean="0"/>
              <a:t>Knowledge</a:t>
            </a:r>
            <a:endParaRPr lang="en-US" dirty="0"/>
          </a:p>
        </p:txBody>
      </p:sp>
    </p:spTree>
    <p:extLst>
      <p:ext uri="{BB962C8B-B14F-4D97-AF65-F5344CB8AC3E}">
        <p14:creationId xmlns:p14="http://schemas.microsoft.com/office/powerpoint/2010/main" val="6661770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2715F4F6-9326-4F5E-A2CB-053894AD98B6}" type="slidenum">
              <a:rPr lang="en-US"/>
              <a:pPr/>
              <a:t>54</a:t>
            </a:fld>
            <a:endParaRPr lang="en-US"/>
          </a:p>
        </p:txBody>
      </p:sp>
      <p:sp>
        <p:nvSpPr>
          <p:cNvPr id="242690" name="Rectangle 2"/>
          <p:cNvSpPr>
            <a:spLocks noGrp="1" noChangeArrowheads="1"/>
          </p:cNvSpPr>
          <p:nvPr>
            <p:ph type="title"/>
          </p:nvPr>
        </p:nvSpPr>
        <p:spPr>
          <a:xfrm>
            <a:off x="457200" y="533400"/>
            <a:ext cx="8077200" cy="1028700"/>
          </a:xfrm>
          <a:noFill/>
          <a:ln/>
        </p:spPr>
        <p:txBody>
          <a:bodyPr lIns="92075" tIns="46038" rIns="92075" bIns="46038" anchor="ctr">
            <a:normAutofit fontScale="90000"/>
          </a:bodyPr>
          <a:lstStyle/>
          <a:p>
            <a:pPr algn="ctr"/>
            <a:r>
              <a:rPr lang="en-US" dirty="0">
                <a:cs typeface="Arial" charset="0"/>
              </a:rPr>
              <a:t>	</a:t>
            </a:r>
            <a:r>
              <a:rPr lang="en-US" dirty="0">
                <a:solidFill>
                  <a:schemeClr val="accent1"/>
                </a:solidFill>
                <a:cs typeface="Arial" charset="0"/>
              </a:rPr>
              <a:t>Difference between data, </a:t>
            </a:r>
            <a:r>
              <a:rPr lang="en-US" dirty="0" smtClean="0">
                <a:solidFill>
                  <a:schemeClr val="accent1"/>
                </a:solidFill>
                <a:cs typeface="Arial" charset="0"/>
              </a:rPr>
              <a:t>information, knowledge</a:t>
            </a:r>
            <a:r>
              <a:rPr lang="en-US" dirty="0">
                <a:solidFill>
                  <a:schemeClr val="accent1"/>
                </a:solidFill>
                <a:cs typeface="Arial" charset="0"/>
              </a:rPr>
              <a:t>, wisdom</a:t>
            </a:r>
            <a:endParaRPr lang="en-US" dirty="0">
              <a:solidFill>
                <a:schemeClr val="accent1"/>
              </a:solidFill>
            </a:endParaRPr>
          </a:p>
        </p:txBody>
      </p:sp>
      <p:sp>
        <p:nvSpPr>
          <p:cNvPr id="242691" name="Rectangle 3"/>
          <p:cNvSpPr>
            <a:spLocks noGrp="1" noChangeArrowheads="1"/>
          </p:cNvSpPr>
          <p:nvPr>
            <p:ph type="body" sz="half" idx="1"/>
          </p:nvPr>
        </p:nvSpPr>
        <p:spPr>
          <a:xfrm>
            <a:off x="381000" y="2286000"/>
            <a:ext cx="7620000" cy="4114800"/>
          </a:xfrm>
          <a:noFill/>
          <a:ln/>
        </p:spPr>
        <p:txBody>
          <a:bodyPr lIns="92075" tIns="46038" rIns="92075" bIns="46038">
            <a:normAutofit/>
          </a:bodyPr>
          <a:lstStyle/>
          <a:p>
            <a:pPr marL="339725" indent="-339725">
              <a:spcBef>
                <a:spcPct val="60000"/>
              </a:spcBef>
              <a:buFont typeface="Webdings" pitchFamily="18" charset="2"/>
              <a:buNone/>
            </a:pPr>
            <a:r>
              <a:rPr lang="en-US" sz="1800" dirty="0">
                <a:cs typeface="Arial" charset="0"/>
              </a:rPr>
              <a:t>	</a:t>
            </a:r>
            <a:r>
              <a:rPr lang="en-US" sz="2000" dirty="0">
                <a:cs typeface="Arial" charset="0"/>
              </a:rPr>
              <a:t>You’re outside </a:t>
            </a:r>
            <a:r>
              <a:rPr lang="en-US" sz="2000" dirty="0" smtClean="0">
                <a:cs typeface="Arial" charset="0"/>
              </a:rPr>
              <a:t>Washington, DC </a:t>
            </a:r>
            <a:r>
              <a:rPr lang="en-US" sz="2000" dirty="0">
                <a:cs typeface="Arial" charset="0"/>
              </a:rPr>
              <a:t>driving to the airport to catch a plane to New York for a meeting.</a:t>
            </a:r>
            <a:endParaRPr lang="en-US" sz="2000" dirty="0">
              <a:cs typeface="Times New Roman" pitchFamily="18" charset="0"/>
            </a:endParaRPr>
          </a:p>
          <a:p>
            <a:pPr marL="339725" indent="-339725">
              <a:spcBef>
                <a:spcPct val="60000"/>
              </a:spcBef>
            </a:pPr>
            <a:r>
              <a:rPr lang="en-US" sz="2000" i="1" dirty="0">
                <a:cs typeface="Arial" charset="0"/>
              </a:rPr>
              <a:t>Data:</a:t>
            </a:r>
            <a:r>
              <a:rPr lang="en-US" sz="2000" dirty="0">
                <a:cs typeface="Arial" charset="0"/>
              </a:rPr>
              <a:t> 10, 34, 25.</a:t>
            </a:r>
            <a:endParaRPr lang="en-US" sz="2000" dirty="0">
              <a:cs typeface="Times New Roman" pitchFamily="18" charset="0"/>
            </a:endParaRPr>
          </a:p>
          <a:p>
            <a:pPr marL="339725" indent="-339725">
              <a:spcBef>
                <a:spcPct val="60000"/>
              </a:spcBef>
            </a:pPr>
            <a:r>
              <a:rPr lang="en-US" sz="2000" i="1" dirty="0">
                <a:cs typeface="Arial" charset="0"/>
              </a:rPr>
              <a:t>Information:</a:t>
            </a:r>
            <a:r>
              <a:rPr lang="en-US" sz="2000" dirty="0">
                <a:cs typeface="Arial" charset="0"/>
              </a:rPr>
              <a:t> a weather station 10 miles from </a:t>
            </a:r>
            <a:r>
              <a:rPr lang="en-US" sz="2000" dirty="0" smtClean="0">
                <a:cs typeface="Arial" charset="0"/>
              </a:rPr>
              <a:t>Washington National </a:t>
            </a:r>
            <a:r>
              <a:rPr lang="en-US" sz="2000" dirty="0">
                <a:cs typeface="Arial" charset="0"/>
              </a:rPr>
              <a:t>Airport reports sleet, temperature 34 degrees, wind out of the West at 25 mph.</a:t>
            </a:r>
            <a:endParaRPr lang="en-US" sz="2000" dirty="0">
              <a:cs typeface="Times New Roman" pitchFamily="18" charset="0"/>
            </a:endParaRPr>
          </a:p>
          <a:p>
            <a:pPr marL="339725" indent="-339725">
              <a:spcBef>
                <a:spcPct val="60000"/>
              </a:spcBef>
            </a:pPr>
            <a:r>
              <a:rPr lang="en-US" sz="2000" i="1" dirty="0">
                <a:cs typeface="Arial" charset="0"/>
              </a:rPr>
              <a:t>Knowledge:</a:t>
            </a:r>
            <a:r>
              <a:rPr lang="en-US" sz="2000" dirty="0">
                <a:cs typeface="Arial" charset="0"/>
              </a:rPr>
              <a:t> you know the weather will cause delays or cancellations and you may miss your meeting.</a:t>
            </a:r>
            <a:endParaRPr lang="en-US" sz="2000" dirty="0">
              <a:cs typeface="Times New Roman" pitchFamily="18" charset="0"/>
            </a:endParaRPr>
          </a:p>
          <a:p>
            <a:pPr marL="339725" indent="-339725">
              <a:spcBef>
                <a:spcPct val="60000"/>
              </a:spcBef>
            </a:pPr>
            <a:r>
              <a:rPr lang="en-US" sz="2000" i="1" dirty="0">
                <a:cs typeface="Arial" charset="0"/>
              </a:rPr>
              <a:t>Wisdom:</a:t>
            </a:r>
            <a:r>
              <a:rPr lang="en-US" sz="2000" dirty="0">
                <a:cs typeface="Arial" charset="0"/>
              </a:rPr>
              <a:t> you reserve a seat on the next </a:t>
            </a:r>
            <a:r>
              <a:rPr lang="en-US" sz="2000" b="1" dirty="0" smtClean="0">
                <a:cs typeface="Arial" charset="0"/>
              </a:rPr>
              <a:t>train</a:t>
            </a:r>
            <a:r>
              <a:rPr lang="en-US" sz="2000" dirty="0" smtClean="0">
                <a:cs typeface="Arial" charset="0"/>
              </a:rPr>
              <a:t> </a:t>
            </a:r>
            <a:r>
              <a:rPr lang="en-US" sz="2000" dirty="0">
                <a:cs typeface="Arial" charset="0"/>
              </a:rPr>
              <a:t>so you get to your meeting on time.</a:t>
            </a:r>
          </a:p>
        </p:txBody>
      </p:sp>
    </p:spTree>
    <p:extLst>
      <p:ext uri="{BB962C8B-B14F-4D97-AF65-F5344CB8AC3E}">
        <p14:creationId xmlns:p14="http://schemas.microsoft.com/office/powerpoint/2010/main" val="1390744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fade">
                                      <p:cBhvr>
                                        <p:cTn id="7" dur="2000"/>
                                        <p:tgtEl>
                                          <p:spTgt spid="242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691">
                                            <p:txEl>
                                              <p:pRg st="1" end="1"/>
                                            </p:txEl>
                                          </p:spTgt>
                                        </p:tgtEl>
                                        <p:attrNameLst>
                                          <p:attrName>style.visibility</p:attrName>
                                        </p:attrNameLst>
                                      </p:cBhvr>
                                      <p:to>
                                        <p:strVal val="visible"/>
                                      </p:to>
                                    </p:set>
                                    <p:animEffect transition="in" filter="fade">
                                      <p:cBhvr>
                                        <p:cTn id="12" dur="2000"/>
                                        <p:tgtEl>
                                          <p:spTgt spid="242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2691">
                                            <p:txEl>
                                              <p:pRg st="2" end="2"/>
                                            </p:txEl>
                                          </p:spTgt>
                                        </p:tgtEl>
                                        <p:attrNameLst>
                                          <p:attrName>style.visibility</p:attrName>
                                        </p:attrNameLst>
                                      </p:cBhvr>
                                      <p:to>
                                        <p:strVal val="visible"/>
                                      </p:to>
                                    </p:set>
                                    <p:animEffect transition="in" filter="fade">
                                      <p:cBhvr>
                                        <p:cTn id="17" dur="2000"/>
                                        <p:tgtEl>
                                          <p:spTgt spid="242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2691">
                                            <p:txEl>
                                              <p:pRg st="3" end="3"/>
                                            </p:txEl>
                                          </p:spTgt>
                                        </p:tgtEl>
                                        <p:attrNameLst>
                                          <p:attrName>style.visibility</p:attrName>
                                        </p:attrNameLst>
                                      </p:cBhvr>
                                      <p:to>
                                        <p:strVal val="visible"/>
                                      </p:to>
                                    </p:set>
                                    <p:animEffect transition="in" filter="fade">
                                      <p:cBhvr>
                                        <p:cTn id="22" dur="2000"/>
                                        <p:tgtEl>
                                          <p:spTgt spid="2426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2691">
                                            <p:txEl>
                                              <p:pRg st="4" end="4"/>
                                            </p:txEl>
                                          </p:spTgt>
                                        </p:tgtEl>
                                        <p:attrNameLst>
                                          <p:attrName>style.visibility</p:attrName>
                                        </p:attrNameLst>
                                      </p:cBhvr>
                                      <p:to>
                                        <p:strVal val="visible"/>
                                      </p:to>
                                    </p:set>
                                    <p:animEffect transition="in" filter="fade">
                                      <p:cBhvr>
                                        <p:cTn id="27" dur="2000"/>
                                        <p:tgtEl>
                                          <p:spTgt spid="242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20713" y="274638"/>
            <a:ext cx="8066087" cy="1143000"/>
          </a:xfrm>
        </p:spPr>
        <p:txBody>
          <a:bodyPr/>
          <a:lstStyle/>
          <a:p>
            <a:pPr eaLnBrk="1" hangingPunct="1">
              <a:defRPr/>
            </a:pPr>
            <a:r>
              <a:rPr lang="en-US" dirty="0" smtClean="0">
                <a:solidFill>
                  <a:schemeClr val="accent1"/>
                </a:solidFill>
              </a:rPr>
              <a:t>What Is Knowledge?</a:t>
            </a:r>
          </a:p>
        </p:txBody>
      </p:sp>
      <p:sp>
        <p:nvSpPr>
          <p:cNvPr id="1307652" name="Rectangle 4"/>
          <p:cNvSpPr>
            <a:spLocks noGrp="1" noChangeArrowheads="1"/>
          </p:cNvSpPr>
          <p:nvPr>
            <p:ph type="body" sz="half" idx="4294967295"/>
          </p:nvPr>
        </p:nvSpPr>
        <p:spPr>
          <a:xfrm>
            <a:off x="381000" y="1905000"/>
            <a:ext cx="3810000" cy="4106863"/>
          </a:xfrm>
          <a:prstGeom prst="rect">
            <a:avLst/>
          </a:prstGeom>
          <a:solidFill>
            <a:srgbClr val="FAFD87"/>
          </a:solidFill>
          <a:effectLst>
            <a:outerShdw dist="107763" dir="18900000" algn="ctr" rotWithShape="0">
              <a:schemeClr val="bg2"/>
            </a:outerShdw>
          </a:effectLst>
        </p:spPr>
        <p:txBody>
          <a:bodyPr/>
          <a:lstStyle/>
          <a:p>
            <a:pPr algn="ctr">
              <a:lnSpc>
                <a:spcPct val="90000"/>
              </a:lnSpc>
              <a:spcBef>
                <a:spcPct val="0"/>
              </a:spcBef>
              <a:buFontTx/>
              <a:buNone/>
              <a:defRPr/>
            </a:pPr>
            <a:r>
              <a:rPr lang="en-US" dirty="0" smtClean="0">
                <a:solidFill>
                  <a:srgbClr val="000000"/>
                </a:solidFill>
              </a:rPr>
              <a:t>DEFINITIONS </a:t>
            </a:r>
          </a:p>
          <a:p>
            <a:pPr>
              <a:lnSpc>
                <a:spcPct val="90000"/>
              </a:lnSpc>
              <a:spcBef>
                <a:spcPct val="0"/>
              </a:spcBef>
              <a:buFontTx/>
              <a:buNone/>
              <a:defRPr/>
            </a:pPr>
            <a:endParaRPr lang="en-US" dirty="0" smtClean="0">
              <a:solidFill>
                <a:srgbClr val="000000"/>
              </a:solidFill>
            </a:endParaRPr>
          </a:p>
          <a:p>
            <a:pPr>
              <a:lnSpc>
                <a:spcPct val="90000"/>
              </a:lnSpc>
              <a:spcBef>
                <a:spcPct val="0"/>
              </a:spcBef>
              <a:buFont typeface="Wingdings" pitchFamily="2" charset="2"/>
              <a:buChar char="Ø"/>
              <a:defRPr/>
            </a:pPr>
            <a:r>
              <a:rPr lang="en-US" dirty="0" smtClean="0">
                <a:solidFill>
                  <a:srgbClr val="000000"/>
                </a:solidFill>
              </a:rPr>
              <a:t>Understanding via experience</a:t>
            </a:r>
          </a:p>
          <a:p>
            <a:pPr>
              <a:lnSpc>
                <a:spcPct val="90000"/>
              </a:lnSpc>
              <a:spcBef>
                <a:spcPct val="0"/>
              </a:spcBef>
              <a:buFont typeface="Wingdings" pitchFamily="2" charset="2"/>
              <a:buChar char="Ø"/>
              <a:defRPr/>
            </a:pPr>
            <a:r>
              <a:rPr lang="en-US" dirty="0" smtClean="0">
                <a:solidFill>
                  <a:srgbClr val="000000"/>
                </a:solidFill>
              </a:rPr>
              <a:t>A person’s range of information</a:t>
            </a:r>
          </a:p>
          <a:p>
            <a:pPr>
              <a:lnSpc>
                <a:spcPct val="90000"/>
              </a:lnSpc>
              <a:spcBef>
                <a:spcPct val="0"/>
              </a:spcBef>
              <a:buFont typeface="Wingdings" pitchFamily="2" charset="2"/>
              <a:buChar char="Ø"/>
              <a:defRPr/>
            </a:pPr>
            <a:r>
              <a:rPr lang="en-US" dirty="0" smtClean="0">
                <a:solidFill>
                  <a:srgbClr val="000000"/>
                </a:solidFill>
              </a:rPr>
              <a:t>Accumulation of facts  or procedural rules</a:t>
            </a:r>
          </a:p>
        </p:txBody>
      </p:sp>
      <p:sp>
        <p:nvSpPr>
          <p:cNvPr id="1307653" name="Rectangle 5"/>
          <p:cNvSpPr>
            <a:spLocks noGrp="1" noChangeArrowheads="1"/>
          </p:cNvSpPr>
          <p:nvPr>
            <p:ph type="body" sz="half" idx="4294967295"/>
          </p:nvPr>
        </p:nvSpPr>
        <p:spPr>
          <a:xfrm>
            <a:off x="4267200" y="1828800"/>
            <a:ext cx="4343400" cy="4619625"/>
          </a:xfrm>
          <a:prstGeom prst="rect">
            <a:avLst/>
          </a:prstGeom>
        </p:spPr>
        <p:txBody>
          <a:bodyPr/>
          <a:lstStyle/>
          <a:p>
            <a:pPr eaLnBrk="1" hangingPunct="1">
              <a:lnSpc>
                <a:spcPct val="90000"/>
              </a:lnSpc>
            </a:pPr>
            <a:r>
              <a:rPr lang="en-US" sz="3200" dirty="0" smtClean="0"/>
              <a:t>Types of Knowledge:</a:t>
            </a:r>
          </a:p>
          <a:p>
            <a:pPr lvl="1" eaLnBrk="1" hangingPunct="1">
              <a:lnSpc>
                <a:spcPct val="90000"/>
              </a:lnSpc>
            </a:pPr>
            <a:r>
              <a:rPr lang="en-US" b="1" dirty="0" smtClean="0"/>
              <a:t>Know-What:</a:t>
            </a:r>
            <a:r>
              <a:rPr lang="en-US" sz="2000" dirty="0" smtClean="0"/>
              <a:t>  Facts</a:t>
            </a:r>
            <a:endParaRPr lang="en-US" b="1" dirty="0" smtClean="0"/>
          </a:p>
          <a:p>
            <a:pPr lvl="1" eaLnBrk="1" hangingPunct="1">
              <a:lnSpc>
                <a:spcPct val="90000"/>
              </a:lnSpc>
            </a:pPr>
            <a:r>
              <a:rPr lang="en-US" b="1" dirty="0" smtClean="0"/>
              <a:t>Know-Why:</a:t>
            </a:r>
            <a:r>
              <a:rPr lang="en-US" sz="2000" b="1" dirty="0" smtClean="0"/>
              <a:t> </a:t>
            </a:r>
            <a:r>
              <a:rPr lang="en-US" sz="2000" dirty="0" smtClean="0"/>
              <a:t>Analysis</a:t>
            </a:r>
            <a:endParaRPr lang="en-US" b="1" dirty="0" smtClean="0"/>
          </a:p>
          <a:p>
            <a:pPr lvl="1" eaLnBrk="1" hangingPunct="1">
              <a:lnSpc>
                <a:spcPct val="90000"/>
              </a:lnSpc>
            </a:pPr>
            <a:r>
              <a:rPr lang="en-US" b="1" dirty="0" smtClean="0"/>
              <a:t>Know-Who:</a:t>
            </a:r>
            <a:r>
              <a:rPr lang="en-US" sz="2000" dirty="0" smtClean="0"/>
              <a:t> Politics</a:t>
            </a:r>
            <a:endParaRPr lang="en-US" b="1" dirty="0" smtClean="0"/>
          </a:p>
          <a:p>
            <a:pPr lvl="1" eaLnBrk="1" hangingPunct="1">
              <a:lnSpc>
                <a:spcPct val="90000"/>
              </a:lnSpc>
            </a:pPr>
            <a:r>
              <a:rPr lang="en-US" b="1" dirty="0" smtClean="0"/>
              <a:t>Know-Where:</a:t>
            </a:r>
            <a:r>
              <a:rPr lang="en-US" sz="2000" dirty="0" smtClean="0"/>
              <a:t> Marketing</a:t>
            </a:r>
            <a:endParaRPr lang="en-US" b="1" dirty="0" smtClean="0"/>
          </a:p>
          <a:p>
            <a:pPr lvl="1" eaLnBrk="1" hangingPunct="1">
              <a:lnSpc>
                <a:spcPct val="90000"/>
              </a:lnSpc>
            </a:pPr>
            <a:r>
              <a:rPr lang="en-US" b="1" dirty="0" smtClean="0"/>
              <a:t>Know-When:</a:t>
            </a:r>
            <a:r>
              <a:rPr lang="en-US" sz="2000" dirty="0" smtClean="0"/>
              <a:t> Strategy</a:t>
            </a:r>
            <a:endParaRPr lang="en-US" b="1" dirty="0" smtClean="0"/>
          </a:p>
          <a:p>
            <a:pPr lvl="1" eaLnBrk="1" hangingPunct="1">
              <a:lnSpc>
                <a:spcPct val="90000"/>
              </a:lnSpc>
            </a:pPr>
            <a:r>
              <a:rPr lang="en-US" b="1" dirty="0" smtClean="0"/>
              <a:t>Know-How:</a:t>
            </a:r>
            <a:r>
              <a:rPr lang="en-US" sz="2000" dirty="0" smtClean="0"/>
              <a:t> Expertise</a:t>
            </a:r>
            <a:endParaRPr lang="en-US" b="1" dirty="0" smtClean="0"/>
          </a:p>
        </p:txBody>
      </p:sp>
      <p:sp>
        <p:nvSpPr>
          <p:cNvPr id="6" name="Slide Number Placeholder 5"/>
          <p:cNvSpPr>
            <a:spLocks noGrp="1"/>
          </p:cNvSpPr>
          <p:nvPr>
            <p:ph type="sldNum" sz="quarter" idx="4294967295"/>
          </p:nvPr>
        </p:nvSpPr>
        <p:spPr>
          <a:xfrm>
            <a:off x="6731000" y="6229350"/>
            <a:ext cx="1905000" cy="457200"/>
          </a:xfrm>
          <a:prstGeom prst="rect">
            <a:avLst/>
          </a:prstGeom>
        </p:spPr>
        <p:txBody>
          <a:bodyPr/>
          <a:lstStyle/>
          <a:p>
            <a:fld id="{3E04038D-BD32-42F8-AEAC-80500D503F56}" type="slidenum">
              <a:rPr lang="en-US" smtClean="0"/>
              <a:pPr/>
              <a:t>55</a:t>
            </a:fld>
            <a:endParaRPr lang="en-US"/>
          </a:p>
        </p:txBody>
      </p:sp>
    </p:spTree>
    <p:extLst>
      <p:ext uri="{BB962C8B-B14F-4D97-AF65-F5344CB8AC3E}">
        <p14:creationId xmlns:p14="http://schemas.microsoft.com/office/powerpoint/2010/main" val="2767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7652">
                                            <p:bg/>
                                          </p:spTgt>
                                        </p:tgtEl>
                                        <p:attrNameLst>
                                          <p:attrName>style.visibility</p:attrName>
                                        </p:attrNameLst>
                                      </p:cBhvr>
                                      <p:to>
                                        <p:strVal val="visible"/>
                                      </p:to>
                                    </p:set>
                                    <p:animEffect transition="in" filter="fade">
                                      <p:cBhvr>
                                        <p:cTn id="7" dur="500"/>
                                        <p:tgtEl>
                                          <p:spTgt spid="130765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7652">
                                            <p:txEl>
                                              <p:pRg st="0" end="0"/>
                                            </p:txEl>
                                          </p:spTgt>
                                        </p:tgtEl>
                                        <p:attrNameLst>
                                          <p:attrName>style.visibility</p:attrName>
                                        </p:attrNameLst>
                                      </p:cBhvr>
                                      <p:to>
                                        <p:strVal val="visible"/>
                                      </p:to>
                                    </p:set>
                                    <p:animEffect transition="in" filter="fade">
                                      <p:cBhvr>
                                        <p:cTn id="12" dur="500"/>
                                        <p:tgtEl>
                                          <p:spTgt spid="13076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7652">
                                            <p:txEl>
                                              <p:pRg st="2" end="2"/>
                                            </p:txEl>
                                          </p:spTgt>
                                        </p:tgtEl>
                                        <p:attrNameLst>
                                          <p:attrName>style.visibility</p:attrName>
                                        </p:attrNameLst>
                                      </p:cBhvr>
                                      <p:to>
                                        <p:strVal val="visible"/>
                                      </p:to>
                                    </p:set>
                                    <p:animEffect transition="in" filter="fade">
                                      <p:cBhvr>
                                        <p:cTn id="17" dur="500"/>
                                        <p:tgtEl>
                                          <p:spTgt spid="13076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7652">
                                            <p:txEl>
                                              <p:pRg st="3" end="3"/>
                                            </p:txEl>
                                          </p:spTgt>
                                        </p:tgtEl>
                                        <p:attrNameLst>
                                          <p:attrName>style.visibility</p:attrName>
                                        </p:attrNameLst>
                                      </p:cBhvr>
                                      <p:to>
                                        <p:strVal val="visible"/>
                                      </p:to>
                                    </p:set>
                                    <p:animEffect transition="in" filter="fade">
                                      <p:cBhvr>
                                        <p:cTn id="22" dur="500"/>
                                        <p:tgtEl>
                                          <p:spTgt spid="13076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7652">
                                            <p:txEl>
                                              <p:pRg st="4" end="4"/>
                                            </p:txEl>
                                          </p:spTgt>
                                        </p:tgtEl>
                                        <p:attrNameLst>
                                          <p:attrName>style.visibility</p:attrName>
                                        </p:attrNameLst>
                                      </p:cBhvr>
                                      <p:to>
                                        <p:strVal val="visible"/>
                                      </p:to>
                                    </p:set>
                                    <p:animEffect transition="in" filter="fade">
                                      <p:cBhvr>
                                        <p:cTn id="27" dur="500"/>
                                        <p:tgtEl>
                                          <p:spTgt spid="13076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307653">
                                            <p:txEl>
                                              <p:pRg st="0" end="0"/>
                                            </p:txEl>
                                          </p:spTgt>
                                        </p:tgtEl>
                                        <p:attrNameLst>
                                          <p:attrName>style.visibility</p:attrName>
                                        </p:attrNameLst>
                                      </p:cBhvr>
                                      <p:to>
                                        <p:strVal val="visible"/>
                                      </p:to>
                                    </p:set>
                                    <p:anim calcmode="lin" valueType="num">
                                      <p:cBhvr additive="base">
                                        <p:cTn id="32" dur="500" fill="hold"/>
                                        <p:tgtEl>
                                          <p:spTgt spid="1307653">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307653">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07653">
                                            <p:txEl>
                                              <p:pRg st="1" end="1"/>
                                            </p:txEl>
                                          </p:spTgt>
                                        </p:tgtEl>
                                        <p:attrNameLst>
                                          <p:attrName>style.visibility</p:attrName>
                                        </p:attrNameLst>
                                      </p:cBhvr>
                                      <p:to>
                                        <p:strVal val="visible"/>
                                      </p:to>
                                    </p:set>
                                    <p:anim calcmode="lin" valueType="num">
                                      <p:cBhvr additive="base">
                                        <p:cTn id="36" dur="500" fill="hold"/>
                                        <p:tgtEl>
                                          <p:spTgt spid="1307653">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307653">
                                            <p:txEl>
                                              <p:pRg st="1" end="1"/>
                                            </p:txEl>
                                          </p:spTgt>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307653">
                                            <p:txEl>
                                              <p:pRg st="2" end="2"/>
                                            </p:txEl>
                                          </p:spTgt>
                                        </p:tgtEl>
                                        <p:attrNameLst>
                                          <p:attrName>style.visibility</p:attrName>
                                        </p:attrNameLst>
                                      </p:cBhvr>
                                      <p:to>
                                        <p:strVal val="visible"/>
                                      </p:to>
                                    </p:set>
                                    <p:anim calcmode="lin" valueType="num">
                                      <p:cBhvr additive="base">
                                        <p:cTn id="40" dur="500" fill="hold"/>
                                        <p:tgtEl>
                                          <p:spTgt spid="1307653">
                                            <p:txEl>
                                              <p:pRg st="2" end="2"/>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1307653">
                                            <p:txEl>
                                              <p:pRg st="2" end="2"/>
                                            </p:txEl>
                                          </p:spTgt>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307653">
                                            <p:txEl>
                                              <p:pRg st="3" end="3"/>
                                            </p:txEl>
                                          </p:spTgt>
                                        </p:tgtEl>
                                        <p:attrNameLst>
                                          <p:attrName>style.visibility</p:attrName>
                                        </p:attrNameLst>
                                      </p:cBhvr>
                                      <p:to>
                                        <p:strVal val="visible"/>
                                      </p:to>
                                    </p:set>
                                    <p:anim calcmode="lin" valueType="num">
                                      <p:cBhvr additive="base">
                                        <p:cTn id="44" dur="500" fill="hold"/>
                                        <p:tgtEl>
                                          <p:spTgt spid="1307653">
                                            <p:txEl>
                                              <p:pRg st="3" end="3"/>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307653">
                                            <p:txEl>
                                              <p:pRg st="3" end="3"/>
                                            </p:txEl>
                                          </p:spTgt>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307653">
                                            <p:txEl>
                                              <p:pRg st="4" end="4"/>
                                            </p:txEl>
                                          </p:spTgt>
                                        </p:tgtEl>
                                        <p:attrNameLst>
                                          <p:attrName>style.visibility</p:attrName>
                                        </p:attrNameLst>
                                      </p:cBhvr>
                                      <p:to>
                                        <p:strVal val="visible"/>
                                      </p:to>
                                    </p:set>
                                    <p:anim calcmode="lin" valueType="num">
                                      <p:cBhvr additive="base">
                                        <p:cTn id="48" dur="500" fill="hold"/>
                                        <p:tgtEl>
                                          <p:spTgt spid="1307653">
                                            <p:txEl>
                                              <p:pRg st="4" end="4"/>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307653">
                                            <p:txEl>
                                              <p:pRg st="4" end="4"/>
                                            </p:txEl>
                                          </p:spTgt>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307653">
                                            <p:txEl>
                                              <p:pRg st="5" end="5"/>
                                            </p:txEl>
                                          </p:spTgt>
                                        </p:tgtEl>
                                        <p:attrNameLst>
                                          <p:attrName>style.visibility</p:attrName>
                                        </p:attrNameLst>
                                      </p:cBhvr>
                                      <p:to>
                                        <p:strVal val="visible"/>
                                      </p:to>
                                    </p:set>
                                    <p:anim calcmode="lin" valueType="num">
                                      <p:cBhvr additive="base">
                                        <p:cTn id="52" dur="500" fill="hold"/>
                                        <p:tgtEl>
                                          <p:spTgt spid="1307653">
                                            <p:txEl>
                                              <p:pRg st="5" end="5"/>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1307653">
                                            <p:txEl>
                                              <p:pRg st="5" end="5"/>
                                            </p:txEl>
                                          </p:spTgt>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1307653">
                                            <p:txEl>
                                              <p:pRg st="6" end="6"/>
                                            </p:txEl>
                                          </p:spTgt>
                                        </p:tgtEl>
                                        <p:attrNameLst>
                                          <p:attrName>style.visibility</p:attrName>
                                        </p:attrNameLst>
                                      </p:cBhvr>
                                      <p:to>
                                        <p:strVal val="visible"/>
                                      </p:to>
                                    </p:set>
                                    <p:anim calcmode="lin" valueType="num">
                                      <p:cBhvr additive="base">
                                        <p:cTn id="56" dur="500" fill="hold"/>
                                        <p:tgtEl>
                                          <p:spTgt spid="1307653">
                                            <p:txEl>
                                              <p:pRg st="6" end="6"/>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30765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652" grpId="0" build="p" animBg="1"/>
      <p:bldP spid="1307653"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Diagram 29"/>
          <p:cNvGraphicFramePr/>
          <p:nvPr/>
        </p:nvGraphicFramePr>
        <p:xfrm>
          <a:off x="1752600" y="1905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914400" y="228600"/>
            <a:ext cx="7239000" cy="1143000"/>
          </a:xfrm>
        </p:spPr>
        <p:txBody>
          <a:bodyPr/>
          <a:lstStyle/>
          <a:p>
            <a:r>
              <a:rPr lang="en-US" dirty="0" smtClean="0">
                <a:solidFill>
                  <a:schemeClr val="accent1"/>
                </a:solidFill>
              </a:rPr>
              <a:t>Explicit and Tacit Knowledge</a:t>
            </a:r>
            <a:endParaRPr lang="en-US" dirty="0">
              <a:solidFill>
                <a:schemeClr val="accent1"/>
              </a:solidFill>
            </a:endParaRPr>
          </a:p>
        </p:txBody>
      </p:sp>
      <p:sp>
        <p:nvSpPr>
          <p:cNvPr id="4" name="Slide Number Placeholder 3"/>
          <p:cNvSpPr>
            <a:spLocks noGrp="1"/>
          </p:cNvSpPr>
          <p:nvPr>
            <p:ph type="sldNum" sz="quarter" idx="4294967295"/>
          </p:nvPr>
        </p:nvSpPr>
        <p:spPr>
          <a:xfrm>
            <a:off x="6781800" y="6324600"/>
            <a:ext cx="1905000" cy="457200"/>
          </a:xfrm>
          <a:prstGeom prst="rect">
            <a:avLst/>
          </a:prstGeom>
        </p:spPr>
        <p:txBody>
          <a:bodyPr/>
          <a:lstStyle/>
          <a:p>
            <a:pPr>
              <a:defRPr/>
            </a:pPr>
            <a:fld id="{9AB51690-8A7E-40CF-8C34-B034CAF84587}" type="slidenum">
              <a:rPr lang="en-US" smtClean="0"/>
              <a:pPr>
                <a:defRPr/>
              </a:pPr>
              <a:t>56</a:t>
            </a:fld>
            <a:endParaRPr lang="en-US"/>
          </a:p>
        </p:txBody>
      </p:sp>
      <p:sp>
        <p:nvSpPr>
          <p:cNvPr id="6" name="Left-Right Arrow 5"/>
          <p:cNvSpPr/>
          <p:nvPr/>
        </p:nvSpPr>
        <p:spPr bwMode="auto">
          <a:xfrm>
            <a:off x="4191000" y="2590800"/>
            <a:ext cx="1905000" cy="381000"/>
          </a:xfrm>
          <a:prstGeom prst="lef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7" name="Up Arrow 6"/>
          <p:cNvSpPr/>
          <p:nvPr/>
        </p:nvSpPr>
        <p:spPr bwMode="auto">
          <a:xfrm>
            <a:off x="5943600" y="3429000"/>
            <a:ext cx="304800" cy="1143000"/>
          </a:xfrm>
          <a:prstGeom prst="up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8" name="Down Arrow 7"/>
          <p:cNvSpPr/>
          <p:nvPr/>
        </p:nvSpPr>
        <p:spPr bwMode="auto">
          <a:xfrm flipH="1">
            <a:off x="3962400" y="3505200"/>
            <a:ext cx="304800" cy="1143000"/>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9" name="Left-Right Arrow 8"/>
          <p:cNvSpPr/>
          <p:nvPr/>
        </p:nvSpPr>
        <p:spPr bwMode="auto">
          <a:xfrm>
            <a:off x="4114800" y="5257800"/>
            <a:ext cx="1905000" cy="457200"/>
          </a:xfrm>
          <a:prstGeom prst="lef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10" name="TextBox 9"/>
          <p:cNvSpPr txBox="1"/>
          <p:nvPr/>
        </p:nvSpPr>
        <p:spPr>
          <a:xfrm>
            <a:off x="4343400" y="2590800"/>
            <a:ext cx="1524000" cy="369332"/>
          </a:xfrm>
          <a:prstGeom prst="rect">
            <a:avLst/>
          </a:prstGeom>
          <a:noFill/>
        </p:spPr>
        <p:txBody>
          <a:bodyPr wrap="square" rtlCol="0">
            <a:spAutoFit/>
          </a:bodyPr>
          <a:lstStyle/>
          <a:p>
            <a:r>
              <a:rPr lang="en-US" sz="1800" dirty="0" smtClean="0"/>
              <a:t>Socialization</a:t>
            </a:r>
            <a:endParaRPr lang="en-US" sz="1800" dirty="0"/>
          </a:p>
        </p:txBody>
      </p:sp>
      <p:sp>
        <p:nvSpPr>
          <p:cNvPr id="11" name="TextBox 10"/>
          <p:cNvSpPr txBox="1"/>
          <p:nvPr/>
        </p:nvSpPr>
        <p:spPr>
          <a:xfrm>
            <a:off x="5181600" y="3733800"/>
            <a:ext cx="1752600" cy="369332"/>
          </a:xfrm>
          <a:prstGeom prst="rect">
            <a:avLst/>
          </a:prstGeom>
          <a:noFill/>
        </p:spPr>
        <p:txBody>
          <a:bodyPr wrap="square" rtlCol="0">
            <a:spAutoFit/>
          </a:bodyPr>
          <a:lstStyle/>
          <a:p>
            <a:r>
              <a:rPr lang="en-US" sz="1800" dirty="0" smtClean="0"/>
              <a:t>Internalization</a:t>
            </a:r>
            <a:endParaRPr lang="en-US" sz="1800" dirty="0"/>
          </a:p>
        </p:txBody>
      </p:sp>
      <p:sp>
        <p:nvSpPr>
          <p:cNvPr id="12" name="TextBox 11"/>
          <p:cNvSpPr txBox="1"/>
          <p:nvPr/>
        </p:nvSpPr>
        <p:spPr>
          <a:xfrm>
            <a:off x="3124200" y="3733800"/>
            <a:ext cx="1828800" cy="369332"/>
          </a:xfrm>
          <a:prstGeom prst="rect">
            <a:avLst/>
          </a:prstGeom>
          <a:noFill/>
        </p:spPr>
        <p:txBody>
          <a:bodyPr wrap="square" rtlCol="0">
            <a:spAutoFit/>
          </a:bodyPr>
          <a:lstStyle/>
          <a:p>
            <a:r>
              <a:rPr lang="en-US" sz="1800" dirty="0" smtClean="0"/>
              <a:t>Externalization</a:t>
            </a:r>
            <a:endParaRPr lang="en-US" sz="1800" dirty="0"/>
          </a:p>
        </p:txBody>
      </p:sp>
      <p:sp>
        <p:nvSpPr>
          <p:cNvPr id="13" name="TextBox 12"/>
          <p:cNvSpPr txBox="1"/>
          <p:nvPr/>
        </p:nvSpPr>
        <p:spPr>
          <a:xfrm>
            <a:off x="4343400" y="5257800"/>
            <a:ext cx="1676400" cy="369332"/>
          </a:xfrm>
          <a:prstGeom prst="rect">
            <a:avLst/>
          </a:prstGeom>
          <a:noFill/>
        </p:spPr>
        <p:txBody>
          <a:bodyPr wrap="square" rtlCol="0">
            <a:spAutoFit/>
          </a:bodyPr>
          <a:lstStyle/>
          <a:p>
            <a:r>
              <a:rPr lang="en-US" sz="1800" dirty="0" smtClean="0"/>
              <a:t>Combination</a:t>
            </a:r>
            <a:endParaRPr lang="en-US" sz="1800" dirty="0"/>
          </a:p>
        </p:txBody>
      </p:sp>
      <p:pic>
        <p:nvPicPr>
          <p:cNvPr id="54277" name="Picture 5" descr="C:\Documents and Settings\terbush\Local Settings\Temporary Internet Files\Content.IE5\3H9E8O2V\MPj04436080000[1].jpg"/>
          <p:cNvPicPr>
            <a:picLocks noChangeAspect="1" noChangeArrowheads="1"/>
          </p:cNvPicPr>
          <p:nvPr/>
        </p:nvPicPr>
        <p:blipFill>
          <a:blip r:embed="rId8" cstate="print"/>
          <a:srcRect/>
          <a:stretch>
            <a:fillRect/>
          </a:stretch>
        </p:blipFill>
        <p:spPr bwMode="auto">
          <a:xfrm>
            <a:off x="6553200" y="4495800"/>
            <a:ext cx="2052949" cy="1366215"/>
          </a:xfrm>
          <a:prstGeom prst="rect">
            <a:avLst/>
          </a:prstGeom>
          <a:noFill/>
        </p:spPr>
      </p:pic>
      <p:pic>
        <p:nvPicPr>
          <p:cNvPr id="54282" name="Picture 10" descr="C:\Documents and Settings\terbush\Local Settings\Temporary Internet Files\Content.IE5\M5LXR4B5\MPj04438480000[1].jpg"/>
          <p:cNvPicPr>
            <a:picLocks noChangeAspect="1" noChangeArrowheads="1"/>
          </p:cNvPicPr>
          <p:nvPr/>
        </p:nvPicPr>
        <p:blipFill>
          <a:blip r:embed="rId9" cstate="print"/>
          <a:srcRect/>
          <a:stretch>
            <a:fillRect/>
          </a:stretch>
        </p:blipFill>
        <p:spPr bwMode="auto">
          <a:xfrm>
            <a:off x="1143000" y="1752600"/>
            <a:ext cx="1513660" cy="2267816"/>
          </a:xfrm>
          <a:prstGeom prst="rect">
            <a:avLst/>
          </a:prstGeom>
          <a:noFill/>
        </p:spPr>
      </p:pic>
      <p:pic>
        <p:nvPicPr>
          <p:cNvPr id="54284" name="Picture 12"/>
          <p:cNvPicPr>
            <a:picLocks noGrp="1" noChangeAspect="1" noChangeArrowheads="1"/>
          </p:cNvPicPr>
          <p:nvPr>
            <p:ph idx="1"/>
          </p:nvPr>
        </p:nvPicPr>
        <p:blipFill>
          <a:blip r:embed="rId10" cstate="print"/>
          <a:srcRect/>
          <a:stretch>
            <a:fillRect/>
          </a:stretch>
        </p:blipFill>
        <p:spPr bwMode="auto">
          <a:xfrm>
            <a:off x="6781800" y="1828800"/>
            <a:ext cx="1758210" cy="2333625"/>
          </a:xfrm>
          <a:prstGeom prst="rect">
            <a:avLst/>
          </a:prstGeom>
          <a:noFill/>
          <a:ln w="9525" cap="flat" cmpd="sng">
            <a:noFill/>
            <a:prstDash val="solid"/>
            <a:miter lim="800000"/>
            <a:headEnd type="none" w="med" len="med"/>
            <a:tailEnd type="none" w="med" len="med"/>
          </a:ln>
        </p:spPr>
      </p:pic>
      <p:pic>
        <p:nvPicPr>
          <p:cNvPr id="54287" name="Picture 15" descr="C:\Documents and Settings\terbush\Local Settings\Temporary Internet Files\Content.IE5\3H9E8O2V\MPj04430800000[1].jpg"/>
          <p:cNvPicPr>
            <a:picLocks noChangeAspect="1" noChangeArrowheads="1"/>
          </p:cNvPicPr>
          <p:nvPr/>
        </p:nvPicPr>
        <p:blipFill>
          <a:blip r:embed="rId11" cstate="print"/>
          <a:srcRect/>
          <a:stretch>
            <a:fillRect/>
          </a:stretch>
        </p:blipFill>
        <p:spPr bwMode="auto">
          <a:xfrm>
            <a:off x="304800" y="4343400"/>
            <a:ext cx="2747963" cy="1828739"/>
          </a:xfrm>
          <a:prstGeom prst="rect">
            <a:avLst/>
          </a:prstGeom>
          <a:noFill/>
        </p:spPr>
      </p:pic>
      <p:sp>
        <p:nvSpPr>
          <p:cNvPr id="17" name="Footer Placeholder 16"/>
          <p:cNvSpPr>
            <a:spLocks noGrp="1"/>
          </p:cNvSpPr>
          <p:nvPr>
            <p:ph type="ftr" sz="quarter" idx="11"/>
          </p:nvPr>
        </p:nvSpPr>
        <p:spPr>
          <a:xfrm>
            <a:off x="8617035" y="6218176"/>
            <a:ext cx="457200" cy="365125"/>
          </a:xfrm>
        </p:spPr>
        <p:txBody>
          <a:bodyPr/>
          <a:lstStyle/>
          <a:p>
            <a:pPr>
              <a:defRPr/>
            </a:pPr>
            <a:endParaRPr lang="en-US" dirty="0"/>
          </a:p>
        </p:txBody>
      </p:sp>
    </p:spTree>
    <p:extLst>
      <p:ext uri="{BB962C8B-B14F-4D97-AF65-F5344CB8AC3E}">
        <p14:creationId xmlns:p14="http://schemas.microsoft.com/office/powerpoint/2010/main" val="100917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3" y="609600"/>
            <a:ext cx="5893617" cy="4876800"/>
          </a:xfrm>
        </p:spPr>
        <p:txBody>
          <a:bodyPr>
            <a:normAutofit/>
          </a:bodyPr>
          <a:lstStyle/>
          <a:p>
            <a:r>
              <a:rPr lang="en-US" dirty="0"/>
              <a:t>Tacit knowledge is knowledge that's difficult to write down, visualize or transfer from one person to another. </a:t>
            </a:r>
            <a:endParaRPr lang="en-US" dirty="0" smtClean="0"/>
          </a:p>
          <a:p>
            <a:r>
              <a:rPr lang="en-US" dirty="0" smtClean="0"/>
              <a:t>Some Examples of Tacit Knowledge</a:t>
            </a:r>
          </a:p>
          <a:p>
            <a:pPr lvl="1">
              <a:buFont typeface="Arial" panose="020B0604020202020204" pitchFamily="34" charset="0"/>
              <a:buChar char="•"/>
            </a:pPr>
            <a:r>
              <a:rPr lang="en-US" sz="2000" dirty="0" smtClean="0">
                <a:solidFill>
                  <a:schemeClr val="accent1"/>
                </a:solidFill>
              </a:rPr>
              <a:t>Innovation</a:t>
            </a:r>
          </a:p>
          <a:p>
            <a:pPr lvl="1">
              <a:buFont typeface="Arial" panose="020B0604020202020204" pitchFamily="34" charset="0"/>
              <a:buChar char="•"/>
            </a:pPr>
            <a:r>
              <a:rPr lang="en-US" sz="2000" dirty="0" smtClean="0">
                <a:solidFill>
                  <a:schemeClr val="accent1"/>
                </a:solidFill>
              </a:rPr>
              <a:t>Leadership</a:t>
            </a:r>
            <a:endParaRPr lang="en-US" sz="2000" dirty="0">
              <a:solidFill>
                <a:schemeClr val="accent1"/>
              </a:solidFill>
            </a:endParaRPr>
          </a:p>
          <a:p>
            <a:pPr lvl="1">
              <a:buFont typeface="Arial" panose="020B0604020202020204" pitchFamily="34" charset="0"/>
              <a:buChar char="•"/>
            </a:pPr>
            <a:r>
              <a:rPr lang="en-US" sz="2000" dirty="0" smtClean="0">
                <a:solidFill>
                  <a:schemeClr val="accent1"/>
                </a:solidFill>
              </a:rPr>
              <a:t>How </a:t>
            </a:r>
            <a:r>
              <a:rPr lang="en-US" sz="2000" dirty="0">
                <a:solidFill>
                  <a:schemeClr val="accent1"/>
                </a:solidFill>
              </a:rPr>
              <a:t>to speak a </a:t>
            </a:r>
            <a:r>
              <a:rPr lang="en-US" sz="2000" dirty="0" smtClean="0">
                <a:solidFill>
                  <a:schemeClr val="accent1"/>
                </a:solidFill>
              </a:rPr>
              <a:t>language</a:t>
            </a:r>
          </a:p>
          <a:p>
            <a:pPr lvl="1">
              <a:buFont typeface="Arial" panose="020B0604020202020204" pitchFamily="34" charset="0"/>
              <a:buChar char="•"/>
            </a:pPr>
            <a:r>
              <a:rPr lang="en-US" sz="2000" dirty="0" smtClean="0">
                <a:solidFill>
                  <a:schemeClr val="accent1"/>
                </a:solidFill>
              </a:rPr>
              <a:t>Sales</a:t>
            </a:r>
            <a:endParaRPr lang="en-US" sz="2000" dirty="0">
              <a:solidFill>
                <a:schemeClr val="accent1"/>
              </a:solidFill>
            </a:endParaRPr>
          </a:p>
          <a:p>
            <a:pPr lvl="1">
              <a:buFont typeface="Arial" panose="020B0604020202020204" pitchFamily="34" charset="0"/>
              <a:buChar char="•"/>
            </a:pPr>
            <a:r>
              <a:rPr lang="en-US" sz="2000" dirty="0" smtClean="0">
                <a:solidFill>
                  <a:schemeClr val="accent1"/>
                </a:solidFill>
              </a:rPr>
              <a:t>Body Language</a:t>
            </a:r>
          </a:p>
          <a:p>
            <a:pPr lvl="1">
              <a:buFont typeface="Arial" panose="020B0604020202020204" pitchFamily="34" charset="0"/>
              <a:buChar char="•"/>
            </a:pPr>
            <a:r>
              <a:rPr lang="en-US" sz="2000" dirty="0" smtClean="0">
                <a:solidFill>
                  <a:schemeClr val="accent1"/>
                </a:solidFill>
              </a:rPr>
              <a:t>Intuition</a:t>
            </a:r>
            <a:endParaRPr lang="en-US" sz="2000" dirty="0">
              <a:solidFill>
                <a:schemeClr val="accent1"/>
              </a:solidFill>
            </a:endParaRPr>
          </a:p>
          <a:p>
            <a:pPr lvl="1">
              <a:buFont typeface="Arial" panose="020B0604020202020204" pitchFamily="34" charset="0"/>
              <a:buChar char="•"/>
            </a:pPr>
            <a:r>
              <a:rPr lang="en-US" sz="2000" dirty="0" smtClean="0">
                <a:solidFill>
                  <a:schemeClr val="accent1"/>
                </a:solidFill>
              </a:rPr>
              <a:t>Humor</a:t>
            </a:r>
            <a:endParaRPr lang="en-US" sz="2000" dirty="0">
              <a:solidFill>
                <a:schemeClr val="accent1"/>
              </a:solidFill>
            </a:endParaRPr>
          </a:p>
          <a:p>
            <a:pPr lvl="1">
              <a:buFont typeface="Arial" panose="020B0604020202020204" pitchFamily="34" charset="0"/>
              <a:buChar char="•"/>
            </a:pPr>
            <a:r>
              <a:rPr lang="en-US" sz="2000" dirty="0" smtClean="0">
                <a:solidFill>
                  <a:schemeClr val="accent1"/>
                </a:solidFill>
              </a:rPr>
              <a:t>Emotional </a:t>
            </a:r>
            <a:r>
              <a:rPr lang="en-US" sz="2000" dirty="0">
                <a:solidFill>
                  <a:schemeClr val="accent1"/>
                </a:solidFill>
              </a:rPr>
              <a:t>Intelligence</a:t>
            </a:r>
          </a:p>
          <a:p>
            <a:pPr marL="0" indent="0">
              <a:buNone/>
            </a:pPr>
            <a:endParaRPr lang="en-US" dirty="0"/>
          </a:p>
        </p:txBody>
      </p:sp>
      <p:sp>
        <p:nvSpPr>
          <p:cNvPr id="4" name="Slide Number Placeholder 3"/>
          <p:cNvSpPr>
            <a:spLocks noGrp="1"/>
          </p:cNvSpPr>
          <p:nvPr>
            <p:ph type="sldNum" sz="quarter" idx="11"/>
          </p:nvPr>
        </p:nvSpPr>
        <p:spPr/>
        <p:txBody>
          <a:bodyPr/>
          <a:lstStyle/>
          <a:p>
            <a:fld id="{9091B9A7-3FAE-41EE-8F79-68D35780CF90}" type="slidenum">
              <a:rPr lang="en-US" smtClean="0"/>
              <a:pPr/>
              <a:t>57</a:t>
            </a:fld>
            <a:endParaRPr lang="en-US"/>
          </a:p>
        </p:txBody>
      </p:sp>
      <p:pic>
        <p:nvPicPr>
          <p:cNvPr id="9218" name="Picture 2" descr="http://answerhub.com/site/assets/files/1546/knowledge_transf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1524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zenexmachina.files.wordpress.com/2012/07/tacit-vs-explicit-knowledge.png?w=4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12" y="3124200"/>
            <a:ext cx="5115788"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00" y="0"/>
            <a:ext cx="7772400" cy="769441"/>
          </a:xfrm>
          <a:prstGeom prst="rect">
            <a:avLst/>
          </a:prstGeom>
          <a:noFill/>
        </p:spPr>
        <p:txBody>
          <a:bodyPr wrap="square" rtlCol="0">
            <a:spAutoFit/>
          </a:bodyPr>
          <a:lstStyle/>
          <a:p>
            <a:r>
              <a:rPr lang="en-US" sz="4400" b="1" dirty="0" smtClean="0">
                <a:solidFill>
                  <a:schemeClr val="accent1"/>
                </a:solidFill>
              </a:rPr>
              <a:t>Explicit vs Tacit Knowledge</a:t>
            </a:r>
            <a:endParaRPr lang="en-US" sz="4400" b="1" dirty="0">
              <a:solidFill>
                <a:schemeClr val="accent1"/>
              </a:solidFill>
            </a:endParaRPr>
          </a:p>
        </p:txBody>
      </p:sp>
    </p:spTree>
    <p:extLst>
      <p:ext uri="{BB962C8B-B14F-4D97-AF65-F5344CB8AC3E}">
        <p14:creationId xmlns:p14="http://schemas.microsoft.com/office/powerpoint/2010/main" val="2188071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77D3D56E-4DC4-4BC1-9CA5-8BC0E4B9CCEE}" type="slidenum">
              <a:rPr lang="en-US"/>
              <a:pPr/>
              <a:t>58</a:t>
            </a:fld>
            <a:endParaRPr lang="en-US"/>
          </a:p>
        </p:txBody>
      </p:sp>
      <p:sp>
        <p:nvSpPr>
          <p:cNvPr id="183298" name="Rectangle 2"/>
          <p:cNvSpPr>
            <a:spLocks noGrp="1" noChangeArrowheads="1"/>
          </p:cNvSpPr>
          <p:nvPr>
            <p:ph type="title"/>
          </p:nvPr>
        </p:nvSpPr>
        <p:spPr>
          <a:xfrm>
            <a:off x="304800" y="533400"/>
            <a:ext cx="8610600" cy="685800"/>
          </a:xfrm>
        </p:spPr>
        <p:txBody>
          <a:bodyPr>
            <a:noAutofit/>
          </a:bodyPr>
          <a:lstStyle/>
          <a:p>
            <a:pPr>
              <a:lnSpc>
                <a:spcPct val="135000"/>
              </a:lnSpc>
            </a:pPr>
            <a:r>
              <a:rPr lang="en-US" sz="1600" dirty="0"/>
              <a:t>	</a:t>
            </a:r>
            <a:r>
              <a:rPr lang="en-US" sz="4000" dirty="0">
                <a:solidFill>
                  <a:schemeClr val="accent1"/>
                </a:solidFill>
              </a:rPr>
              <a:t>Why is </a:t>
            </a:r>
            <a:r>
              <a:rPr lang="en-US" sz="4000" dirty="0" smtClean="0">
                <a:solidFill>
                  <a:schemeClr val="accent1"/>
                </a:solidFill>
              </a:rPr>
              <a:t>Knowledge Sharing </a:t>
            </a:r>
            <a:r>
              <a:rPr lang="en-US" sz="4000" dirty="0">
                <a:solidFill>
                  <a:schemeClr val="accent1"/>
                </a:solidFill>
              </a:rPr>
              <a:t>critical?</a:t>
            </a:r>
          </a:p>
        </p:txBody>
      </p:sp>
      <p:sp>
        <p:nvSpPr>
          <p:cNvPr id="183299" name="Rectangle 3"/>
          <p:cNvSpPr>
            <a:spLocks noGrp="1" noChangeArrowheads="1"/>
          </p:cNvSpPr>
          <p:nvPr>
            <p:ph type="body" sz="half" idx="1"/>
          </p:nvPr>
        </p:nvSpPr>
        <p:spPr>
          <a:xfrm>
            <a:off x="1274763" y="2057400"/>
            <a:ext cx="3373437" cy="3203575"/>
          </a:xfrm>
        </p:spPr>
        <p:txBody>
          <a:bodyPr/>
          <a:lstStyle/>
          <a:p>
            <a:pPr marL="0" indent="0">
              <a:buFont typeface="Webdings" pitchFamily="18" charset="2"/>
              <a:buNone/>
            </a:pPr>
            <a:r>
              <a:rPr lang="en-US" sz="2000" i="1" dirty="0"/>
              <a:t>“The chief economic priority for developed countries is to raise the productivity of knowledge . . . </a:t>
            </a:r>
            <a:r>
              <a:rPr lang="en-US" sz="2000" b="1" i="1" dirty="0"/>
              <a:t>The country that does this first will dominate the twenty-first century economically.”</a:t>
            </a:r>
            <a:endParaRPr lang="en-US" sz="2000" b="1" dirty="0"/>
          </a:p>
          <a:p>
            <a:pPr marL="0" indent="0">
              <a:buFont typeface="Webdings" pitchFamily="18" charset="2"/>
              <a:buNone/>
            </a:pPr>
            <a:endParaRPr lang="en-US" sz="2000" dirty="0"/>
          </a:p>
        </p:txBody>
      </p:sp>
      <p:sp>
        <p:nvSpPr>
          <p:cNvPr id="183300" name="Text Box 4"/>
          <p:cNvSpPr txBox="1">
            <a:spLocks noChangeArrowheads="1"/>
          </p:cNvSpPr>
          <p:nvPr/>
        </p:nvSpPr>
        <p:spPr bwMode="auto">
          <a:xfrm>
            <a:off x="5764213" y="5164138"/>
            <a:ext cx="1754187" cy="336550"/>
          </a:xfrm>
          <a:prstGeom prst="rect">
            <a:avLst/>
          </a:prstGeom>
          <a:noFill/>
          <a:ln w="9525">
            <a:noFill/>
            <a:miter lim="800000"/>
            <a:headEnd/>
            <a:tailEnd/>
          </a:ln>
          <a:effectLst/>
        </p:spPr>
        <p:txBody>
          <a:bodyPr wrap="none">
            <a:spAutoFit/>
          </a:bodyPr>
          <a:lstStyle/>
          <a:p>
            <a:r>
              <a:rPr lang="en-US" sz="1600">
                <a:solidFill>
                  <a:srgbClr val="4D4D4D"/>
                </a:solidFill>
                <a:latin typeface="Arial" charset="0"/>
              </a:rPr>
              <a:t>Peter F. Drucker</a:t>
            </a:r>
          </a:p>
        </p:txBody>
      </p:sp>
      <p:pic>
        <p:nvPicPr>
          <p:cNvPr id="183301" name="Picture 5" descr="drucker"/>
          <p:cNvPicPr>
            <a:picLocks noGrp="1" noChangeAspect="1" noChangeArrowheads="1"/>
          </p:cNvPicPr>
          <p:nvPr>
            <p:ph type="clipArt" sz="half" idx="2"/>
          </p:nvPr>
        </p:nvPicPr>
        <p:blipFill>
          <a:blip r:embed="rId2" cstate="print">
            <a:lum bright="18000" contrast="18000"/>
          </a:blip>
          <a:srcRect/>
          <a:stretch>
            <a:fillRect/>
          </a:stretch>
        </p:blipFill>
        <p:spPr>
          <a:xfrm>
            <a:off x="4935538" y="2197100"/>
            <a:ext cx="3257550" cy="2841625"/>
          </a:xfrm>
        </p:spPr>
      </p:pic>
      <p:sp>
        <p:nvSpPr>
          <p:cNvPr id="183302" name="Rectangle 6"/>
          <p:cNvSpPr>
            <a:spLocks noChangeArrowheads="1"/>
          </p:cNvSpPr>
          <p:nvPr/>
        </p:nvSpPr>
        <p:spPr bwMode="auto">
          <a:xfrm>
            <a:off x="310978" y="3352800"/>
            <a:ext cx="4673600" cy="1295400"/>
          </a:xfrm>
          <a:prstGeom prst="rect">
            <a:avLst/>
          </a:prstGeom>
          <a:noFill/>
          <a:ln w="9525">
            <a:noFill/>
            <a:miter lim="800000"/>
            <a:headEnd/>
            <a:tailEnd/>
          </a:ln>
        </p:spPr>
        <p:txBody>
          <a:bodyPr/>
          <a:lstStyle/>
          <a:p>
            <a:endParaRPr lang="en-US" sz="2400" b="0">
              <a:solidFill>
                <a:schemeClr val="tx1"/>
              </a:solidFill>
              <a:latin typeface="Times New Roman" pitchFamily="18" charset="0"/>
            </a:endParaRPr>
          </a:p>
        </p:txBody>
      </p:sp>
    </p:spTree>
    <p:extLst>
      <p:ext uri="{BB962C8B-B14F-4D97-AF65-F5344CB8AC3E}">
        <p14:creationId xmlns:p14="http://schemas.microsoft.com/office/powerpoint/2010/main" val="1730082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4294967295"/>
          </p:nvPr>
        </p:nvSpPr>
        <p:spPr>
          <a:xfrm>
            <a:off x="6731000" y="6229350"/>
            <a:ext cx="1905000" cy="457200"/>
          </a:xfrm>
          <a:prstGeom prst="rect">
            <a:avLst/>
          </a:prstGeom>
        </p:spPr>
        <p:txBody>
          <a:bodyPr/>
          <a:lstStyle/>
          <a:p>
            <a:fld id="{98321387-3B43-4C88-B083-6D8DAB233889}" type="slidenum">
              <a:rPr lang="en-US"/>
              <a:pPr/>
              <a:t>59</a:t>
            </a:fld>
            <a:endParaRPr lang="en-US"/>
          </a:p>
        </p:txBody>
      </p:sp>
      <p:sp>
        <p:nvSpPr>
          <p:cNvPr id="275458" name="Rectangle 2"/>
          <p:cNvSpPr>
            <a:spLocks noGrp="1" noChangeArrowheads="1"/>
          </p:cNvSpPr>
          <p:nvPr>
            <p:ph type="title"/>
          </p:nvPr>
        </p:nvSpPr>
        <p:spPr>
          <a:xfrm>
            <a:off x="533400" y="381000"/>
            <a:ext cx="8534400" cy="1143000"/>
          </a:xfrm>
        </p:spPr>
        <p:txBody>
          <a:bodyPr/>
          <a:lstStyle/>
          <a:p>
            <a:pPr algn="ctr"/>
            <a:r>
              <a:rPr lang="en-US" sz="2400" dirty="0"/>
              <a:t>	</a:t>
            </a:r>
            <a:r>
              <a:rPr lang="en-US" sz="3600" dirty="0" smtClean="0">
                <a:solidFill>
                  <a:schemeClr val="accent1"/>
                </a:solidFill>
              </a:rPr>
              <a:t>Knowledge Sharing</a:t>
            </a:r>
            <a:r>
              <a:rPr lang="en-US" sz="3600" dirty="0">
                <a:solidFill>
                  <a:schemeClr val="accent1"/>
                </a:solidFill>
              </a:rPr>
              <a:t> </a:t>
            </a:r>
            <a:r>
              <a:rPr lang="en-US" sz="3600" dirty="0" smtClean="0">
                <a:solidFill>
                  <a:schemeClr val="accent1"/>
                </a:solidFill>
              </a:rPr>
              <a:t>is </a:t>
            </a:r>
            <a:r>
              <a:rPr lang="en-US" sz="3600" dirty="0">
                <a:solidFill>
                  <a:schemeClr val="accent1"/>
                </a:solidFill>
              </a:rPr>
              <a:t>the interplay of </a:t>
            </a:r>
            <a:r>
              <a:rPr lang="en-US" sz="3600" dirty="0" smtClean="0">
                <a:solidFill>
                  <a:schemeClr val="accent1"/>
                </a:solidFill>
              </a:rPr>
              <a:t>people </a:t>
            </a:r>
            <a:r>
              <a:rPr lang="en-US" sz="3600" dirty="0">
                <a:solidFill>
                  <a:schemeClr val="accent1"/>
                </a:solidFill>
              </a:rPr>
              <a:t>and </a:t>
            </a:r>
            <a:r>
              <a:rPr lang="en-US" sz="3600" dirty="0" smtClean="0">
                <a:solidFill>
                  <a:schemeClr val="accent1"/>
                </a:solidFill>
              </a:rPr>
              <a:t>processes</a:t>
            </a:r>
            <a:endParaRPr lang="en-US" sz="3600" dirty="0">
              <a:solidFill>
                <a:schemeClr val="accent1"/>
              </a:solidFill>
            </a:endParaRPr>
          </a:p>
        </p:txBody>
      </p:sp>
      <p:grpSp>
        <p:nvGrpSpPr>
          <p:cNvPr id="275459" name="Group 3"/>
          <p:cNvGrpSpPr>
            <a:grpSpLocks/>
          </p:cNvGrpSpPr>
          <p:nvPr/>
        </p:nvGrpSpPr>
        <p:grpSpPr bwMode="auto">
          <a:xfrm>
            <a:off x="2209800" y="1981200"/>
            <a:ext cx="2209800" cy="2209800"/>
            <a:chOff x="1296" y="1152"/>
            <a:chExt cx="1392" cy="1392"/>
          </a:xfrm>
        </p:grpSpPr>
        <p:sp>
          <p:nvSpPr>
            <p:cNvPr id="275460" name="Oval 4"/>
            <p:cNvSpPr>
              <a:spLocks noChangeArrowheads="1"/>
            </p:cNvSpPr>
            <p:nvPr/>
          </p:nvSpPr>
          <p:spPr bwMode="auto">
            <a:xfrm>
              <a:off x="1296" y="1152"/>
              <a:ext cx="1392" cy="1392"/>
            </a:xfrm>
            <a:prstGeom prst="ellipse">
              <a:avLst/>
            </a:prstGeom>
            <a:solidFill>
              <a:schemeClr val="bg1"/>
            </a:solidFill>
            <a:ln w="57150">
              <a:solidFill>
                <a:srgbClr val="3333CC"/>
              </a:solidFill>
              <a:round/>
              <a:headEnd/>
              <a:tailEnd/>
            </a:ln>
            <a:effectLst/>
          </p:spPr>
          <p:txBody>
            <a:bodyPr wrap="none" anchor="ctr"/>
            <a:lstStyle/>
            <a:p>
              <a:endParaRPr lang="en-US"/>
            </a:p>
          </p:txBody>
        </p:sp>
        <p:sp>
          <p:nvSpPr>
            <p:cNvPr id="275461" name="Text Box 5"/>
            <p:cNvSpPr txBox="1">
              <a:spLocks noChangeArrowheads="1"/>
            </p:cNvSpPr>
            <p:nvPr/>
          </p:nvSpPr>
          <p:spPr bwMode="auto">
            <a:xfrm>
              <a:off x="1632" y="1699"/>
              <a:ext cx="715" cy="269"/>
            </a:xfrm>
            <a:prstGeom prst="rect">
              <a:avLst/>
            </a:prstGeom>
            <a:noFill/>
            <a:ln w="9525">
              <a:noFill/>
              <a:miter lim="800000"/>
              <a:headEnd/>
              <a:tailEnd/>
            </a:ln>
            <a:effectLst/>
          </p:spPr>
          <p:txBody>
            <a:bodyPr wrap="none">
              <a:spAutoFit/>
            </a:bodyPr>
            <a:lstStyle/>
            <a:p>
              <a:r>
                <a:rPr lang="en-US" sz="2200"/>
                <a:t>People</a:t>
              </a:r>
            </a:p>
          </p:txBody>
        </p:sp>
      </p:grpSp>
      <p:grpSp>
        <p:nvGrpSpPr>
          <p:cNvPr id="275462" name="Group 6"/>
          <p:cNvGrpSpPr>
            <a:grpSpLocks/>
          </p:cNvGrpSpPr>
          <p:nvPr/>
        </p:nvGrpSpPr>
        <p:grpSpPr bwMode="auto">
          <a:xfrm>
            <a:off x="2209800" y="4343400"/>
            <a:ext cx="2209800" cy="2209800"/>
            <a:chOff x="1296" y="2640"/>
            <a:chExt cx="1392" cy="1392"/>
          </a:xfrm>
        </p:grpSpPr>
        <p:sp>
          <p:nvSpPr>
            <p:cNvPr id="275463" name="Oval 7"/>
            <p:cNvSpPr>
              <a:spLocks noChangeArrowheads="1"/>
            </p:cNvSpPr>
            <p:nvPr/>
          </p:nvSpPr>
          <p:spPr bwMode="auto">
            <a:xfrm>
              <a:off x="1296" y="2640"/>
              <a:ext cx="1392" cy="1392"/>
            </a:xfrm>
            <a:prstGeom prst="ellipse">
              <a:avLst/>
            </a:prstGeom>
            <a:solidFill>
              <a:schemeClr val="bg1"/>
            </a:solidFill>
            <a:ln w="57150">
              <a:solidFill>
                <a:srgbClr val="3333CC"/>
              </a:solidFill>
              <a:round/>
              <a:headEnd/>
              <a:tailEnd/>
            </a:ln>
            <a:effectLst/>
          </p:spPr>
          <p:txBody>
            <a:bodyPr wrap="none" anchor="ctr"/>
            <a:lstStyle/>
            <a:p>
              <a:endParaRPr lang="en-US"/>
            </a:p>
          </p:txBody>
        </p:sp>
        <p:sp>
          <p:nvSpPr>
            <p:cNvPr id="275464" name="Text Box 8"/>
            <p:cNvSpPr txBox="1">
              <a:spLocks noChangeArrowheads="1"/>
            </p:cNvSpPr>
            <p:nvPr/>
          </p:nvSpPr>
          <p:spPr bwMode="auto">
            <a:xfrm>
              <a:off x="1413" y="3187"/>
              <a:ext cx="1131" cy="269"/>
            </a:xfrm>
            <a:prstGeom prst="rect">
              <a:avLst/>
            </a:prstGeom>
            <a:noFill/>
            <a:ln w="9525">
              <a:noFill/>
              <a:miter lim="800000"/>
              <a:headEnd/>
              <a:tailEnd/>
            </a:ln>
            <a:effectLst/>
          </p:spPr>
          <p:txBody>
            <a:bodyPr wrap="none">
              <a:spAutoFit/>
            </a:bodyPr>
            <a:lstStyle/>
            <a:p>
              <a:r>
                <a:rPr lang="en-US" sz="2200"/>
                <a:t>Technology</a:t>
              </a:r>
            </a:p>
          </p:txBody>
        </p:sp>
      </p:grpSp>
      <p:grpSp>
        <p:nvGrpSpPr>
          <p:cNvPr id="275465" name="Group 9"/>
          <p:cNvGrpSpPr>
            <a:grpSpLocks/>
          </p:cNvGrpSpPr>
          <p:nvPr/>
        </p:nvGrpSpPr>
        <p:grpSpPr bwMode="auto">
          <a:xfrm>
            <a:off x="4648200" y="4343400"/>
            <a:ext cx="2209800" cy="2209800"/>
            <a:chOff x="2928" y="2736"/>
            <a:chExt cx="1392" cy="1392"/>
          </a:xfrm>
        </p:grpSpPr>
        <p:sp>
          <p:nvSpPr>
            <p:cNvPr id="275466" name="Oval 10"/>
            <p:cNvSpPr>
              <a:spLocks noChangeArrowheads="1"/>
            </p:cNvSpPr>
            <p:nvPr/>
          </p:nvSpPr>
          <p:spPr bwMode="auto">
            <a:xfrm>
              <a:off x="2928" y="2736"/>
              <a:ext cx="1392" cy="1392"/>
            </a:xfrm>
            <a:prstGeom prst="ellipse">
              <a:avLst/>
            </a:prstGeom>
            <a:solidFill>
              <a:schemeClr val="bg1"/>
            </a:solidFill>
            <a:ln w="57150">
              <a:solidFill>
                <a:srgbClr val="3333CC"/>
              </a:solidFill>
              <a:round/>
              <a:headEnd/>
              <a:tailEnd/>
            </a:ln>
            <a:effectLst/>
          </p:spPr>
          <p:txBody>
            <a:bodyPr wrap="none" anchor="ctr"/>
            <a:lstStyle/>
            <a:p>
              <a:endParaRPr lang="en-US"/>
            </a:p>
          </p:txBody>
        </p:sp>
        <p:sp>
          <p:nvSpPr>
            <p:cNvPr id="275467" name="Text Box 11"/>
            <p:cNvSpPr txBox="1">
              <a:spLocks noChangeArrowheads="1"/>
            </p:cNvSpPr>
            <p:nvPr/>
          </p:nvSpPr>
          <p:spPr bwMode="auto">
            <a:xfrm>
              <a:off x="3139" y="3283"/>
              <a:ext cx="893" cy="269"/>
            </a:xfrm>
            <a:prstGeom prst="rect">
              <a:avLst/>
            </a:prstGeom>
            <a:noFill/>
            <a:ln w="9525">
              <a:noFill/>
              <a:miter lim="800000"/>
              <a:headEnd/>
              <a:tailEnd/>
            </a:ln>
            <a:effectLst/>
          </p:spPr>
          <p:txBody>
            <a:bodyPr wrap="none">
              <a:spAutoFit/>
            </a:bodyPr>
            <a:lstStyle/>
            <a:p>
              <a:r>
                <a:rPr lang="en-US" sz="2200"/>
                <a:t>Learning</a:t>
              </a:r>
            </a:p>
          </p:txBody>
        </p:sp>
      </p:grpSp>
      <p:grpSp>
        <p:nvGrpSpPr>
          <p:cNvPr id="275468" name="Group 12"/>
          <p:cNvGrpSpPr>
            <a:grpSpLocks/>
          </p:cNvGrpSpPr>
          <p:nvPr/>
        </p:nvGrpSpPr>
        <p:grpSpPr bwMode="auto">
          <a:xfrm>
            <a:off x="4648200" y="1981200"/>
            <a:ext cx="2209800" cy="2209800"/>
            <a:chOff x="3360" y="1152"/>
            <a:chExt cx="1392" cy="1392"/>
          </a:xfrm>
        </p:grpSpPr>
        <p:sp>
          <p:nvSpPr>
            <p:cNvPr id="275469" name="Oval 13"/>
            <p:cNvSpPr>
              <a:spLocks noChangeArrowheads="1"/>
            </p:cNvSpPr>
            <p:nvPr/>
          </p:nvSpPr>
          <p:spPr bwMode="auto">
            <a:xfrm>
              <a:off x="3360" y="1152"/>
              <a:ext cx="1392" cy="1392"/>
            </a:xfrm>
            <a:prstGeom prst="ellipse">
              <a:avLst/>
            </a:prstGeom>
            <a:solidFill>
              <a:schemeClr val="bg1"/>
            </a:solidFill>
            <a:ln w="57150">
              <a:solidFill>
                <a:srgbClr val="3333CC"/>
              </a:solidFill>
              <a:round/>
              <a:headEnd/>
              <a:tailEnd/>
            </a:ln>
            <a:effectLst/>
          </p:spPr>
          <p:txBody>
            <a:bodyPr wrap="none" anchor="ctr"/>
            <a:lstStyle/>
            <a:p>
              <a:endParaRPr lang="en-US"/>
            </a:p>
          </p:txBody>
        </p:sp>
        <p:sp>
          <p:nvSpPr>
            <p:cNvPr id="275470" name="Text Box 14"/>
            <p:cNvSpPr txBox="1">
              <a:spLocks noChangeArrowheads="1"/>
            </p:cNvSpPr>
            <p:nvPr/>
          </p:nvSpPr>
          <p:spPr bwMode="auto">
            <a:xfrm>
              <a:off x="3567" y="1699"/>
              <a:ext cx="993" cy="269"/>
            </a:xfrm>
            <a:prstGeom prst="rect">
              <a:avLst/>
            </a:prstGeom>
            <a:noFill/>
            <a:ln w="9525">
              <a:noFill/>
              <a:miter lim="800000"/>
              <a:headEnd/>
              <a:tailEnd/>
            </a:ln>
            <a:effectLst/>
          </p:spPr>
          <p:txBody>
            <a:bodyPr wrap="none">
              <a:spAutoFit/>
            </a:bodyPr>
            <a:lstStyle/>
            <a:p>
              <a:r>
                <a:rPr lang="en-US" sz="2200"/>
                <a:t>Processes</a:t>
              </a:r>
            </a:p>
          </p:txBody>
        </p:sp>
      </p:grpSp>
      <p:graphicFrame>
        <p:nvGraphicFramePr>
          <p:cNvPr id="275471" name="Object 15"/>
          <p:cNvGraphicFramePr>
            <a:graphicFrameLocks noChangeAspect="1"/>
          </p:cNvGraphicFramePr>
          <p:nvPr/>
        </p:nvGraphicFramePr>
        <p:xfrm>
          <a:off x="3581400" y="3200400"/>
          <a:ext cx="1846263" cy="1860550"/>
        </p:xfrm>
        <a:graphic>
          <a:graphicData uri="http://schemas.openxmlformats.org/presentationml/2006/ole">
            <mc:AlternateContent xmlns:mc="http://schemas.openxmlformats.org/markup-compatibility/2006">
              <mc:Choice xmlns:v="urn:schemas-microsoft-com:vml" Requires="v">
                <p:oleObj spid="_x0000_s3117" name="Drawing" r:id="rId3" imgW="2906450" imgH="2927482" progId="">
                  <p:embed/>
                </p:oleObj>
              </mc:Choice>
              <mc:Fallback>
                <p:oleObj name="Drawing" r:id="rId3" imgW="2906450" imgH="292748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200400"/>
                        <a:ext cx="1846263"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152400" y="4953000"/>
            <a:ext cx="1981200" cy="646331"/>
          </a:xfrm>
          <a:prstGeom prst="rect">
            <a:avLst/>
          </a:prstGeom>
          <a:noFill/>
        </p:spPr>
        <p:txBody>
          <a:bodyPr wrap="square" rtlCol="0">
            <a:spAutoFit/>
          </a:bodyPr>
          <a:lstStyle/>
          <a:p>
            <a:r>
              <a:rPr lang="en-US" dirty="0" smtClean="0"/>
              <a:t>Create spaces for conversations</a:t>
            </a:r>
            <a:endParaRPr lang="en-US" dirty="0"/>
          </a:p>
        </p:txBody>
      </p:sp>
      <p:sp>
        <p:nvSpPr>
          <p:cNvPr id="3" name="TextBox 2"/>
          <p:cNvSpPr txBox="1"/>
          <p:nvPr/>
        </p:nvSpPr>
        <p:spPr>
          <a:xfrm>
            <a:off x="304800" y="2630270"/>
            <a:ext cx="2209800" cy="646331"/>
          </a:xfrm>
          <a:prstGeom prst="rect">
            <a:avLst/>
          </a:prstGeom>
          <a:noFill/>
        </p:spPr>
        <p:txBody>
          <a:bodyPr wrap="square" rtlCol="0">
            <a:spAutoFit/>
          </a:bodyPr>
          <a:lstStyle/>
          <a:p>
            <a:r>
              <a:rPr lang="en-US" dirty="0" smtClean="0"/>
              <a:t>Share ideas, have conversations</a:t>
            </a:r>
            <a:endParaRPr lang="en-US" dirty="0"/>
          </a:p>
        </p:txBody>
      </p:sp>
      <p:sp>
        <p:nvSpPr>
          <p:cNvPr id="4" name="TextBox 3"/>
          <p:cNvSpPr txBox="1"/>
          <p:nvPr/>
        </p:nvSpPr>
        <p:spPr>
          <a:xfrm>
            <a:off x="6858000" y="2286000"/>
            <a:ext cx="1905000" cy="1200329"/>
          </a:xfrm>
          <a:prstGeom prst="rect">
            <a:avLst/>
          </a:prstGeom>
          <a:noFill/>
        </p:spPr>
        <p:txBody>
          <a:bodyPr wrap="square" rtlCol="0">
            <a:spAutoFit/>
          </a:bodyPr>
          <a:lstStyle/>
          <a:p>
            <a:r>
              <a:rPr lang="en-US" dirty="0" smtClean="0"/>
              <a:t>Provide structure to the things that must be done</a:t>
            </a:r>
            <a:endParaRPr lang="en-US" dirty="0"/>
          </a:p>
        </p:txBody>
      </p:sp>
      <p:sp>
        <p:nvSpPr>
          <p:cNvPr id="5" name="TextBox 4"/>
          <p:cNvSpPr txBox="1"/>
          <p:nvPr/>
        </p:nvSpPr>
        <p:spPr>
          <a:xfrm>
            <a:off x="6858000" y="4876800"/>
            <a:ext cx="2209800" cy="1200329"/>
          </a:xfrm>
          <a:prstGeom prst="rect">
            <a:avLst/>
          </a:prstGeom>
          <a:noFill/>
        </p:spPr>
        <p:txBody>
          <a:bodyPr wrap="square" rtlCol="0">
            <a:spAutoFit/>
          </a:bodyPr>
          <a:lstStyle/>
          <a:p>
            <a:r>
              <a:rPr lang="en-US" dirty="0" smtClean="0"/>
              <a:t>Revisit the processes/</a:t>
            </a:r>
            <a:r>
              <a:rPr lang="en-US" dirty="0" err="1" smtClean="0"/>
              <a:t>conversat</a:t>
            </a:r>
            <a:r>
              <a:rPr lang="en-US" dirty="0" smtClean="0"/>
              <a:t>-ions for what can be done better</a:t>
            </a:r>
            <a:endParaRPr lang="en-US" dirty="0"/>
          </a:p>
        </p:txBody>
      </p:sp>
    </p:spTree>
    <p:extLst>
      <p:ext uri="{BB962C8B-B14F-4D97-AF65-F5344CB8AC3E}">
        <p14:creationId xmlns:p14="http://schemas.microsoft.com/office/powerpoint/2010/main" val="2330863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579" y="33867"/>
            <a:ext cx="47625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867"/>
            <a:ext cx="4381500" cy="313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cstate="print"/>
          <a:srcRect t="10390" b="29870"/>
          <a:stretch>
            <a:fillRect/>
          </a:stretch>
        </p:blipFill>
        <p:spPr bwMode="auto">
          <a:xfrm>
            <a:off x="-51179" y="-304800"/>
            <a:ext cx="9195179" cy="3505200"/>
          </a:xfrm>
          <a:prstGeom prst="rect">
            <a:avLst/>
          </a:prstGeom>
          <a:noFill/>
          <a:ln w="9525">
            <a:noFill/>
            <a:miter lim="800000"/>
            <a:headEnd/>
            <a:tailEnd/>
          </a:ln>
          <a:effectLst/>
        </p:spPr>
      </p:pic>
      <p:sp>
        <p:nvSpPr>
          <p:cNvPr id="7" name="Slide Number Placeholder 6"/>
          <p:cNvSpPr>
            <a:spLocks noGrp="1"/>
          </p:cNvSpPr>
          <p:nvPr>
            <p:ph type="sldNum" sz="quarter" idx="11"/>
          </p:nvPr>
        </p:nvSpPr>
        <p:spPr>
          <a:prstGeom prst="rect">
            <a:avLst/>
          </a:prstGeom>
        </p:spPr>
        <p:txBody>
          <a:bodyPr/>
          <a:lstStyle/>
          <a:p>
            <a:fld id="{A4149097-1872-43D8-91D0-24D09AE41AB6}" type="slidenum">
              <a:rPr lang="en-US" smtClean="0"/>
              <a:pPr/>
              <a:t>6</a:t>
            </a:fld>
            <a:endParaRPr lang="en-US"/>
          </a:p>
        </p:txBody>
      </p:sp>
      <p:sp>
        <p:nvSpPr>
          <p:cNvPr id="2" name="TextBox 1"/>
          <p:cNvSpPr txBox="1"/>
          <p:nvPr/>
        </p:nvSpPr>
        <p:spPr>
          <a:xfrm>
            <a:off x="152400" y="3713024"/>
            <a:ext cx="4191000" cy="2000548"/>
          </a:xfrm>
          <a:prstGeom prst="rect">
            <a:avLst/>
          </a:prstGeom>
          <a:noFill/>
        </p:spPr>
        <p:txBody>
          <a:bodyPr wrap="square" rtlCol="0">
            <a:spAutoFit/>
          </a:bodyPr>
          <a:lstStyle/>
          <a:p>
            <a:r>
              <a:rPr lang="en-US" sz="2400" dirty="0"/>
              <a:t>A </a:t>
            </a:r>
            <a:r>
              <a:rPr lang="en-US" sz="2800" b="1" dirty="0"/>
              <a:t>G</a:t>
            </a:r>
            <a:r>
              <a:rPr lang="en-US" sz="2800" b="1" dirty="0" smtClean="0"/>
              <a:t>roup</a:t>
            </a:r>
            <a:r>
              <a:rPr lang="en-US" sz="2400" dirty="0" smtClean="0"/>
              <a:t> is </a:t>
            </a:r>
            <a:r>
              <a:rPr lang="en-US" sz="2400" dirty="0"/>
              <a:t>two or more individuals who share common interests or characteristics and whose members identify with each other due to similar </a:t>
            </a:r>
            <a:r>
              <a:rPr lang="en-US" sz="2400" dirty="0" smtClean="0"/>
              <a:t>traits.</a:t>
            </a:r>
            <a:endParaRPr lang="en-US" sz="2400" dirty="0"/>
          </a:p>
        </p:txBody>
      </p:sp>
      <p:sp>
        <p:nvSpPr>
          <p:cNvPr id="4" name="TextBox 3"/>
          <p:cNvSpPr txBox="1"/>
          <p:nvPr/>
        </p:nvSpPr>
        <p:spPr>
          <a:xfrm>
            <a:off x="4629150" y="3713024"/>
            <a:ext cx="4267200" cy="2369880"/>
          </a:xfrm>
          <a:prstGeom prst="rect">
            <a:avLst/>
          </a:prstGeom>
          <a:noFill/>
        </p:spPr>
        <p:txBody>
          <a:bodyPr wrap="square" rtlCol="0">
            <a:spAutoFit/>
          </a:bodyPr>
          <a:lstStyle/>
          <a:p>
            <a:r>
              <a:rPr lang="en-US" sz="2400" dirty="0"/>
              <a:t>Any group of people involved in the same </a:t>
            </a:r>
            <a:r>
              <a:rPr lang="en-US" sz="2400" dirty="0" smtClean="0"/>
              <a:t>activity. </a:t>
            </a:r>
            <a:r>
              <a:rPr lang="en-US" sz="2800" b="1" dirty="0"/>
              <a:t>Team</a:t>
            </a:r>
            <a:r>
              <a:rPr lang="en-US" sz="2400" dirty="0"/>
              <a:t> members work together toward a common </a:t>
            </a:r>
            <a:r>
              <a:rPr lang="en-US" sz="2400" dirty="0" smtClean="0"/>
              <a:t>goal</a:t>
            </a:r>
            <a:r>
              <a:rPr lang="en-US" sz="2400" dirty="0"/>
              <a:t> </a:t>
            </a:r>
            <a:r>
              <a:rPr lang="en-US" sz="2400" dirty="0" smtClean="0"/>
              <a:t>and share responsibility for </a:t>
            </a:r>
            <a:r>
              <a:rPr lang="en-US" sz="2400" dirty="0"/>
              <a:t>the team's success</a:t>
            </a:r>
            <a:r>
              <a:rPr lang="en-US" sz="2400" dirty="0" smtClean="0"/>
              <a:t>.</a:t>
            </a:r>
            <a:endParaRPr lang="en-US" sz="2400" dirty="0"/>
          </a:p>
        </p:txBody>
      </p:sp>
      <p:pic>
        <p:nvPicPr>
          <p:cNvPr id="5" name="Picture 2"/>
          <p:cNvPicPr>
            <a:picLocks noChangeAspect="1" noChangeArrowheads="1"/>
          </p:cNvPicPr>
          <p:nvPr/>
        </p:nvPicPr>
        <p:blipFill>
          <a:blip r:embed="rId6" cstate="print"/>
          <a:srcRect t="22008" b="16622"/>
          <a:stretch>
            <a:fillRect/>
          </a:stretch>
        </p:blipFill>
        <p:spPr bwMode="auto">
          <a:xfrm>
            <a:off x="-51180" y="3205692"/>
            <a:ext cx="9195179" cy="3686175"/>
          </a:xfrm>
          <a:prstGeom prst="rect">
            <a:avLst/>
          </a:prstGeom>
          <a:noFill/>
          <a:ln w="9525">
            <a:noFill/>
            <a:miter lim="800000"/>
            <a:headEnd/>
            <a:tailEnd/>
          </a:ln>
          <a:effectLst/>
        </p:spPr>
      </p:pic>
      <p:sp>
        <p:nvSpPr>
          <p:cNvPr id="3" name="Content Placeholder 2"/>
          <p:cNvSpPr>
            <a:spLocks noGrp="1"/>
          </p:cNvSpPr>
          <p:nvPr>
            <p:ph type="subTitle" idx="4294967295"/>
          </p:nvPr>
        </p:nvSpPr>
        <p:spPr>
          <a:xfrm>
            <a:off x="203579" y="3144308"/>
            <a:ext cx="3657600" cy="790575"/>
          </a:xfrm>
        </p:spPr>
        <p:txBody>
          <a:bodyPr>
            <a:normAutofit lnSpcReduction="10000"/>
          </a:bodyPr>
          <a:lstStyle/>
          <a:p>
            <a:pPr marL="0" indent="0" algn="ctr">
              <a:buNone/>
            </a:pPr>
            <a:r>
              <a:rPr lang="en-US" sz="4800" dirty="0" smtClean="0">
                <a:solidFill>
                  <a:schemeClr val="tx1"/>
                </a:solidFill>
              </a:rPr>
              <a:t>Group</a:t>
            </a:r>
          </a:p>
          <a:p>
            <a:pPr algn="ctr"/>
            <a:endParaRPr lang="en-US" sz="6600" dirty="0"/>
          </a:p>
        </p:txBody>
      </p:sp>
      <p:sp>
        <p:nvSpPr>
          <p:cNvPr id="6" name="Content Placeholder 2"/>
          <p:cNvSpPr txBox="1">
            <a:spLocks/>
          </p:cNvSpPr>
          <p:nvPr/>
        </p:nvSpPr>
        <p:spPr>
          <a:xfrm>
            <a:off x="4857750" y="3048000"/>
            <a:ext cx="3505200" cy="1066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smtClean="0">
                <a:ln>
                  <a:noFill/>
                </a:ln>
                <a:effectLst/>
                <a:uLnTx/>
                <a:uFillTx/>
                <a:latin typeface="+mn-lt"/>
                <a:ea typeface="+mn-ea"/>
                <a:cs typeface="+mn-cs"/>
              </a:rPr>
              <a:t>Team</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6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8090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731000" y="6229350"/>
            <a:ext cx="1905000" cy="457200"/>
          </a:xfrm>
          <a:prstGeom prst="rect">
            <a:avLst/>
          </a:prstGeom>
        </p:spPr>
        <p:txBody>
          <a:bodyPr/>
          <a:lstStyle/>
          <a:p>
            <a:fld id="{A50FCEF6-77EF-4174-A002-532E941222E9}" type="slidenum">
              <a:rPr lang="en-US"/>
              <a:pPr/>
              <a:t>60</a:t>
            </a:fld>
            <a:endParaRPr lang="en-US"/>
          </a:p>
        </p:txBody>
      </p:sp>
      <p:sp>
        <p:nvSpPr>
          <p:cNvPr id="199682" name="Rectangle 2"/>
          <p:cNvSpPr>
            <a:spLocks noGrp="1" noChangeArrowheads="1"/>
          </p:cNvSpPr>
          <p:nvPr>
            <p:ph type="title"/>
          </p:nvPr>
        </p:nvSpPr>
        <p:spPr>
          <a:xfrm>
            <a:off x="304800" y="188913"/>
            <a:ext cx="8686800" cy="1143000"/>
          </a:xfrm>
        </p:spPr>
        <p:txBody>
          <a:bodyPr>
            <a:normAutofit/>
          </a:bodyPr>
          <a:lstStyle/>
          <a:p>
            <a:pPr>
              <a:lnSpc>
                <a:spcPct val="120000"/>
              </a:lnSpc>
            </a:pPr>
            <a:r>
              <a:rPr lang="en-US" sz="3600" dirty="0">
                <a:solidFill>
                  <a:schemeClr val="accent1"/>
                </a:solidFill>
              </a:rPr>
              <a:t>	Knowledge sharing needs all </a:t>
            </a:r>
            <a:r>
              <a:rPr lang="en-US" sz="3600" dirty="0" smtClean="0">
                <a:solidFill>
                  <a:schemeClr val="accent1"/>
                </a:solidFill>
              </a:rPr>
              <a:t>of these</a:t>
            </a:r>
            <a:endParaRPr lang="en-US" sz="3600" dirty="0">
              <a:solidFill>
                <a:schemeClr val="accent1"/>
              </a:solidFill>
            </a:endParaRPr>
          </a:p>
        </p:txBody>
      </p:sp>
      <p:grpSp>
        <p:nvGrpSpPr>
          <p:cNvPr id="6" name="Group 5"/>
          <p:cNvGrpSpPr/>
          <p:nvPr/>
        </p:nvGrpSpPr>
        <p:grpSpPr>
          <a:xfrm>
            <a:off x="6324600" y="2090738"/>
            <a:ext cx="1905000" cy="4638675"/>
            <a:chOff x="6324600" y="2090738"/>
            <a:chExt cx="1905000" cy="4638675"/>
          </a:xfrm>
        </p:grpSpPr>
        <p:sp>
          <p:nvSpPr>
            <p:cNvPr id="199687" name="Text Box 7"/>
            <p:cNvSpPr txBox="1">
              <a:spLocks noChangeArrowheads="1"/>
            </p:cNvSpPr>
            <p:nvPr/>
          </p:nvSpPr>
          <p:spPr bwMode="auto">
            <a:xfrm>
              <a:off x="6324600" y="3246438"/>
              <a:ext cx="1905000" cy="3482975"/>
            </a:xfrm>
            <a:prstGeom prst="rect">
              <a:avLst/>
            </a:prstGeom>
            <a:noFill/>
            <a:ln w="9525">
              <a:noFill/>
              <a:miter lim="800000"/>
              <a:headEnd/>
              <a:tailEnd/>
            </a:ln>
            <a:effectLst/>
          </p:spPr>
          <p:txBody>
            <a:bodyPr>
              <a:spAutoFit/>
            </a:bodyPr>
            <a:lstStyle/>
            <a:p>
              <a:pPr algn="ctr">
                <a:spcBef>
                  <a:spcPct val="50000"/>
                </a:spcBef>
              </a:pPr>
              <a:r>
                <a:rPr lang="en-US" sz="2400" dirty="0">
                  <a:solidFill>
                    <a:srgbClr val="FF0000"/>
                  </a:solidFill>
                  <a:latin typeface="Arial" charset="0"/>
                </a:rPr>
                <a:t>Things</a:t>
              </a:r>
            </a:p>
            <a:p>
              <a:pPr algn="ctr">
                <a:spcBef>
                  <a:spcPct val="50000"/>
                </a:spcBef>
                <a:buFont typeface="Webdings" pitchFamily="18" charset="2"/>
                <a:buNone/>
              </a:pPr>
              <a:r>
                <a:rPr lang="en-US" sz="1800" dirty="0">
                  <a:solidFill>
                    <a:srgbClr val="FF0000"/>
                  </a:solidFill>
                  <a:latin typeface="Arial" charset="0"/>
                </a:rPr>
                <a:t>structured and unstructured content we:</a:t>
              </a:r>
            </a:p>
            <a:p>
              <a:pPr>
                <a:spcBef>
                  <a:spcPct val="50000"/>
                </a:spcBef>
                <a:buFont typeface="Webdings" pitchFamily="18" charset="2"/>
                <a:buNone/>
              </a:pPr>
              <a:r>
                <a:rPr lang="en-US" sz="1800" dirty="0">
                  <a:solidFill>
                    <a:srgbClr val="000099"/>
                  </a:solidFill>
                  <a:latin typeface="Arial" charset="0"/>
                </a:rPr>
                <a:t>Create</a:t>
              </a:r>
            </a:p>
            <a:p>
              <a:pPr>
                <a:spcBef>
                  <a:spcPct val="50000"/>
                </a:spcBef>
                <a:buFont typeface="Webdings" pitchFamily="18" charset="2"/>
                <a:buNone/>
              </a:pPr>
              <a:r>
                <a:rPr lang="en-US" sz="1800" dirty="0">
                  <a:solidFill>
                    <a:srgbClr val="000099"/>
                  </a:solidFill>
                  <a:latin typeface="Arial" charset="0"/>
                </a:rPr>
                <a:t>Classify</a:t>
              </a:r>
            </a:p>
            <a:p>
              <a:pPr>
                <a:spcBef>
                  <a:spcPct val="50000"/>
                </a:spcBef>
                <a:buFont typeface="Webdings" pitchFamily="18" charset="2"/>
                <a:buNone/>
              </a:pPr>
              <a:r>
                <a:rPr lang="en-US" sz="1800" dirty="0">
                  <a:solidFill>
                    <a:srgbClr val="000099"/>
                  </a:solidFill>
                  <a:latin typeface="Arial" charset="0"/>
                </a:rPr>
                <a:t>Capture</a:t>
              </a:r>
            </a:p>
            <a:p>
              <a:pPr>
                <a:spcBef>
                  <a:spcPct val="50000"/>
                </a:spcBef>
                <a:buFont typeface="Webdings" pitchFamily="18" charset="2"/>
                <a:buNone/>
              </a:pPr>
              <a:r>
                <a:rPr lang="en-US" sz="1800" dirty="0">
                  <a:solidFill>
                    <a:srgbClr val="000099"/>
                  </a:solidFill>
                  <a:latin typeface="Arial" charset="0"/>
                </a:rPr>
                <a:t>Share</a:t>
              </a:r>
            </a:p>
            <a:p>
              <a:pPr>
                <a:spcBef>
                  <a:spcPct val="50000"/>
                </a:spcBef>
                <a:buFont typeface="Webdings" pitchFamily="18" charset="2"/>
                <a:buNone/>
              </a:pPr>
              <a:endParaRPr lang="en-US" sz="1800" dirty="0">
                <a:solidFill>
                  <a:srgbClr val="000099"/>
                </a:solidFill>
                <a:latin typeface="Arial" charset="0"/>
              </a:endParaRPr>
            </a:p>
          </p:txBody>
        </p:sp>
        <p:pic>
          <p:nvPicPr>
            <p:cNvPr id="199688" name="Picture 8" descr="bs00580_"/>
            <p:cNvPicPr>
              <a:picLocks noChangeAspect="1" noChangeArrowheads="1"/>
            </p:cNvPicPr>
            <p:nvPr/>
          </p:nvPicPr>
          <p:blipFill>
            <a:blip r:embed="rId2" cstate="print"/>
            <a:srcRect/>
            <a:stretch>
              <a:fillRect/>
            </a:stretch>
          </p:blipFill>
          <p:spPr bwMode="auto">
            <a:xfrm>
              <a:off x="6496050" y="2090738"/>
              <a:ext cx="1133475" cy="955675"/>
            </a:xfrm>
            <a:prstGeom prst="rect">
              <a:avLst/>
            </a:prstGeom>
            <a:noFill/>
          </p:spPr>
        </p:pic>
      </p:grpSp>
      <p:grpSp>
        <p:nvGrpSpPr>
          <p:cNvPr id="8" name="Group 7"/>
          <p:cNvGrpSpPr/>
          <p:nvPr/>
        </p:nvGrpSpPr>
        <p:grpSpPr>
          <a:xfrm>
            <a:off x="3276600" y="1906555"/>
            <a:ext cx="2362200" cy="4156039"/>
            <a:chOff x="3276600" y="1906555"/>
            <a:chExt cx="2362200" cy="4156039"/>
          </a:xfrm>
        </p:grpSpPr>
        <p:grpSp>
          <p:nvGrpSpPr>
            <p:cNvPr id="5" name="Group 4"/>
            <p:cNvGrpSpPr/>
            <p:nvPr/>
          </p:nvGrpSpPr>
          <p:grpSpPr>
            <a:xfrm>
              <a:off x="3276600" y="1906555"/>
              <a:ext cx="2362200" cy="4156039"/>
              <a:chOff x="3276600" y="1906555"/>
              <a:chExt cx="2362200" cy="4156039"/>
            </a:xfrm>
          </p:grpSpPr>
          <p:sp>
            <p:nvSpPr>
              <p:cNvPr id="199686" name="Text Box 6"/>
              <p:cNvSpPr txBox="1">
                <a:spLocks noChangeArrowheads="1"/>
              </p:cNvSpPr>
              <p:nvPr/>
            </p:nvSpPr>
            <p:spPr bwMode="auto">
              <a:xfrm>
                <a:off x="3276600" y="3246438"/>
                <a:ext cx="2362200" cy="2816156"/>
              </a:xfrm>
              <a:prstGeom prst="rect">
                <a:avLst/>
              </a:prstGeom>
              <a:noFill/>
              <a:ln w="9525">
                <a:noFill/>
                <a:miter lim="800000"/>
                <a:headEnd/>
                <a:tailEnd/>
              </a:ln>
              <a:effectLst/>
            </p:spPr>
            <p:txBody>
              <a:bodyPr wrap="square">
                <a:spAutoFit/>
              </a:bodyPr>
              <a:lstStyle/>
              <a:p>
                <a:pPr algn="ctr">
                  <a:spcBef>
                    <a:spcPct val="50000"/>
                  </a:spcBef>
                </a:pPr>
                <a:r>
                  <a:rPr lang="en-US" sz="2400" dirty="0">
                    <a:solidFill>
                      <a:srgbClr val="FF0000"/>
                    </a:solidFill>
                    <a:latin typeface="Arial" charset="0"/>
                  </a:rPr>
                  <a:t>Places</a:t>
                </a:r>
              </a:p>
              <a:p>
                <a:pPr>
                  <a:spcBef>
                    <a:spcPct val="50000"/>
                  </a:spcBef>
                  <a:buFont typeface="Webdings" pitchFamily="18" charset="2"/>
                  <a:buNone/>
                </a:pPr>
                <a:r>
                  <a:rPr lang="en-US" sz="1800" dirty="0">
                    <a:solidFill>
                      <a:srgbClr val="FF0000"/>
                    </a:solidFill>
                    <a:latin typeface="Arial" charset="0"/>
                  </a:rPr>
                  <a:t>where people can:</a:t>
                </a:r>
              </a:p>
              <a:p>
                <a:pPr>
                  <a:spcBef>
                    <a:spcPct val="50000"/>
                  </a:spcBef>
                  <a:buFont typeface="Webdings" pitchFamily="18" charset="2"/>
                  <a:buNone/>
                </a:pPr>
                <a:r>
                  <a:rPr lang="en-US" sz="1800" dirty="0">
                    <a:solidFill>
                      <a:srgbClr val="000099"/>
                    </a:solidFill>
                    <a:latin typeface="Arial" charset="0"/>
                  </a:rPr>
                  <a:t>Share ideas</a:t>
                </a:r>
              </a:p>
              <a:p>
                <a:pPr>
                  <a:spcBef>
                    <a:spcPct val="50000"/>
                  </a:spcBef>
                  <a:buFont typeface="Webdings" pitchFamily="18" charset="2"/>
                  <a:buNone/>
                </a:pPr>
                <a:r>
                  <a:rPr lang="en-US" sz="1800" dirty="0">
                    <a:solidFill>
                      <a:srgbClr val="000099"/>
                    </a:solidFill>
                    <a:latin typeface="Arial" charset="0"/>
                  </a:rPr>
                  <a:t>Form communities </a:t>
                </a:r>
              </a:p>
              <a:p>
                <a:pPr>
                  <a:spcBef>
                    <a:spcPct val="50000"/>
                  </a:spcBef>
                  <a:buFont typeface="Webdings" pitchFamily="18" charset="2"/>
                  <a:buNone/>
                </a:pPr>
                <a:r>
                  <a:rPr lang="en-US" sz="1800" dirty="0">
                    <a:solidFill>
                      <a:srgbClr val="000099"/>
                    </a:solidFill>
                    <a:latin typeface="Arial" charset="0"/>
                  </a:rPr>
                  <a:t>Learn</a:t>
                </a:r>
              </a:p>
              <a:p>
                <a:pPr>
                  <a:spcBef>
                    <a:spcPct val="50000"/>
                  </a:spcBef>
                  <a:buFont typeface="Webdings" pitchFamily="18" charset="2"/>
                  <a:buNone/>
                </a:pPr>
                <a:r>
                  <a:rPr lang="en-US" sz="1800" dirty="0">
                    <a:solidFill>
                      <a:srgbClr val="000099"/>
                    </a:solidFill>
                    <a:latin typeface="Arial" charset="0"/>
                  </a:rPr>
                  <a:t>Create answers  to problems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628" y="1906555"/>
                <a:ext cx="1834744" cy="1139858"/>
              </a:xfrm>
              <a:prstGeom prst="rect">
                <a:avLst/>
              </a:prstGeom>
            </p:spPr>
          </p:pic>
        </p:grpSp>
        <p:pic>
          <p:nvPicPr>
            <p:cNvPr id="4150"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1968500"/>
              <a:ext cx="18288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533400" y="1912733"/>
            <a:ext cx="2006600" cy="4403930"/>
            <a:chOff x="533400" y="1912733"/>
            <a:chExt cx="2006600" cy="4403930"/>
          </a:xfrm>
        </p:grpSpPr>
        <p:grpSp>
          <p:nvGrpSpPr>
            <p:cNvPr id="4" name="Group 3"/>
            <p:cNvGrpSpPr/>
            <p:nvPr/>
          </p:nvGrpSpPr>
          <p:grpSpPr>
            <a:xfrm>
              <a:off x="533400" y="1912733"/>
              <a:ext cx="2006600" cy="4403930"/>
              <a:chOff x="533400" y="1912733"/>
              <a:chExt cx="2006600" cy="4403930"/>
            </a:xfrm>
          </p:grpSpPr>
          <p:sp>
            <p:nvSpPr>
              <p:cNvPr id="199685" name="Text Box 5"/>
              <p:cNvSpPr txBox="1">
                <a:spLocks noChangeArrowheads="1"/>
              </p:cNvSpPr>
              <p:nvPr/>
            </p:nvSpPr>
            <p:spPr bwMode="auto">
              <a:xfrm>
                <a:off x="533400" y="3246438"/>
                <a:ext cx="2006600" cy="3070225"/>
              </a:xfrm>
              <a:prstGeom prst="rect">
                <a:avLst/>
              </a:prstGeom>
              <a:noFill/>
              <a:ln w="9525">
                <a:noFill/>
                <a:miter lim="800000"/>
                <a:headEnd/>
                <a:tailEnd/>
              </a:ln>
              <a:effectLst/>
            </p:spPr>
            <p:txBody>
              <a:bodyPr>
                <a:spAutoFit/>
              </a:bodyPr>
              <a:lstStyle/>
              <a:p>
                <a:pPr algn="ctr">
                  <a:spcBef>
                    <a:spcPct val="50000"/>
                  </a:spcBef>
                  <a:buFont typeface="Webdings" pitchFamily="18" charset="2"/>
                  <a:buNone/>
                </a:pPr>
                <a:r>
                  <a:rPr lang="en-US" sz="2400" dirty="0">
                    <a:solidFill>
                      <a:srgbClr val="FF0000"/>
                    </a:solidFill>
                    <a:latin typeface="Arial" charset="0"/>
                  </a:rPr>
                  <a:t>People</a:t>
                </a:r>
                <a:r>
                  <a:rPr lang="en-US" sz="1600" dirty="0">
                    <a:solidFill>
                      <a:srgbClr val="000099"/>
                    </a:solidFill>
                    <a:latin typeface="Arial" charset="0"/>
                  </a:rPr>
                  <a:t> </a:t>
                </a:r>
              </a:p>
              <a:p>
                <a:pPr algn="ctr">
                  <a:spcBef>
                    <a:spcPct val="50000"/>
                  </a:spcBef>
                  <a:buFont typeface="Webdings" pitchFamily="18" charset="2"/>
                  <a:buNone/>
                </a:pPr>
                <a:r>
                  <a:rPr lang="en-US" sz="1800" dirty="0">
                    <a:solidFill>
                      <a:srgbClr val="FF0000"/>
                    </a:solidFill>
                    <a:latin typeface="Arial" charset="0"/>
                  </a:rPr>
                  <a:t>create knowledge with:</a:t>
                </a:r>
              </a:p>
              <a:p>
                <a:pPr>
                  <a:spcBef>
                    <a:spcPct val="50000"/>
                  </a:spcBef>
                  <a:buFont typeface="Webdings" pitchFamily="18" charset="2"/>
                  <a:buNone/>
                </a:pPr>
                <a:r>
                  <a:rPr lang="en-US" sz="1800" dirty="0">
                    <a:solidFill>
                      <a:srgbClr val="000099"/>
                    </a:solidFill>
                    <a:latin typeface="Arial" charset="0"/>
                  </a:rPr>
                  <a:t>Colleagues</a:t>
                </a:r>
              </a:p>
              <a:p>
                <a:pPr>
                  <a:spcBef>
                    <a:spcPct val="50000"/>
                  </a:spcBef>
                  <a:buFont typeface="Webdings" pitchFamily="18" charset="2"/>
                  <a:buNone/>
                </a:pPr>
                <a:r>
                  <a:rPr lang="en-US" sz="1800" dirty="0">
                    <a:solidFill>
                      <a:srgbClr val="000099"/>
                    </a:solidFill>
                    <a:latin typeface="Arial" charset="0"/>
                  </a:rPr>
                  <a:t>Experts</a:t>
                </a:r>
              </a:p>
              <a:p>
                <a:pPr>
                  <a:spcBef>
                    <a:spcPct val="50000"/>
                  </a:spcBef>
                  <a:buFont typeface="Webdings" pitchFamily="18" charset="2"/>
                  <a:buNone/>
                </a:pPr>
                <a:r>
                  <a:rPr lang="en-US" sz="1800" dirty="0">
                    <a:solidFill>
                      <a:srgbClr val="000099"/>
                    </a:solidFill>
                    <a:latin typeface="Arial" charset="0"/>
                  </a:rPr>
                  <a:t>Customers</a:t>
                </a:r>
              </a:p>
              <a:p>
                <a:pPr>
                  <a:spcBef>
                    <a:spcPct val="50000"/>
                  </a:spcBef>
                  <a:buFont typeface="Webdings" pitchFamily="18" charset="2"/>
                  <a:buNone/>
                </a:pPr>
                <a:r>
                  <a:rPr lang="en-US" sz="1800" dirty="0">
                    <a:solidFill>
                      <a:srgbClr val="000099"/>
                    </a:solidFill>
                    <a:latin typeface="Arial" charset="0"/>
                  </a:rPr>
                  <a:t>Partners and friends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89" y="1912733"/>
                <a:ext cx="1188622" cy="944802"/>
              </a:xfrm>
              <a:prstGeom prst="rect">
                <a:avLst/>
              </a:prstGeom>
            </p:spPr>
          </p:pic>
        </p:grpSp>
        <p:pic>
          <p:nvPicPr>
            <p:cNvPr id="4151" name="Picture 5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 y="2032000"/>
              <a:ext cx="11811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566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15035675-9D21-453B-84AC-09C93C0E7896}" type="slidenum">
              <a:rPr lang="en-US"/>
              <a:pPr/>
              <a:t>61</a:t>
            </a:fld>
            <a:endParaRPr lang="en-US"/>
          </a:p>
        </p:txBody>
      </p:sp>
      <p:sp>
        <p:nvSpPr>
          <p:cNvPr id="244739" name="Rectangle 3"/>
          <p:cNvSpPr>
            <a:spLocks noGrp="1" noChangeArrowheads="1"/>
          </p:cNvSpPr>
          <p:nvPr>
            <p:ph type="body" sz="half" idx="2"/>
          </p:nvPr>
        </p:nvSpPr>
        <p:spPr>
          <a:xfrm>
            <a:off x="4762500" y="2800350"/>
            <a:ext cx="3695700" cy="2990850"/>
          </a:xfrm>
          <a:noFill/>
          <a:ln/>
        </p:spPr>
        <p:txBody>
          <a:bodyPr lIns="92075" tIns="46038" rIns="92075" bIns="46038">
            <a:normAutofit fontScale="92500"/>
          </a:bodyPr>
          <a:lstStyle/>
          <a:p>
            <a:pPr marL="339725" indent="-339725">
              <a:spcBef>
                <a:spcPct val="60000"/>
              </a:spcBef>
              <a:buFont typeface="Webdings" pitchFamily="18" charset="2"/>
              <a:buNone/>
            </a:pPr>
            <a:r>
              <a:rPr lang="en-US">
                <a:cs typeface="Times New Roman" pitchFamily="18" charset="0"/>
              </a:rPr>
              <a:t>	Networks and communities of practices are groups of workers with shared interests who meet to share ideas and </a:t>
            </a:r>
            <a:r>
              <a:rPr lang="en-US" i="1">
                <a:cs typeface="Times New Roman" pitchFamily="18" charset="0"/>
              </a:rPr>
              <a:t>create </a:t>
            </a:r>
            <a:r>
              <a:rPr lang="en-US">
                <a:cs typeface="Times New Roman" pitchFamily="18" charset="0"/>
              </a:rPr>
              <a:t>knowledge. </a:t>
            </a:r>
          </a:p>
        </p:txBody>
      </p:sp>
      <p:pic>
        <p:nvPicPr>
          <p:cNvPr id="244742" name="Picture 6"/>
          <p:cNvPicPr>
            <a:picLocks noGrp="1" noChangeAspect="1" noChangeArrowheads="1"/>
          </p:cNvPicPr>
          <p:nvPr>
            <p:ph type="clipArt" sz="half" idx="1"/>
          </p:nvPr>
        </p:nvPicPr>
        <p:blipFill>
          <a:blip r:embed="rId3" cstate="print"/>
          <a:srcRect/>
          <a:stretch>
            <a:fillRect/>
          </a:stretch>
        </p:blipFill>
        <p:spPr>
          <a:xfrm>
            <a:off x="914400" y="2590800"/>
            <a:ext cx="3176588" cy="3302000"/>
          </a:xfrm>
          <a:noFill/>
          <a:ln/>
        </p:spPr>
      </p:pic>
      <p:sp>
        <p:nvSpPr>
          <p:cNvPr id="244743" name="Text Box 7"/>
          <p:cNvSpPr txBox="1">
            <a:spLocks noChangeArrowheads="1"/>
          </p:cNvSpPr>
          <p:nvPr/>
        </p:nvSpPr>
        <p:spPr bwMode="auto">
          <a:xfrm>
            <a:off x="152400" y="1868752"/>
            <a:ext cx="8839200" cy="430887"/>
          </a:xfrm>
          <a:prstGeom prst="rect">
            <a:avLst/>
          </a:prstGeom>
          <a:noFill/>
          <a:ln w="9525">
            <a:noFill/>
            <a:miter lim="800000"/>
            <a:headEnd/>
            <a:tailEnd/>
          </a:ln>
          <a:effectLst/>
        </p:spPr>
        <p:txBody>
          <a:bodyPr wrap="square">
            <a:spAutoFit/>
          </a:bodyPr>
          <a:lstStyle/>
          <a:p>
            <a:r>
              <a:rPr lang="en-US" sz="2200" dirty="0">
                <a:solidFill>
                  <a:srgbClr val="000099"/>
                </a:solidFill>
              </a:rPr>
              <a:t>Communities of practice share ideas</a:t>
            </a:r>
            <a:r>
              <a:rPr lang="en-US" sz="2200" dirty="0" smtClean="0">
                <a:solidFill>
                  <a:srgbClr val="000099"/>
                </a:solidFill>
              </a:rPr>
              <a:t>. They are about conversations.</a:t>
            </a:r>
            <a:endParaRPr lang="en-US" sz="2200" dirty="0">
              <a:solidFill>
                <a:srgbClr val="000099"/>
              </a:solidFill>
            </a:endParaRPr>
          </a:p>
        </p:txBody>
      </p:sp>
      <p:sp>
        <p:nvSpPr>
          <p:cNvPr id="2" name="Title 1"/>
          <p:cNvSpPr>
            <a:spLocks noGrp="1"/>
          </p:cNvSpPr>
          <p:nvPr>
            <p:ph type="title"/>
          </p:nvPr>
        </p:nvSpPr>
        <p:spPr/>
        <p:txBody>
          <a:bodyPr/>
          <a:lstStyle/>
          <a:p>
            <a:r>
              <a:rPr lang="en-US" dirty="0" smtClean="0">
                <a:solidFill>
                  <a:schemeClr val="accent1"/>
                </a:solidFill>
              </a:rPr>
              <a:t>Communities of Practice</a:t>
            </a:r>
            <a:endParaRPr lang="en-US" dirty="0">
              <a:solidFill>
                <a:schemeClr val="accent1"/>
              </a:solidFill>
            </a:endParaRPr>
          </a:p>
        </p:txBody>
      </p:sp>
    </p:spTree>
    <p:extLst>
      <p:ext uri="{BB962C8B-B14F-4D97-AF65-F5344CB8AC3E}">
        <p14:creationId xmlns:p14="http://schemas.microsoft.com/office/powerpoint/2010/main" val="100105010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4294967295"/>
          </p:nvPr>
        </p:nvSpPr>
        <p:spPr>
          <a:xfrm>
            <a:off x="6731000" y="6229350"/>
            <a:ext cx="1905000" cy="457200"/>
          </a:xfrm>
          <a:prstGeom prst="rect">
            <a:avLst/>
          </a:prstGeom>
        </p:spPr>
        <p:txBody>
          <a:bodyPr/>
          <a:lstStyle/>
          <a:p>
            <a:fld id="{C844AEEE-9815-48EC-AEF9-94013CB56CBF}" type="slidenum">
              <a:rPr lang="en-US"/>
              <a:pPr/>
              <a:t>62</a:t>
            </a:fld>
            <a:endParaRPr lang="en-US"/>
          </a:p>
        </p:txBody>
      </p:sp>
      <p:sp>
        <p:nvSpPr>
          <p:cNvPr id="198663" name="Rectangle 7"/>
          <p:cNvSpPr>
            <a:spLocks noGrp="1" noChangeArrowheads="1"/>
          </p:cNvSpPr>
          <p:nvPr>
            <p:ph type="title"/>
          </p:nvPr>
        </p:nvSpPr>
        <p:spPr>
          <a:xfrm>
            <a:off x="935038" y="620713"/>
            <a:ext cx="7772400" cy="822325"/>
          </a:xfrm>
          <a:noFill/>
          <a:ln/>
        </p:spPr>
        <p:txBody>
          <a:bodyPr anchor="ctr"/>
          <a:lstStyle/>
          <a:p>
            <a:pPr>
              <a:lnSpc>
                <a:spcPct val="120000"/>
              </a:lnSpc>
            </a:pPr>
            <a:r>
              <a:rPr lang="en-US" dirty="0"/>
              <a:t>	</a:t>
            </a:r>
            <a:r>
              <a:rPr lang="en-US" dirty="0" smtClean="0">
                <a:solidFill>
                  <a:schemeClr val="accent1"/>
                </a:solidFill>
              </a:rPr>
              <a:t>Scale</a:t>
            </a:r>
            <a:endParaRPr lang="en-US" dirty="0">
              <a:solidFill>
                <a:schemeClr val="accent1"/>
              </a:solidFill>
            </a:endParaRPr>
          </a:p>
        </p:txBody>
      </p:sp>
      <p:grpSp>
        <p:nvGrpSpPr>
          <p:cNvPr id="4" name="Group 3"/>
          <p:cNvGrpSpPr/>
          <p:nvPr/>
        </p:nvGrpSpPr>
        <p:grpSpPr>
          <a:xfrm>
            <a:off x="381000" y="2814638"/>
            <a:ext cx="2590800" cy="2611437"/>
            <a:chOff x="381000" y="2814638"/>
            <a:chExt cx="2590800" cy="2611437"/>
          </a:xfrm>
        </p:grpSpPr>
        <p:sp>
          <p:nvSpPr>
            <p:cNvPr id="198664" name="Text Box 8"/>
            <p:cNvSpPr txBox="1">
              <a:spLocks noChangeArrowheads="1"/>
            </p:cNvSpPr>
            <p:nvPr/>
          </p:nvSpPr>
          <p:spPr bwMode="auto">
            <a:xfrm>
              <a:off x="381000" y="4267200"/>
              <a:ext cx="2590800" cy="1158875"/>
            </a:xfrm>
            <a:prstGeom prst="rect">
              <a:avLst/>
            </a:prstGeom>
            <a:noFill/>
            <a:ln w="9525">
              <a:noFill/>
              <a:miter lim="800000"/>
              <a:headEnd/>
              <a:tailEnd/>
            </a:ln>
            <a:effectLst/>
          </p:spPr>
          <p:txBody>
            <a:bodyPr>
              <a:spAutoFit/>
            </a:bodyPr>
            <a:lstStyle/>
            <a:p>
              <a:pPr>
                <a:spcBef>
                  <a:spcPct val="50000"/>
                </a:spcBef>
              </a:pPr>
              <a:r>
                <a:rPr lang="en-US" sz="2000" b="0" dirty="0">
                  <a:solidFill>
                    <a:srgbClr val="FF0000"/>
                  </a:solidFill>
                  <a:latin typeface="Arial" charset="0"/>
                </a:rPr>
                <a:t>“I need to know.”</a:t>
              </a:r>
            </a:p>
            <a:p>
              <a:pPr lvl="1">
                <a:spcBef>
                  <a:spcPct val="25000"/>
                </a:spcBef>
                <a:buFont typeface="Webdings" pitchFamily="18" charset="2"/>
                <a:buNone/>
              </a:pPr>
              <a:r>
                <a:rPr lang="en-US" sz="2000" b="0" dirty="0">
                  <a:solidFill>
                    <a:srgbClr val="000099"/>
                  </a:solidFill>
                  <a:latin typeface="Arial" charset="0"/>
                </a:rPr>
                <a:t>Searching</a:t>
              </a:r>
            </a:p>
            <a:p>
              <a:pPr lvl="1">
                <a:spcBef>
                  <a:spcPct val="25000"/>
                </a:spcBef>
                <a:buFont typeface="Webdings" pitchFamily="18" charset="2"/>
                <a:buNone/>
              </a:pPr>
              <a:r>
                <a:rPr lang="en-US" sz="2000" b="0" dirty="0">
                  <a:solidFill>
                    <a:srgbClr val="000099"/>
                  </a:solidFill>
                  <a:latin typeface="Arial" charset="0"/>
                </a:rPr>
                <a:t>Mining</a:t>
              </a:r>
            </a:p>
          </p:txBody>
        </p:sp>
        <p:pic>
          <p:nvPicPr>
            <p:cNvPr id="198665" name="Picture 9" descr="bs00580_"/>
            <p:cNvPicPr>
              <a:picLocks noChangeAspect="1" noChangeArrowheads="1"/>
            </p:cNvPicPr>
            <p:nvPr/>
          </p:nvPicPr>
          <p:blipFill>
            <a:blip r:embed="rId2" cstate="print"/>
            <a:srcRect/>
            <a:stretch>
              <a:fillRect/>
            </a:stretch>
          </p:blipFill>
          <p:spPr bwMode="auto">
            <a:xfrm>
              <a:off x="814388" y="2814638"/>
              <a:ext cx="1206500" cy="1017587"/>
            </a:xfrm>
            <a:prstGeom prst="rect">
              <a:avLst/>
            </a:prstGeom>
            <a:noFill/>
          </p:spPr>
        </p:pic>
      </p:grpSp>
      <p:sp>
        <p:nvSpPr>
          <p:cNvPr id="198666" name="Text Box 10"/>
          <p:cNvSpPr txBox="1">
            <a:spLocks noChangeArrowheads="1"/>
          </p:cNvSpPr>
          <p:nvPr/>
        </p:nvSpPr>
        <p:spPr bwMode="auto">
          <a:xfrm>
            <a:off x="1258888" y="1828800"/>
            <a:ext cx="7315200" cy="427038"/>
          </a:xfrm>
          <a:prstGeom prst="rect">
            <a:avLst/>
          </a:prstGeom>
          <a:noFill/>
          <a:ln w="9525">
            <a:noFill/>
            <a:miter lim="800000"/>
            <a:headEnd/>
            <a:tailEnd/>
          </a:ln>
          <a:effectLst/>
        </p:spPr>
        <p:txBody>
          <a:bodyPr>
            <a:spAutoFit/>
          </a:bodyPr>
          <a:lstStyle/>
          <a:p>
            <a:r>
              <a:rPr lang="en-US" sz="2200" dirty="0">
                <a:solidFill>
                  <a:srgbClr val="000099"/>
                </a:solidFill>
                <a:latin typeface="Arial" charset="0"/>
              </a:rPr>
              <a:t>Technology lets us collaborate on a large scale.</a:t>
            </a:r>
          </a:p>
        </p:txBody>
      </p:sp>
      <p:sp>
        <p:nvSpPr>
          <p:cNvPr id="198667" name="AutoShape 11"/>
          <p:cNvSpPr>
            <a:spLocks noChangeArrowheads="1"/>
          </p:cNvSpPr>
          <p:nvPr/>
        </p:nvSpPr>
        <p:spPr bwMode="auto">
          <a:xfrm>
            <a:off x="2209800" y="3190875"/>
            <a:ext cx="887413" cy="390525"/>
          </a:xfrm>
          <a:prstGeom prst="leftRightArrow">
            <a:avLst>
              <a:gd name="adj1" fmla="val 50000"/>
              <a:gd name="adj2" fmla="val 45447"/>
            </a:avLst>
          </a:prstGeom>
          <a:solidFill>
            <a:schemeClr val="accent1"/>
          </a:solidFill>
          <a:ln w="9525">
            <a:noFill/>
            <a:miter lim="800000"/>
            <a:headEnd/>
            <a:tailEnd/>
          </a:ln>
          <a:effectLst/>
        </p:spPr>
        <p:txBody>
          <a:bodyPr wrap="none" anchor="ctr"/>
          <a:lstStyle/>
          <a:p>
            <a:endParaRPr lang="en-US"/>
          </a:p>
        </p:txBody>
      </p:sp>
      <p:sp>
        <p:nvSpPr>
          <p:cNvPr id="198670" name="AutoShape 14"/>
          <p:cNvSpPr>
            <a:spLocks noChangeArrowheads="1"/>
          </p:cNvSpPr>
          <p:nvPr/>
        </p:nvSpPr>
        <p:spPr bwMode="auto">
          <a:xfrm>
            <a:off x="5589588" y="3200400"/>
            <a:ext cx="887412" cy="390525"/>
          </a:xfrm>
          <a:prstGeom prst="leftRightArrow">
            <a:avLst>
              <a:gd name="adj1" fmla="val 50000"/>
              <a:gd name="adj2" fmla="val 45447"/>
            </a:avLst>
          </a:prstGeom>
          <a:solidFill>
            <a:schemeClr val="accent1"/>
          </a:solidFill>
          <a:ln w="9525">
            <a:noFill/>
            <a:miter lim="800000"/>
            <a:headEnd/>
            <a:tailEnd/>
          </a:ln>
          <a:effectLst/>
        </p:spPr>
        <p:txBody>
          <a:bodyPr wrap="none" anchor="ctr"/>
          <a:lstStyle/>
          <a:p>
            <a:endParaRPr lang="en-US"/>
          </a:p>
        </p:txBody>
      </p:sp>
      <p:grpSp>
        <p:nvGrpSpPr>
          <p:cNvPr id="7" name="Group 6"/>
          <p:cNvGrpSpPr/>
          <p:nvPr/>
        </p:nvGrpSpPr>
        <p:grpSpPr>
          <a:xfrm>
            <a:off x="3258718" y="2819400"/>
            <a:ext cx="2743200" cy="2925128"/>
            <a:chOff x="3258718" y="2819400"/>
            <a:chExt cx="2743200" cy="2925128"/>
          </a:xfrm>
        </p:grpSpPr>
        <p:grpSp>
          <p:nvGrpSpPr>
            <p:cNvPr id="5" name="Group 4"/>
            <p:cNvGrpSpPr/>
            <p:nvPr/>
          </p:nvGrpSpPr>
          <p:grpSpPr>
            <a:xfrm>
              <a:off x="3258718" y="2859071"/>
              <a:ext cx="2743200" cy="2885457"/>
              <a:chOff x="3258718" y="2859071"/>
              <a:chExt cx="2743200" cy="2885457"/>
            </a:xfrm>
          </p:grpSpPr>
          <p:sp>
            <p:nvSpPr>
              <p:cNvPr id="198659" name="Text Box 3"/>
              <p:cNvSpPr txBox="1">
                <a:spLocks noChangeArrowheads="1"/>
              </p:cNvSpPr>
              <p:nvPr/>
            </p:nvSpPr>
            <p:spPr bwMode="auto">
              <a:xfrm>
                <a:off x="3258718" y="4267200"/>
                <a:ext cx="2743200" cy="1477328"/>
              </a:xfrm>
              <a:prstGeom prst="rect">
                <a:avLst/>
              </a:prstGeom>
              <a:noFill/>
              <a:ln w="9525">
                <a:noFill/>
                <a:miter lim="800000"/>
                <a:headEnd/>
                <a:tailEnd/>
              </a:ln>
              <a:effectLst/>
            </p:spPr>
            <p:txBody>
              <a:bodyPr>
                <a:spAutoFit/>
              </a:bodyPr>
              <a:lstStyle/>
              <a:p>
                <a:pPr>
                  <a:spcBef>
                    <a:spcPct val="50000"/>
                  </a:spcBef>
                </a:pPr>
                <a:r>
                  <a:rPr lang="en-US" sz="2000" dirty="0">
                    <a:solidFill>
                      <a:srgbClr val="FF0000"/>
                    </a:solidFill>
                    <a:latin typeface="Arial" charset="0"/>
                  </a:rPr>
                  <a:t>“We need a place </a:t>
                </a:r>
                <a:br>
                  <a:rPr lang="en-US" sz="2000" dirty="0">
                    <a:solidFill>
                      <a:srgbClr val="FF0000"/>
                    </a:solidFill>
                    <a:latin typeface="Arial" charset="0"/>
                  </a:rPr>
                </a:br>
                <a:r>
                  <a:rPr lang="en-US" sz="2000" dirty="0">
                    <a:solidFill>
                      <a:srgbClr val="FF0000"/>
                    </a:solidFill>
                    <a:latin typeface="Arial" charset="0"/>
                  </a:rPr>
                  <a:t>to work on this.”</a:t>
                </a:r>
                <a:endParaRPr lang="en-US" sz="2000" b="0" dirty="0">
                  <a:solidFill>
                    <a:srgbClr val="FF0000"/>
                  </a:solidFill>
                  <a:latin typeface="Arial" charset="0"/>
                </a:endParaRPr>
              </a:p>
              <a:p>
                <a:pPr>
                  <a:spcBef>
                    <a:spcPct val="25000"/>
                  </a:spcBef>
                  <a:buFont typeface="Webdings" pitchFamily="18" charset="2"/>
                  <a:buNone/>
                </a:pPr>
                <a:r>
                  <a:rPr lang="en-US" sz="2000" dirty="0">
                    <a:solidFill>
                      <a:srgbClr val="000099"/>
                    </a:solidFill>
                    <a:latin typeface="Arial" charset="0"/>
                  </a:rPr>
                  <a:t>Collaboration</a:t>
                </a:r>
              </a:p>
              <a:p>
                <a:pPr>
                  <a:spcBef>
                    <a:spcPct val="25000"/>
                  </a:spcBef>
                  <a:buFont typeface="Webdings" pitchFamily="18" charset="2"/>
                  <a:buNone/>
                </a:pPr>
                <a:r>
                  <a:rPr lang="en-US" sz="2000" dirty="0">
                    <a:solidFill>
                      <a:srgbClr val="000099"/>
                    </a:solidFill>
                    <a:latin typeface="Arial" charset="0"/>
                  </a:rPr>
                  <a:t>Communities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628" y="2859071"/>
                <a:ext cx="1834744" cy="1139858"/>
              </a:xfrm>
              <a:prstGeom prst="rect">
                <a:avLst/>
              </a:prstGeom>
            </p:spPr>
          </p:pic>
        </p:grpSp>
        <p:pic>
          <p:nvPicPr>
            <p:cNvPr id="5174"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3600" y="2819400"/>
              <a:ext cx="18288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6324600" y="2819400"/>
            <a:ext cx="2895600" cy="3521073"/>
            <a:chOff x="6324600" y="2819400"/>
            <a:chExt cx="2895600" cy="3521073"/>
          </a:xfrm>
        </p:grpSpPr>
        <p:grpSp>
          <p:nvGrpSpPr>
            <p:cNvPr id="6" name="Group 5"/>
            <p:cNvGrpSpPr/>
            <p:nvPr/>
          </p:nvGrpSpPr>
          <p:grpSpPr>
            <a:xfrm>
              <a:off x="6324600" y="2859071"/>
              <a:ext cx="2895600" cy="3481402"/>
              <a:chOff x="6324600" y="2859071"/>
              <a:chExt cx="2895600" cy="3481402"/>
            </a:xfrm>
          </p:grpSpPr>
          <p:sp>
            <p:nvSpPr>
              <p:cNvPr id="198662" name="Text Box 6"/>
              <p:cNvSpPr txBox="1">
                <a:spLocks noChangeArrowheads="1"/>
              </p:cNvSpPr>
              <p:nvPr/>
            </p:nvSpPr>
            <p:spPr bwMode="auto">
              <a:xfrm>
                <a:off x="6324600" y="4114798"/>
                <a:ext cx="2895600" cy="2225675"/>
              </a:xfrm>
              <a:prstGeom prst="rect">
                <a:avLst/>
              </a:prstGeom>
              <a:noFill/>
              <a:ln w="9525">
                <a:noFill/>
                <a:miter lim="800000"/>
                <a:headEnd/>
                <a:tailEnd/>
              </a:ln>
              <a:effectLst/>
            </p:spPr>
            <p:txBody>
              <a:bodyPr wrap="square" lIns="91440" rIns="0">
                <a:spAutoFit/>
              </a:bodyPr>
              <a:lstStyle/>
              <a:p>
                <a:pPr>
                  <a:spcBef>
                    <a:spcPct val="50000"/>
                  </a:spcBef>
                </a:pPr>
                <a:r>
                  <a:rPr lang="en-US" sz="2000" b="0" dirty="0">
                    <a:solidFill>
                      <a:srgbClr val="FF0000"/>
                    </a:solidFill>
                    <a:latin typeface="Arial" charset="0"/>
                  </a:rPr>
                  <a:t>“I need someone to </a:t>
                </a:r>
                <a:br>
                  <a:rPr lang="en-US" sz="2000" b="0" dirty="0">
                    <a:solidFill>
                      <a:srgbClr val="FF0000"/>
                    </a:solidFill>
                    <a:latin typeface="Arial" charset="0"/>
                  </a:rPr>
                </a:br>
                <a:r>
                  <a:rPr lang="en-US" sz="2000" b="0" dirty="0">
                    <a:solidFill>
                      <a:srgbClr val="FF0000"/>
                    </a:solidFill>
                    <a:latin typeface="Arial" charset="0"/>
                  </a:rPr>
                  <a:t>explain this to me.”</a:t>
                </a:r>
              </a:p>
              <a:p>
                <a:pPr marL="114300" lvl="1">
                  <a:spcBef>
                    <a:spcPct val="25000"/>
                  </a:spcBef>
                  <a:buFont typeface="Webdings" pitchFamily="18" charset="2"/>
                  <a:buNone/>
                </a:pPr>
                <a:r>
                  <a:rPr lang="en-US" sz="2000" b="0" dirty="0">
                    <a:solidFill>
                      <a:srgbClr val="000099"/>
                    </a:solidFill>
                    <a:latin typeface="Arial" charset="0"/>
                  </a:rPr>
                  <a:t>e-Mail</a:t>
                </a:r>
              </a:p>
              <a:p>
                <a:pPr marL="114300" lvl="1">
                  <a:spcBef>
                    <a:spcPct val="25000"/>
                  </a:spcBef>
                  <a:buFont typeface="Webdings" pitchFamily="18" charset="2"/>
                  <a:buNone/>
                </a:pPr>
                <a:r>
                  <a:rPr lang="en-US" sz="2000" b="0" dirty="0">
                    <a:solidFill>
                      <a:srgbClr val="000099"/>
                    </a:solidFill>
                    <a:latin typeface="Arial" charset="0"/>
                  </a:rPr>
                  <a:t>Discussion database</a:t>
                </a:r>
              </a:p>
              <a:p>
                <a:pPr marL="114300" lvl="1">
                  <a:spcBef>
                    <a:spcPct val="25000"/>
                  </a:spcBef>
                  <a:buFont typeface="Webdings" pitchFamily="18" charset="2"/>
                  <a:buNone/>
                </a:pPr>
                <a:r>
                  <a:rPr lang="en-US" sz="2000" b="0" dirty="0">
                    <a:solidFill>
                      <a:srgbClr val="000099"/>
                    </a:solidFill>
                    <a:latin typeface="Arial" charset="0"/>
                  </a:rPr>
                  <a:t>Portal</a:t>
                </a:r>
              </a:p>
              <a:p>
                <a:pPr marL="114300" lvl="1">
                  <a:spcBef>
                    <a:spcPct val="25000"/>
                  </a:spcBef>
                  <a:buFont typeface="Webdings" pitchFamily="18" charset="2"/>
                  <a:buNone/>
                </a:pPr>
                <a:r>
                  <a:rPr lang="en-US" sz="2000" b="0" dirty="0">
                    <a:solidFill>
                      <a:srgbClr val="000099"/>
                    </a:solidFill>
                    <a:latin typeface="Arial" charset="0"/>
                  </a:rPr>
                  <a:t>Groupware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2859071"/>
                <a:ext cx="1188622" cy="944802"/>
              </a:xfrm>
              <a:prstGeom prst="rect">
                <a:avLst/>
              </a:prstGeom>
            </p:spPr>
          </p:pic>
        </p:grpSp>
        <p:pic>
          <p:nvPicPr>
            <p:cNvPr id="5175" name="Picture 5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2819400"/>
              <a:ext cx="11303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585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667"/>
                                        </p:tgtEl>
                                        <p:attrNameLst>
                                          <p:attrName>style.visibility</p:attrName>
                                        </p:attrNameLst>
                                      </p:cBhvr>
                                      <p:to>
                                        <p:strVal val="visible"/>
                                      </p:to>
                                    </p:set>
                                    <p:animEffect transition="in" filter="fade">
                                      <p:cBhvr>
                                        <p:cTn id="10" dur="500"/>
                                        <p:tgtEl>
                                          <p:spTgt spid="1986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8670"/>
                                        </p:tgtEl>
                                        <p:attrNameLst>
                                          <p:attrName>style.visibility</p:attrName>
                                        </p:attrNameLst>
                                      </p:cBhvr>
                                      <p:to>
                                        <p:strVal val="visible"/>
                                      </p:to>
                                    </p:set>
                                    <p:animEffect transition="in" filter="fade">
                                      <p:cBhvr>
                                        <p:cTn id="18" dur="500"/>
                                        <p:tgtEl>
                                          <p:spTgt spid="1986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7" grpId="0" animBg="1"/>
      <p:bldP spid="19867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447800" y="152400"/>
            <a:ext cx="7239000" cy="1143000"/>
          </a:xfrm>
        </p:spPr>
        <p:txBody>
          <a:bodyPr/>
          <a:lstStyle/>
          <a:p>
            <a:pPr>
              <a:defRPr/>
            </a:pPr>
            <a:r>
              <a:rPr lang="en-US" dirty="0" smtClean="0">
                <a:solidFill>
                  <a:schemeClr val="accent1"/>
                </a:solidFill>
              </a:rPr>
              <a:t>THE KNOWLEDGE ORGANIZATION</a:t>
            </a:r>
          </a:p>
        </p:txBody>
      </p:sp>
      <p:sp>
        <p:nvSpPr>
          <p:cNvPr id="20483" name="Rectangle 3"/>
          <p:cNvSpPr>
            <a:spLocks noGrp="1" noChangeArrowheads="1"/>
          </p:cNvSpPr>
          <p:nvPr>
            <p:ph type="body" idx="1"/>
          </p:nvPr>
        </p:nvSpPr>
        <p:spPr>
          <a:xfrm>
            <a:off x="1219200" y="1447800"/>
            <a:ext cx="7467600" cy="3810000"/>
          </a:xfrm>
        </p:spPr>
        <p:txBody>
          <a:bodyPr/>
          <a:lstStyle/>
          <a:p>
            <a:r>
              <a:rPr lang="en-US" dirty="0" smtClean="0"/>
              <a:t>KM PROCESS</a:t>
            </a:r>
          </a:p>
          <a:p>
            <a:pPr lvl="1"/>
            <a:r>
              <a:rPr lang="en-US" dirty="0" smtClean="0"/>
              <a:t>Creates</a:t>
            </a:r>
          </a:p>
          <a:p>
            <a:pPr lvl="1"/>
            <a:r>
              <a:rPr lang="en-US" dirty="0" smtClean="0"/>
              <a:t>Captures </a:t>
            </a:r>
          </a:p>
          <a:p>
            <a:pPr lvl="1"/>
            <a:r>
              <a:rPr lang="en-US" dirty="0" smtClean="0"/>
              <a:t>Organizes (codifying, cataloging, etc.)</a:t>
            </a:r>
          </a:p>
          <a:p>
            <a:pPr lvl="1"/>
            <a:r>
              <a:rPr lang="en-US" dirty="0" smtClean="0"/>
              <a:t>Refines (collaborating, mining, etc.)</a:t>
            </a:r>
          </a:p>
          <a:p>
            <a:pPr lvl="1"/>
            <a:r>
              <a:rPr lang="en-US" dirty="0" smtClean="0"/>
              <a:t>Disseminate (Transfer, share, alert, push, etc.)</a:t>
            </a:r>
          </a:p>
          <a:p>
            <a:pPr lvl="1"/>
            <a:r>
              <a:rPr lang="en-US" dirty="0" smtClean="0"/>
              <a:t>Maintains</a:t>
            </a:r>
          </a:p>
        </p:txBody>
      </p:sp>
    </p:spTree>
    <p:extLst>
      <p:ext uri="{BB962C8B-B14F-4D97-AF65-F5344CB8AC3E}">
        <p14:creationId xmlns:p14="http://schemas.microsoft.com/office/powerpoint/2010/main" val="123085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fade">
                                      <p:cBhvr>
                                        <p:cTn id="7" dur="500"/>
                                        <p:tgtEl>
                                          <p:spTgt spid="204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animEffect transition="in" filter="fade">
                                      <p:cBhvr>
                                        <p:cTn id="11" dur="2000"/>
                                        <p:tgtEl>
                                          <p:spTgt spid="20483">
                                            <p:txEl>
                                              <p:pRg st="2" end="2"/>
                                            </p:tx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animEffect transition="in" filter="fade">
                                      <p:cBhvr>
                                        <p:cTn id="15" dur="2000"/>
                                        <p:tgtEl>
                                          <p:spTgt spid="20483">
                                            <p:txEl>
                                              <p:pRg st="3" end="3"/>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animEffect transition="in" filter="fade">
                                      <p:cBhvr>
                                        <p:cTn id="19" dur="2000"/>
                                        <p:tgtEl>
                                          <p:spTgt spid="20483">
                                            <p:txEl>
                                              <p:pRg st="4" end="4"/>
                                            </p:txEl>
                                          </p:spTgt>
                                        </p:tgtEl>
                                      </p:cBhvr>
                                    </p:animEffect>
                                  </p:childTnLst>
                                </p:cTn>
                              </p:par>
                            </p:childTnLst>
                          </p:cTn>
                        </p:par>
                        <p:par>
                          <p:cTn id="20" fill="hold">
                            <p:stCondLst>
                              <p:cond delay="6500"/>
                            </p:stCondLst>
                            <p:childTnLst>
                              <p:par>
                                <p:cTn id="21" presetID="10" presetClass="entr" presetSubtype="0" fill="hold" nodeType="afterEffect">
                                  <p:stCondLst>
                                    <p:cond delay="0"/>
                                  </p:stCondLst>
                                  <p:childTnLst>
                                    <p:set>
                                      <p:cBhvr>
                                        <p:cTn id="22" dur="1" fill="hold">
                                          <p:stCondLst>
                                            <p:cond delay="0"/>
                                          </p:stCondLst>
                                        </p:cTn>
                                        <p:tgtEl>
                                          <p:spTgt spid="20483">
                                            <p:txEl>
                                              <p:pRg st="5" end="5"/>
                                            </p:txEl>
                                          </p:spTgt>
                                        </p:tgtEl>
                                        <p:attrNameLst>
                                          <p:attrName>style.visibility</p:attrName>
                                        </p:attrNameLst>
                                      </p:cBhvr>
                                      <p:to>
                                        <p:strVal val="visible"/>
                                      </p:to>
                                    </p:set>
                                    <p:animEffect transition="in" filter="fade">
                                      <p:cBhvr>
                                        <p:cTn id="23" dur="2000"/>
                                        <p:tgtEl>
                                          <p:spTgt spid="20483">
                                            <p:txEl>
                                              <p:pRg st="5" end="5"/>
                                            </p:txEl>
                                          </p:spTgt>
                                        </p:tgtEl>
                                      </p:cBhvr>
                                    </p:animEffect>
                                  </p:childTnLst>
                                </p:cTn>
                              </p:par>
                            </p:childTnLst>
                          </p:cTn>
                        </p:par>
                        <p:par>
                          <p:cTn id="24" fill="hold">
                            <p:stCondLst>
                              <p:cond delay="8500"/>
                            </p:stCondLst>
                            <p:childTnLst>
                              <p:par>
                                <p:cTn id="25" presetID="10" presetClass="entr" presetSubtype="0" fill="hold" nodeType="afterEffect">
                                  <p:stCondLst>
                                    <p:cond delay="0"/>
                                  </p:stCondLst>
                                  <p:childTnLst>
                                    <p:set>
                                      <p:cBhvr>
                                        <p:cTn id="26" dur="1" fill="hold">
                                          <p:stCondLst>
                                            <p:cond delay="0"/>
                                          </p:stCondLst>
                                        </p:cTn>
                                        <p:tgtEl>
                                          <p:spTgt spid="20483">
                                            <p:txEl>
                                              <p:pRg st="6" end="6"/>
                                            </p:txEl>
                                          </p:spTgt>
                                        </p:tgtEl>
                                        <p:attrNameLst>
                                          <p:attrName>style.visibility</p:attrName>
                                        </p:attrNameLst>
                                      </p:cBhvr>
                                      <p:to>
                                        <p:strVal val="visible"/>
                                      </p:to>
                                    </p:set>
                                    <p:animEffect transition="in" filter="fade">
                                      <p:cBhvr>
                                        <p:cTn id="27" dur="2000"/>
                                        <p:tgtEl>
                                          <p:spTgt spid="20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fld id="{9198C7A2-413F-4ED3-8434-485B9C02AE52}" type="slidenum">
              <a:rPr lang="en-US"/>
              <a:pPr/>
              <a:t>64</a:t>
            </a:fld>
            <a:endParaRPr lang="en-US"/>
          </a:p>
        </p:txBody>
      </p:sp>
      <p:sp>
        <p:nvSpPr>
          <p:cNvPr id="246786" name="Rectangle 2"/>
          <p:cNvSpPr>
            <a:spLocks noGrp="1" noChangeArrowheads="1"/>
          </p:cNvSpPr>
          <p:nvPr>
            <p:ph type="title"/>
          </p:nvPr>
        </p:nvSpPr>
        <p:spPr>
          <a:xfrm>
            <a:off x="914400" y="333375"/>
            <a:ext cx="7620000" cy="1028700"/>
          </a:xfrm>
          <a:noFill/>
          <a:ln/>
        </p:spPr>
        <p:txBody>
          <a:bodyPr lIns="92075" tIns="46038" rIns="92075" bIns="46038" anchor="ctr">
            <a:normAutofit fontScale="90000"/>
          </a:bodyPr>
          <a:lstStyle/>
          <a:p>
            <a:r>
              <a:rPr lang="en-US" dirty="0">
                <a:cs typeface="Times New Roman" pitchFamily="18" charset="0"/>
              </a:rPr>
              <a:t>	</a:t>
            </a:r>
            <a:r>
              <a:rPr lang="en-US" dirty="0">
                <a:solidFill>
                  <a:schemeClr val="accent1"/>
                </a:solidFill>
                <a:cs typeface="Times New Roman" pitchFamily="18" charset="0"/>
              </a:rPr>
              <a:t>The whole is greater than the sum 	of its parts</a:t>
            </a:r>
          </a:p>
        </p:txBody>
      </p:sp>
      <p:sp>
        <p:nvSpPr>
          <p:cNvPr id="246787" name="Rectangle 3"/>
          <p:cNvSpPr>
            <a:spLocks noGrp="1" noChangeArrowheads="1"/>
          </p:cNvSpPr>
          <p:nvPr>
            <p:ph type="body" sz="half" idx="1"/>
          </p:nvPr>
        </p:nvSpPr>
        <p:spPr>
          <a:xfrm>
            <a:off x="2895600" y="2971800"/>
            <a:ext cx="3962400" cy="1371600"/>
          </a:xfrm>
          <a:noFill/>
          <a:ln/>
        </p:spPr>
        <p:txBody>
          <a:bodyPr lIns="92075" tIns="46038" rIns="92075" bIns="46038">
            <a:normAutofit lnSpcReduction="10000"/>
          </a:bodyPr>
          <a:lstStyle/>
          <a:p>
            <a:pPr>
              <a:spcBef>
                <a:spcPct val="60000"/>
              </a:spcBef>
              <a:buFont typeface="Webdings" pitchFamily="18" charset="2"/>
              <a:buNone/>
            </a:pPr>
            <a:r>
              <a:rPr lang="en-US" sz="2400">
                <a:cs typeface="Times New Roman" pitchFamily="18" charset="0"/>
              </a:rPr>
              <a:t>	</a:t>
            </a:r>
            <a:r>
              <a:rPr lang="en-US">
                <a:cs typeface="Times New Roman" pitchFamily="18" charset="0"/>
              </a:rPr>
              <a:t>Group knowledge is more powerful than individual knowledge.</a:t>
            </a:r>
          </a:p>
        </p:txBody>
      </p:sp>
      <p:sp>
        <p:nvSpPr>
          <p:cNvPr id="246791" name="Text Box 7"/>
          <p:cNvSpPr txBox="1">
            <a:spLocks noChangeArrowheads="1"/>
          </p:cNvSpPr>
          <p:nvPr/>
        </p:nvSpPr>
        <p:spPr bwMode="auto">
          <a:xfrm>
            <a:off x="1258888" y="1981200"/>
            <a:ext cx="4953000" cy="695325"/>
          </a:xfrm>
          <a:prstGeom prst="rect">
            <a:avLst/>
          </a:prstGeom>
          <a:noFill/>
          <a:ln w="9525">
            <a:noFill/>
            <a:miter lim="800000"/>
            <a:headEnd/>
            <a:tailEnd/>
          </a:ln>
          <a:effectLst/>
        </p:spPr>
        <p:txBody>
          <a:bodyPr>
            <a:spAutoFit/>
          </a:bodyPr>
          <a:lstStyle/>
          <a:p>
            <a:pPr>
              <a:lnSpc>
                <a:spcPct val="90000"/>
              </a:lnSpc>
              <a:spcBef>
                <a:spcPct val="60000"/>
              </a:spcBef>
              <a:buClr>
                <a:schemeClr val="accent2"/>
              </a:buClr>
              <a:buFont typeface="Webdings" pitchFamily="18" charset="2"/>
              <a:buNone/>
            </a:pPr>
            <a:r>
              <a:rPr kumimoji="1" lang="en-US" sz="2200">
                <a:solidFill>
                  <a:srgbClr val="000099"/>
                </a:solidFill>
                <a:cs typeface="Times New Roman" pitchFamily="18" charset="0"/>
              </a:rPr>
              <a:t>Knowledge lives in communities and networks.</a:t>
            </a:r>
            <a:endParaRPr lang="en-US" sz="2200"/>
          </a:p>
        </p:txBody>
      </p:sp>
      <p:sp>
        <p:nvSpPr>
          <p:cNvPr id="246792" name="Text Box 8"/>
          <p:cNvSpPr txBox="1">
            <a:spLocks noChangeArrowheads="1"/>
          </p:cNvSpPr>
          <p:nvPr/>
        </p:nvSpPr>
        <p:spPr bwMode="auto">
          <a:xfrm>
            <a:off x="609600" y="5045075"/>
            <a:ext cx="8001000" cy="430887"/>
          </a:xfrm>
          <a:prstGeom prst="rect">
            <a:avLst/>
          </a:prstGeom>
          <a:noFill/>
          <a:ln w="9525">
            <a:noFill/>
            <a:miter lim="800000"/>
            <a:headEnd/>
            <a:tailEnd/>
          </a:ln>
          <a:effectLst/>
        </p:spPr>
        <p:txBody>
          <a:bodyPr wrap="square">
            <a:spAutoFit/>
          </a:bodyPr>
          <a:lstStyle/>
          <a:p>
            <a:pPr>
              <a:spcBef>
                <a:spcPct val="60000"/>
              </a:spcBef>
              <a:buClr>
                <a:schemeClr val="accent2"/>
              </a:buClr>
              <a:buFont typeface="Webdings" pitchFamily="18" charset="2"/>
              <a:buNone/>
            </a:pPr>
            <a:r>
              <a:rPr kumimoji="1" lang="en-US" sz="2200" b="1" dirty="0">
                <a:solidFill>
                  <a:srgbClr val="000099"/>
                </a:solidFill>
                <a:cs typeface="Times New Roman" pitchFamily="18" charset="0"/>
              </a:rPr>
              <a:t>Knowledge sharing needs trust </a:t>
            </a:r>
            <a:r>
              <a:rPr kumimoji="1" lang="en-US" sz="2200" b="1" dirty="0" smtClean="0">
                <a:solidFill>
                  <a:srgbClr val="000099"/>
                </a:solidFill>
                <a:cs typeface="Times New Roman" pitchFamily="18" charset="0"/>
              </a:rPr>
              <a:t>– which comes with experience</a:t>
            </a:r>
            <a:endParaRPr lang="en-US" sz="2200" b="1" dirty="0"/>
          </a:p>
        </p:txBody>
      </p:sp>
      <p:graphicFrame>
        <p:nvGraphicFramePr>
          <p:cNvPr id="246795" name="Object 11"/>
          <p:cNvGraphicFramePr>
            <a:graphicFrameLocks noChangeAspect="1"/>
          </p:cNvGraphicFramePr>
          <p:nvPr/>
        </p:nvGraphicFramePr>
        <p:xfrm>
          <a:off x="6718300" y="2398713"/>
          <a:ext cx="2044700" cy="2020887"/>
        </p:xfrm>
        <a:graphic>
          <a:graphicData uri="http://schemas.openxmlformats.org/presentationml/2006/ole">
            <mc:AlternateContent xmlns:mc="http://schemas.openxmlformats.org/markup-compatibility/2006">
              <mc:Choice xmlns:v="urn:schemas-microsoft-com:vml" Requires="v">
                <p:oleObj spid="_x0000_s6232" name="Drawing" r:id="rId4" imgW="1205722" imgH="1191658" progId="">
                  <p:embed/>
                </p:oleObj>
              </mc:Choice>
              <mc:Fallback>
                <p:oleObj name="Drawing" r:id="rId4" imgW="1205722" imgH="119165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300" y="2398713"/>
                        <a:ext cx="2044700"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796" name="Object 12"/>
          <p:cNvGraphicFramePr>
            <a:graphicFrameLocks noChangeAspect="1"/>
          </p:cNvGraphicFramePr>
          <p:nvPr/>
        </p:nvGraphicFramePr>
        <p:xfrm>
          <a:off x="685800" y="2894013"/>
          <a:ext cx="2438400" cy="1906587"/>
        </p:xfrm>
        <a:graphic>
          <a:graphicData uri="http://schemas.openxmlformats.org/presentationml/2006/ole">
            <mc:AlternateContent xmlns:mc="http://schemas.openxmlformats.org/markup-compatibility/2006">
              <mc:Choice xmlns:v="urn:schemas-microsoft-com:vml" Requires="v">
                <p:oleObj spid="_x0000_s6233" name="Drawing" r:id="rId6" imgW="1554731" imgH="1217107" progId="">
                  <p:embed/>
                </p:oleObj>
              </mc:Choice>
              <mc:Fallback>
                <p:oleObj name="Drawing" r:id="rId6" imgW="1554731" imgH="121710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894013"/>
                        <a:ext cx="2438400"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34806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46792"/>
                                        </p:tgtEl>
                                        <p:attrNameLst>
                                          <p:attrName>style.visibility</p:attrName>
                                        </p:attrNameLst>
                                      </p:cBhvr>
                                      <p:to>
                                        <p:strVal val="visible"/>
                                      </p:to>
                                    </p:set>
                                    <p:animEffect transition="in" filter="fade">
                                      <p:cBhvr>
                                        <p:cTn id="7" dur="2000"/>
                                        <p:tgtEl>
                                          <p:spTgt spid="246792"/>
                                        </p:tgtEl>
                                      </p:cBhvr>
                                    </p:animEffect>
                                    <p:anim calcmode="lin" valueType="num">
                                      <p:cBhvr>
                                        <p:cTn id="8" dur="2000" fill="hold"/>
                                        <p:tgtEl>
                                          <p:spTgt spid="246792"/>
                                        </p:tgtEl>
                                        <p:attrNameLst>
                                          <p:attrName>ppt_w</p:attrName>
                                        </p:attrNameLst>
                                      </p:cBhvr>
                                      <p:tavLst>
                                        <p:tav tm="0" fmla="#ppt_w*sin(2.5*pi*$)">
                                          <p:val>
                                            <p:fltVal val="0"/>
                                          </p:val>
                                        </p:tav>
                                        <p:tav tm="100000">
                                          <p:val>
                                            <p:fltVal val="1"/>
                                          </p:val>
                                        </p:tav>
                                      </p:tavLst>
                                    </p:anim>
                                    <p:anim calcmode="lin" valueType="num">
                                      <p:cBhvr>
                                        <p:cTn id="9" dur="2000" fill="hold"/>
                                        <p:tgtEl>
                                          <p:spTgt spid="24679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731000" y="6229350"/>
            <a:ext cx="1905000" cy="457200"/>
          </a:xfrm>
          <a:prstGeom prst="rect">
            <a:avLst/>
          </a:prstGeom>
        </p:spPr>
        <p:txBody>
          <a:bodyPr/>
          <a:lstStyle/>
          <a:p>
            <a:fld id="{C54CFEBB-8C18-43B2-A990-E578D87150AB}" type="slidenum">
              <a:rPr lang="en-US"/>
              <a:pPr/>
              <a:t>65</a:t>
            </a:fld>
            <a:endParaRPr lang="en-US"/>
          </a:p>
        </p:txBody>
      </p:sp>
      <p:sp>
        <p:nvSpPr>
          <p:cNvPr id="276482" name="Rectangle 2"/>
          <p:cNvSpPr>
            <a:spLocks noGrp="1" noChangeArrowheads="1"/>
          </p:cNvSpPr>
          <p:nvPr>
            <p:ph type="title"/>
          </p:nvPr>
        </p:nvSpPr>
        <p:spPr>
          <a:xfrm>
            <a:off x="838200" y="35169"/>
            <a:ext cx="7772400" cy="1143000"/>
          </a:xfrm>
        </p:spPr>
        <p:txBody>
          <a:bodyPr/>
          <a:lstStyle/>
          <a:p>
            <a:r>
              <a:rPr lang="en-US" sz="3200" dirty="0"/>
              <a:t>	</a:t>
            </a:r>
            <a:r>
              <a:rPr lang="en-US" dirty="0">
                <a:solidFill>
                  <a:schemeClr val="accent1"/>
                </a:solidFill>
              </a:rPr>
              <a:t>Why don’t people share?</a:t>
            </a:r>
          </a:p>
        </p:txBody>
      </p:sp>
      <p:sp>
        <p:nvSpPr>
          <p:cNvPr id="276483" name="Rectangle 3"/>
          <p:cNvSpPr>
            <a:spLocks noGrp="1" noChangeArrowheads="1"/>
          </p:cNvSpPr>
          <p:nvPr>
            <p:ph type="body" idx="1"/>
          </p:nvPr>
        </p:nvSpPr>
        <p:spPr>
          <a:xfrm>
            <a:off x="1219200" y="1524000"/>
            <a:ext cx="7467600" cy="4419600"/>
          </a:xfrm>
        </p:spPr>
        <p:txBody>
          <a:bodyPr/>
          <a:lstStyle/>
          <a:p>
            <a:pPr>
              <a:spcBef>
                <a:spcPct val="50000"/>
              </a:spcBef>
            </a:pPr>
            <a:r>
              <a:rPr lang="en-US" dirty="0"/>
              <a:t>It’s not convenient.</a:t>
            </a:r>
          </a:p>
          <a:p>
            <a:pPr>
              <a:spcBef>
                <a:spcPct val="50000"/>
              </a:spcBef>
            </a:pPr>
            <a:r>
              <a:rPr lang="en-US" dirty="0"/>
              <a:t>They don’t know what they know.</a:t>
            </a:r>
          </a:p>
          <a:p>
            <a:pPr>
              <a:spcBef>
                <a:spcPct val="50000"/>
              </a:spcBef>
            </a:pPr>
            <a:r>
              <a:rPr lang="en-US" dirty="0"/>
              <a:t>They don’t know the value of what they know.</a:t>
            </a:r>
          </a:p>
          <a:p>
            <a:pPr>
              <a:spcBef>
                <a:spcPct val="50000"/>
              </a:spcBef>
            </a:pPr>
            <a:r>
              <a:rPr lang="en-US" dirty="0"/>
              <a:t>They believe knowledge hoarding is job security.</a:t>
            </a:r>
          </a:p>
          <a:p>
            <a:pPr>
              <a:spcBef>
                <a:spcPct val="50000"/>
              </a:spcBef>
            </a:pPr>
            <a:r>
              <a:rPr lang="en-US" dirty="0"/>
              <a:t>They don’t get credit for it.</a:t>
            </a:r>
          </a:p>
          <a:p>
            <a:pPr>
              <a:spcBef>
                <a:spcPct val="50000"/>
              </a:spcBef>
            </a:pPr>
            <a:r>
              <a:rPr lang="en-US" dirty="0"/>
              <a:t>They don’t have the time.</a:t>
            </a:r>
          </a:p>
        </p:txBody>
      </p:sp>
      <p:sp>
        <p:nvSpPr>
          <p:cNvPr id="276484" name="Text Box 4"/>
          <p:cNvSpPr txBox="1">
            <a:spLocks noChangeArrowheads="1"/>
          </p:cNvSpPr>
          <p:nvPr/>
        </p:nvSpPr>
        <p:spPr bwMode="auto">
          <a:xfrm>
            <a:off x="173038" y="6154738"/>
            <a:ext cx="4475162" cy="400110"/>
          </a:xfrm>
          <a:prstGeom prst="rect">
            <a:avLst/>
          </a:prstGeom>
          <a:noFill/>
          <a:ln w="9525">
            <a:noFill/>
            <a:miter lim="800000"/>
            <a:headEnd/>
            <a:tailEnd/>
          </a:ln>
          <a:effectLst/>
        </p:spPr>
        <p:txBody>
          <a:bodyPr wrap="square">
            <a:spAutoFit/>
          </a:bodyPr>
          <a:lstStyle/>
          <a:p>
            <a:r>
              <a:rPr lang="en-US" sz="1000" dirty="0">
                <a:solidFill>
                  <a:srgbClr val="4D4D4D"/>
                </a:solidFill>
                <a:latin typeface="Arial" charset="0"/>
              </a:rPr>
              <a:t>Knowledge Management Magazine, </a:t>
            </a:r>
            <a:br>
              <a:rPr lang="en-US" sz="1000" dirty="0">
                <a:solidFill>
                  <a:srgbClr val="4D4D4D"/>
                </a:solidFill>
                <a:latin typeface="Arial" charset="0"/>
              </a:rPr>
            </a:br>
            <a:r>
              <a:rPr lang="en-US" sz="1000" dirty="0">
                <a:solidFill>
                  <a:srgbClr val="4D4D4D"/>
                </a:solidFill>
                <a:latin typeface="Arial" charset="0"/>
              </a:rPr>
              <a:t>January 2000 </a:t>
            </a:r>
          </a:p>
        </p:txBody>
      </p:sp>
    </p:spTree>
    <p:extLst>
      <p:ext uri="{BB962C8B-B14F-4D97-AF65-F5344CB8AC3E}">
        <p14:creationId xmlns:p14="http://schemas.microsoft.com/office/powerpoint/2010/main" val="10937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Effect transition="in" filter="fade">
                                      <p:cBhvr>
                                        <p:cTn id="7" dur="500"/>
                                        <p:tgtEl>
                                          <p:spTgt spid="276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483">
                                            <p:txEl>
                                              <p:pRg st="1" end="1"/>
                                            </p:txEl>
                                          </p:spTgt>
                                        </p:tgtEl>
                                        <p:attrNameLst>
                                          <p:attrName>style.visibility</p:attrName>
                                        </p:attrNameLst>
                                      </p:cBhvr>
                                      <p:to>
                                        <p:strVal val="visible"/>
                                      </p:to>
                                    </p:set>
                                    <p:animEffect transition="in" filter="fade">
                                      <p:cBhvr>
                                        <p:cTn id="12" dur="500"/>
                                        <p:tgtEl>
                                          <p:spTgt spid="276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483">
                                            <p:txEl>
                                              <p:pRg st="2" end="2"/>
                                            </p:txEl>
                                          </p:spTgt>
                                        </p:tgtEl>
                                        <p:attrNameLst>
                                          <p:attrName>style.visibility</p:attrName>
                                        </p:attrNameLst>
                                      </p:cBhvr>
                                      <p:to>
                                        <p:strVal val="visible"/>
                                      </p:to>
                                    </p:set>
                                    <p:animEffect transition="in" filter="fade">
                                      <p:cBhvr>
                                        <p:cTn id="17" dur="500"/>
                                        <p:tgtEl>
                                          <p:spTgt spid="276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483">
                                            <p:txEl>
                                              <p:pRg st="3" end="3"/>
                                            </p:txEl>
                                          </p:spTgt>
                                        </p:tgtEl>
                                        <p:attrNameLst>
                                          <p:attrName>style.visibility</p:attrName>
                                        </p:attrNameLst>
                                      </p:cBhvr>
                                      <p:to>
                                        <p:strVal val="visible"/>
                                      </p:to>
                                    </p:set>
                                    <p:animEffect transition="in" filter="fade">
                                      <p:cBhvr>
                                        <p:cTn id="22" dur="500"/>
                                        <p:tgtEl>
                                          <p:spTgt spid="2764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6483">
                                            <p:txEl>
                                              <p:pRg st="4" end="4"/>
                                            </p:txEl>
                                          </p:spTgt>
                                        </p:tgtEl>
                                        <p:attrNameLst>
                                          <p:attrName>style.visibility</p:attrName>
                                        </p:attrNameLst>
                                      </p:cBhvr>
                                      <p:to>
                                        <p:strVal val="visible"/>
                                      </p:to>
                                    </p:set>
                                    <p:animEffect transition="in" filter="fade">
                                      <p:cBhvr>
                                        <p:cTn id="27" dur="500"/>
                                        <p:tgtEl>
                                          <p:spTgt spid="2764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483">
                                            <p:txEl>
                                              <p:pRg st="5" end="5"/>
                                            </p:txEl>
                                          </p:spTgt>
                                        </p:tgtEl>
                                        <p:attrNameLst>
                                          <p:attrName>style.visibility</p:attrName>
                                        </p:attrNameLst>
                                      </p:cBhvr>
                                      <p:to>
                                        <p:strVal val="visible"/>
                                      </p:to>
                                    </p:set>
                                    <p:animEffect transition="in" filter="fade">
                                      <p:cBhvr>
                                        <p:cTn id="32" dur="500"/>
                                        <p:tgtEl>
                                          <p:spTgt spid="276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731000" y="6229350"/>
            <a:ext cx="1905000" cy="457200"/>
          </a:xfrm>
          <a:prstGeom prst="rect">
            <a:avLst/>
          </a:prstGeom>
        </p:spPr>
        <p:txBody>
          <a:bodyPr/>
          <a:lstStyle/>
          <a:p>
            <a:fld id="{3E64A56A-EFFE-4B90-BCCD-B070CD1490E6}" type="slidenum">
              <a:rPr lang="en-US"/>
              <a:pPr/>
              <a:t>66</a:t>
            </a:fld>
            <a:endParaRPr lang="en-US"/>
          </a:p>
        </p:txBody>
      </p:sp>
      <p:sp>
        <p:nvSpPr>
          <p:cNvPr id="277506" name="Rectangle 2"/>
          <p:cNvSpPr>
            <a:spLocks noGrp="1" noChangeArrowheads="1"/>
          </p:cNvSpPr>
          <p:nvPr>
            <p:ph type="title"/>
          </p:nvPr>
        </p:nvSpPr>
        <p:spPr>
          <a:xfrm>
            <a:off x="914400" y="188913"/>
            <a:ext cx="7772400" cy="1143000"/>
          </a:xfrm>
        </p:spPr>
        <p:txBody>
          <a:bodyPr/>
          <a:lstStyle/>
          <a:p>
            <a:r>
              <a:rPr lang="en-US" sz="3200" dirty="0"/>
              <a:t>	</a:t>
            </a:r>
            <a:r>
              <a:rPr lang="en-US" dirty="0">
                <a:solidFill>
                  <a:schemeClr val="accent1"/>
                </a:solidFill>
              </a:rPr>
              <a:t>Why do people share?</a:t>
            </a:r>
          </a:p>
        </p:txBody>
      </p:sp>
      <p:sp>
        <p:nvSpPr>
          <p:cNvPr id="277507" name="Rectangle 3"/>
          <p:cNvSpPr>
            <a:spLocks noGrp="1" noChangeArrowheads="1"/>
          </p:cNvSpPr>
          <p:nvPr>
            <p:ph type="body" idx="1"/>
          </p:nvPr>
        </p:nvSpPr>
        <p:spPr>
          <a:xfrm>
            <a:off x="914400" y="1371600"/>
            <a:ext cx="7467600" cy="4419600"/>
          </a:xfrm>
        </p:spPr>
        <p:txBody>
          <a:bodyPr/>
          <a:lstStyle/>
          <a:p>
            <a:pPr>
              <a:spcBef>
                <a:spcPct val="50000"/>
              </a:spcBef>
            </a:pPr>
            <a:r>
              <a:rPr lang="en-US" dirty="0"/>
              <a:t>They take pride in their expertise.</a:t>
            </a:r>
          </a:p>
          <a:p>
            <a:pPr>
              <a:spcBef>
                <a:spcPct val="50000"/>
              </a:spcBef>
            </a:pPr>
            <a:r>
              <a:rPr lang="en-US" dirty="0"/>
              <a:t>They enjoy interacting with peers.</a:t>
            </a:r>
          </a:p>
          <a:p>
            <a:pPr>
              <a:spcBef>
                <a:spcPct val="50000"/>
              </a:spcBef>
            </a:pPr>
            <a:r>
              <a:rPr lang="en-US" dirty="0"/>
              <a:t>They wish to learn.</a:t>
            </a:r>
          </a:p>
          <a:p>
            <a:pPr>
              <a:spcBef>
                <a:spcPct val="50000"/>
              </a:spcBef>
            </a:pPr>
            <a:r>
              <a:rPr lang="en-US" dirty="0"/>
              <a:t>They expect others to reciprocate.</a:t>
            </a:r>
          </a:p>
          <a:p>
            <a:pPr>
              <a:spcBef>
                <a:spcPct val="50000"/>
              </a:spcBef>
            </a:pPr>
            <a:r>
              <a:rPr lang="en-US" dirty="0"/>
              <a:t>They want to contribute to the common good.</a:t>
            </a:r>
          </a:p>
          <a:p>
            <a:pPr>
              <a:spcBef>
                <a:spcPct val="50000"/>
              </a:spcBef>
            </a:pPr>
            <a:r>
              <a:rPr lang="en-US" dirty="0"/>
              <a:t>Their culture encourages sharing.</a:t>
            </a:r>
          </a:p>
          <a:p>
            <a:pPr>
              <a:spcBef>
                <a:spcPct val="50000"/>
              </a:spcBef>
            </a:pPr>
            <a:r>
              <a:rPr lang="en-US" dirty="0"/>
              <a:t>They are loyal to the organization.</a:t>
            </a:r>
          </a:p>
        </p:txBody>
      </p:sp>
      <p:sp>
        <p:nvSpPr>
          <p:cNvPr id="277508" name="Text Box 4"/>
          <p:cNvSpPr txBox="1">
            <a:spLocks noChangeArrowheads="1"/>
          </p:cNvSpPr>
          <p:nvPr/>
        </p:nvSpPr>
        <p:spPr bwMode="auto">
          <a:xfrm>
            <a:off x="179388" y="6146800"/>
            <a:ext cx="2747962" cy="517525"/>
          </a:xfrm>
          <a:prstGeom prst="rect">
            <a:avLst/>
          </a:prstGeom>
          <a:noFill/>
          <a:ln w="9525">
            <a:noFill/>
            <a:miter lim="800000"/>
            <a:headEnd/>
            <a:tailEnd/>
          </a:ln>
          <a:effectLst/>
        </p:spPr>
        <p:txBody>
          <a:bodyPr>
            <a:spAutoFit/>
          </a:bodyPr>
          <a:lstStyle/>
          <a:p>
            <a:r>
              <a:rPr lang="en-US" sz="1400" i="1">
                <a:solidFill>
                  <a:srgbClr val="4D4D4D"/>
                </a:solidFill>
                <a:latin typeface="Arial" charset="0"/>
              </a:rPr>
              <a:t>Program Management 2000: Know the Way</a:t>
            </a:r>
            <a:r>
              <a:rPr lang="en-US" sz="1400">
                <a:solidFill>
                  <a:srgbClr val="4D4D4D"/>
                </a:solidFill>
                <a:latin typeface="Arial" charset="0"/>
              </a:rPr>
              <a:t> (modified)</a:t>
            </a:r>
          </a:p>
        </p:txBody>
      </p:sp>
    </p:spTree>
    <p:extLst>
      <p:ext uri="{BB962C8B-B14F-4D97-AF65-F5344CB8AC3E}">
        <p14:creationId xmlns:p14="http://schemas.microsoft.com/office/powerpoint/2010/main" val="371702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animEffect transition="in" filter="fade">
                                      <p:cBhvr>
                                        <p:cTn id="7" dur="500"/>
                                        <p:tgtEl>
                                          <p:spTgt spid="277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507">
                                            <p:txEl>
                                              <p:pRg st="1" end="1"/>
                                            </p:txEl>
                                          </p:spTgt>
                                        </p:tgtEl>
                                        <p:attrNameLst>
                                          <p:attrName>style.visibility</p:attrName>
                                        </p:attrNameLst>
                                      </p:cBhvr>
                                      <p:to>
                                        <p:strVal val="visible"/>
                                      </p:to>
                                    </p:set>
                                    <p:animEffect transition="in" filter="fade">
                                      <p:cBhvr>
                                        <p:cTn id="12" dur="500"/>
                                        <p:tgtEl>
                                          <p:spTgt spid="277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7507">
                                            <p:txEl>
                                              <p:pRg st="2" end="2"/>
                                            </p:txEl>
                                          </p:spTgt>
                                        </p:tgtEl>
                                        <p:attrNameLst>
                                          <p:attrName>style.visibility</p:attrName>
                                        </p:attrNameLst>
                                      </p:cBhvr>
                                      <p:to>
                                        <p:strVal val="visible"/>
                                      </p:to>
                                    </p:set>
                                    <p:animEffect transition="in" filter="fade">
                                      <p:cBhvr>
                                        <p:cTn id="17" dur="500"/>
                                        <p:tgtEl>
                                          <p:spTgt spid="277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7507">
                                            <p:txEl>
                                              <p:pRg st="3" end="3"/>
                                            </p:txEl>
                                          </p:spTgt>
                                        </p:tgtEl>
                                        <p:attrNameLst>
                                          <p:attrName>style.visibility</p:attrName>
                                        </p:attrNameLst>
                                      </p:cBhvr>
                                      <p:to>
                                        <p:strVal val="visible"/>
                                      </p:to>
                                    </p:set>
                                    <p:animEffect transition="in" filter="fade">
                                      <p:cBhvr>
                                        <p:cTn id="22" dur="500"/>
                                        <p:tgtEl>
                                          <p:spTgt spid="277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7507">
                                            <p:txEl>
                                              <p:pRg st="4" end="4"/>
                                            </p:txEl>
                                          </p:spTgt>
                                        </p:tgtEl>
                                        <p:attrNameLst>
                                          <p:attrName>style.visibility</p:attrName>
                                        </p:attrNameLst>
                                      </p:cBhvr>
                                      <p:to>
                                        <p:strVal val="visible"/>
                                      </p:to>
                                    </p:set>
                                    <p:animEffect transition="in" filter="fade">
                                      <p:cBhvr>
                                        <p:cTn id="27" dur="500"/>
                                        <p:tgtEl>
                                          <p:spTgt spid="277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7507">
                                            <p:txEl>
                                              <p:pRg st="5" end="5"/>
                                            </p:txEl>
                                          </p:spTgt>
                                        </p:tgtEl>
                                        <p:attrNameLst>
                                          <p:attrName>style.visibility</p:attrName>
                                        </p:attrNameLst>
                                      </p:cBhvr>
                                      <p:to>
                                        <p:strVal val="visible"/>
                                      </p:to>
                                    </p:set>
                                    <p:animEffect transition="in" filter="fade">
                                      <p:cBhvr>
                                        <p:cTn id="32" dur="500"/>
                                        <p:tgtEl>
                                          <p:spTgt spid="277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7507">
                                            <p:txEl>
                                              <p:pRg st="6" end="6"/>
                                            </p:txEl>
                                          </p:spTgt>
                                        </p:tgtEl>
                                        <p:attrNameLst>
                                          <p:attrName>style.visibility</p:attrName>
                                        </p:attrNameLst>
                                      </p:cBhvr>
                                      <p:to>
                                        <p:strVal val="visible"/>
                                      </p:to>
                                    </p:set>
                                    <p:animEffect transition="in" filter="fade">
                                      <p:cBhvr>
                                        <p:cTn id="37" dur="500"/>
                                        <p:tgtEl>
                                          <p:spTgt spid="277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7800" y="-152400"/>
            <a:ext cx="7239000" cy="1143000"/>
          </a:xfrm>
        </p:spPr>
        <p:txBody>
          <a:bodyPr/>
          <a:lstStyle/>
          <a:p>
            <a:r>
              <a:rPr lang="en-US" dirty="0" smtClean="0">
                <a:solidFill>
                  <a:schemeClr val="accent1"/>
                </a:solidFill>
              </a:rPr>
              <a:t>KM System Classes</a:t>
            </a:r>
            <a:endParaRPr lang="en-US" dirty="0">
              <a:solidFill>
                <a:schemeClr val="accent1"/>
              </a:solidFill>
            </a:endParaRPr>
          </a:p>
        </p:txBody>
      </p:sp>
      <p:sp>
        <p:nvSpPr>
          <p:cNvPr id="6" name="Text Placeholder 5"/>
          <p:cNvSpPr>
            <a:spLocks noGrp="1"/>
          </p:cNvSpPr>
          <p:nvPr>
            <p:ph type="body" idx="1"/>
          </p:nvPr>
        </p:nvSpPr>
        <p:spPr>
          <a:xfrm>
            <a:off x="457200" y="983902"/>
            <a:ext cx="2590800" cy="639762"/>
          </a:xfrm>
        </p:spPr>
        <p:txBody>
          <a:bodyPr/>
          <a:lstStyle/>
          <a:p>
            <a:r>
              <a:rPr lang="en-US" dirty="0" smtClean="0"/>
              <a:t>Dynamic Systems</a:t>
            </a:r>
            <a:endParaRPr lang="en-US" dirty="0"/>
          </a:p>
        </p:txBody>
      </p:sp>
      <p:sp>
        <p:nvSpPr>
          <p:cNvPr id="7" name="Content Placeholder 6"/>
          <p:cNvSpPr>
            <a:spLocks noGrp="1"/>
          </p:cNvSpPr>
          <p:nvPr>
            <p:ph sz="half" idx="4294967295"/>
          </p:nvPr>
        </p:nvSpPr>
        <p:spPr>
          <a:xfrm>
            <a:off x="304800" y="1727790"/>
            <a:ext cx="2590800" cy="4596809"/>
          </a:xfrm>
          <a:prstGeom prst="rect">
            <a:avLst/>
          </a:prstGeom>
        </p:spPr>
        <p:txBody>
          <a:bodyPr>
            <a:normAutofit/>
          </a:bodyPr>
          <a:lstStyle/>
          <a:p>
            <a:r>
              <a:rPr lang="en-US" sz="1800" dirty="0" smtClean="0"/>
              <a:t>Locate know carriers and seekers</a:t>
            </a:r>
          </a:p>
          <a:p>
            <a:r>
              <a:rPr lang="en-US" sz="1800" dirty="0" smtClean="0"/>
              <a:t>Create social forum</a:t>
            </a:r>
          </a:p>
          <a:p>
            <a:r>
              <a:rPr lang="en-US" sz="1800" dirty="0" smtClean="0"/>
              <a:t>Access to experts</a:t>
            </a:r>
          </a:p>
          <a:p>
            <a:r>
              <a:rPr lang="en-US" sz="1800" dirty="0" smtClean="0"/>
              <a:t>Support cross functional teams</a:t>
            </a:r>
          </a:p>
          <a:p>
            <a:r>
              <a:rPr lang="en-US" sz="1800" dirty="0" smtClean="0"/>
              <a:t>Provide cross-skills set for projects</a:t>
            </a:r>
          </a:p>
          <a:p>
            <a:r>
              <a:rPr lang="en-US" sz="1800" dirty="0" smtClean="0"/>
              <a:t>Expert NW</a:t>
            </a:r>
          </a:p>
          <a:p>
            <a:r>
              <a:rPr lang="en-US" sz="1800" dirty="0" smtClean="0"/>
              <a:t>Comm. Of Practice </a:t>
            </a:r>
          </a:p>
          <a:p>
            <a:r>
              <a:rPr lang="en-US" sz="1800" dirty="0" smtClean="0"/>
              <a:t>Yellow Pages</a:t>
            </a:r>
          </a:p>
          <a:p>
            <a:endParaRPr lang="en-US" sz="1800" dirty="0" smtClean="0"/>
          </a:p>
          <a:p>
            <a:endParaRPr lang="en-US" sz="1800" dirty="0"/>
          </a:p>
        </p:txBody>
      </p:sp>
      <p:sp>
        <p:nvSpPr>
          <p:cNvPr id="8" name="Text Placeholder 7"/>
          <p:cNvSpPr>
            <a:spLocks noGrp="1"/>
          </p:cNvSpPr>
          <p:nvPr>
            <p:ph type="body" sz="quarter" idx="3"/>
          </p:nvPr>
        </p:nvSpPr>
        <p:spPr>
          <a:xfrm>
            <a:off x="3011993" y="983902"/>
            <a:ext cx="2971800" cy="639762"/>
          </a:xfrm>
        </p:spPr>
        <p:txBody>
          <a:bodyPr/>
          <a:lstStyle/>
          <a:p>
            <a:r>
              <a:rPr lang="en-US" dirty="0" smtClean="0"/>
              <a:t>Process-Oriented</a:t>
            </a:r>
            <a:endParaRPr lang="en-US" dirty="0"/>
          </a:p>
        </p:txBody>
      </p:sp>
      <p:sp>
        <p:nvSpPr>
          <p:cNvPr id="9" name="Content Placeholder 8"/>
          <p:cNvSpPr>
            <a:spLocks noGrp="1"/>
          </p:cNvSpPr>
          <p:nvPr>
            <p:ph sz="quarter" idx="4294967295"/>
          </p:nvPr>
        </p:nvSpPr>
        <p:spPr>
          <a:xfrm>
            <a:off x="2971800" y="1706526"/>
            <a:ext cx="2819400" cy="4770474"/>
          </a:xfrm>
          <a:prstGeom prst="rect">
            <a:avLst/>
          </a:prstGeom>
        </p:spPr>
        <p:txBody>
          <a:bodyPr>
            <a:normAutofit/>
          </a:bodyPr>
          <a:lstStyle/>
          <a:p>
            <a:r>
              <a:rPr lang="en-US" sz="1800" dirty="0" smtClean="0"/>
              <a:t>Capture Know for reuse in recurrent problems</a:t>
            </a:r>
          </a:p>
          <a:p>
            <a:r>
              <a:rPr lang="en-US" sz="1800" dirty="0" smtClean="0"/>
              <a:t>Improve processes</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Lessons learned from best practice</a:t>
            </a:r>
          </a:p>
          <a:p>
            <a:r>
              <a:rPr lang="en-US" sz="1800" dirty="0" smtClean="0"/>
              <a:t>Process description DB</a:t>
            </a:r>
          </a:p>
          <a:p>
            <a:r>
              <a:rPr lang="en-US" sz="1800" dirty="0" smtClean="0"/>
              <a:t>Knowledge repositories</a:t>
            </a:r>
            <a:endParaRPr lang="en-US" sz="1800" dirty="0"/>
          </a:p>
        </p:txBody>
      </p:sp>
      <p:sp>
        <p:nvSpPr>
          <p:cNvPr id="4" name="Slide Number Placeholder 3"/>
          <p:cNvSpPr>
            <a:spLocks noGrp="1"/>
          </p:cNvSpPr>
          <p:nvPr>
            <p:ph type="sldNum" sz="quarter" idx="4294967295"/>
          </p:nvPr>
        </p:nvSpPr>
        <p:spPr>
          <a:xfrm>
            <a:off x="6781800" y="6324600"/>
            <a:ext cx="1905000" cy="457200"/>
          </a:xfrm>
          <a:prstGeom prst="rect">
            <a:avLst/>
          </a:prstGeom>
        </p:spPr>
        <p:txBody>
          <a:bodyPr/>
          <a:lstStyle/>
          <a:p>
            <a:pPr>
              <a:defRPr/>
            </a:pPr>
            <a:fld id="{9AB51690-8A7E-40CF-8C34-B034CAF84587}" type="slidenum">
              <a:rPr lang="en-US" smtClean="0"/>
              <a:pPr>
                <a:defRPr/>
              </a:pPr>
              <a:t>67</a:t>
            </a:fld>
            <a:endParaRPr lang="en-US"/>
          </a:p>
        </p:txBody>
      </p:sp>
      <p:sp>
        <p:nvSpPr>
          <p:cNvPr id="11" name="TextBox 10"/>
          <p:cNvSpPr txBox="1"/>
          <p:nvPr/>
        </p:nvSpPr>
        <p:spPr>
          <a:xfrm>
            <a:off x="6057900" y="983902"/>
            <a:ext cx="2514600" cy="369332"/>
          </a:xfrm>
          <a:prstGeom prst="rect">
            <a:avLst/>
          </a:prstGeom>
          <a:noFill/>
        </p:spPr>
        <p:txBody>
          <a:bodyPr wrap="square" rtlCol="0">
            <a:spAutoFit/>
          </a:bodyPr>
          <a:lstStyle/>
          <a:p>
            <a:r>
              <a:rPr lang="en-US" b="1" dirty="0" smtClean="0">
                <a:solidFill>
                  <a:schemeClr val="accent1">
                    <a:lumMod val="75000"/>
                  </a:schemeClr>
                </a:solidFill>
              </a:rPr>
              <a:t>Integrative</a:t>
            </a:r>
            <a:endParaRPr lang="en-US" b="1" dirty="0">
              <a:solidFill>
                <a:schemeClr val="accent1">
                  <a:lumMod val="75000"/>
                </a:schemeClr>
              </a:solidFill>
            </a:endParaRPr>
          </a:p>
        </p:txBody>
      </p:sp>
      <p:sp>
        <p:nvSpPr>
          <p:cNvPr id="12" name="TextBox 11"/>
          <p:cNvSpPr txBox="1"/>
          <p:nvPr/>
        </p:nvSpPr>
        <p:spPr>
          <a:xfrm>
            <a:off x="6019800" y="1710070"/>
            <a:ext cx="2590800" cy="3508653"/>
          </a:xfrm>
          <a:prstGeom prst="rect">
            <a:avLst/>
          </a:prstGeom>
          <a:noFill/>
        </p:spPr>
        <p:txBody>
          <a:bodyPr wrap="square" rtlCol="0">
            <a:spAutoFit/>
          </a:bodyPr>
          <a:lstStyle/>
          <a:p>
            <a:pPr marL="285750" indent="-285750" eaLnBrk="0" hangingPunct="0">
              <a:spcBef>
                <a:spcPct val="20000"/>
              </a:spcBef>
              <a:buClr>
                <a:schemeClr val="folHlink"/>
              </a:buClr>
              <a:buSzPct val="60000"/>
              <a:buFont typeface="Wingdings" panose="05000000000000000000" pitchFamily="2" charset="2"/>
              <a:buChar char="Ø"/>
            </a:pPr>
            <a:r>
              <a:rPr lang="en-US" sz="1800" dirty="0" smtClean="0">
                <a:solidFill>
                  <a:schemeClr val="accent1">
                    <a:lumMod val="75000"/>
                  </a:schemeClr>
                </a:solidFill>
                <a:latin typeface="+mn-lt"/>
              </a:rPr>
              <a:t>Integrate knowledge source and provide single point of access</a:t>
            </a:r>
          </a:p>
          <a:p>
            <a:pPr>
              <a:buBlip>
                <a:blip r:embed="rId3"/>
              </a:buBlip>
            </a:pPr>
            <a:endParaRPr lang="en-US" sz="1800" dirty="0" smtClean="0">
              <a:solidFill>
                <a:schemeClr val="accent1">
                  <a:lumMod val="75000"/>
                </a:schemeClr>
              </a:solidFill>
            </a:endParaRPr>
          </a:p>
          <a:p>
            <a:pPr>
              <a:buBlip>
                <a:blip r:embed="rId3"/>
              </a:buBlip>
            </a:pPr>
            <a:endParaRPr lang="en-US" sz="1800" dirty="0" smtClean="0">
              <a:solidFill>
                <a:schemeClr val="accent1">
                  <a:lumMod val="75000"/>
                </a:schemeClr>
              </a:solidFill>
            </a:endParaRPr>
          </a:p>
          <a:p>
            <a:pPr>
              <a:buBlip>
                <a:blip r:embed="rId3"/>
              </a:buBlip>
            </a:pPr>
            <a:endParaRPr lang="en-US" sz="1200" dirty="0" smtClean="0">
              <a:solidFill>
                <a:schemeClr val="accent1">
                  <a:lumMod val="75000"/>
                </a:schemeClr>
              </a:solidFill>
            </a:endParaRPr>
          </a:p>
          <a:p>
            <a:pPr>
              <a:buBlip>
                <a:blip r:embed="rId3"/>
              </a:buBlip>
            </a:pPr>
            <a:endParaRPr lang="en-US" sz="1200" dirty="0">
              <a:solidFill>
                <a:schemeClr val="accent1">
                  <a:lumMod val="75000"/>
                </a:schemeClr>
              </a:solidFill>
            </a:endParaRPr>
          </a:p>
          <a:p>
            <a:pPr>
              <a:buBlip>
                <a:blip r:embed="rId3"/>
              </a:buBlip>
            </a:pPr>
            <a:endParaRPr lang="en-US" sz="1800" dirty="0" smtClean="0">
              <a:solidFill>
                <a:schemeClr val="accent1">
                  <a:lumMod val="75000"/>
                </a:schemeClr>
              </a:solidFill>
            </a:endParaRPr>
          </a:p>
          <a:p>
            <a:pPr>
              <a:buBlip>
                <a:blip r:embed="rId3"/>
              </a:buBlip>
            </a:pPr>
            <a:endParaRPr lang="en-US" sz="1800" dirty="0" smtClean="0">
              <a:solidFill>
                <a:schemeClr val="accent1">
                  <a:lumMod val="75000"/>
                </a:schemeClr>
              </a:solidFill>
            </a:endParaRPr>
          </a:p>
          <a:p>
            <a:pPr>
              <a:buBlip>
                <a:blip r:embed="rId3"/>
              </a:buBlip>
            </a:pPr>
            <a:endParaRPr lang="en-US" sz="1800" dirty="0" smtClean="0">
              <a:solidFill>
                <a:schemeClr val="accent1">
                  <a:lumMod val="75000"/>
                </a:schemeClr>
              </a:solidFill>
            </a:endParaRPr>
          </a:p>
          <a:p>
            <a:pPr marL="285750" indent="-285750">
              <a:buSzPct val="60000"/>
              <a:buFont typeface="Wingdings" panose="05000000000000000000" pitchFamily="2" charset="2"/>
              <a:buChar char="Ø"/>
            </a:pPr>
            <a:r>
              <a:rPr lang="en-US" sz="1800" dirty="0" smtClean="0">
                <a:solidFill>
                  <a:schemeClr val="accent1">
                    <a:lumMod val="75000"/>
                  </a:schemeClr>
                </a:solidFill>
              </a:rPr>
              <a:t>  </a:t>
            </a:r>
            <a:r>
              <a:rPr lang="en-US" sz="1800" dirty="0" smtClean="0">
                <a:solidFill>
                  <a:schemeClr val="accent1">
                    <a:lumMod val="75000"/>
                  </a:schemeClr>
                </a:solidFill>
                <a:latin typeface="+mn-lt"/>
              </a:rPr>
              <a:t>Corporate portals (extranets and intranets</a:t>
            </a:r>
          </a:p>
        </p:txBody>
      </p:sp>
      <p:cxnSp>
        <p:nvCxnSpPr>
          <p:cNvPr id="14" name="Straight Connector 13"/>
          <p:cNvCxnSpPr/>
          <p:nvPr/>
        </p:nvCxnSpPr>
        <p:spPr bwMode="auto">
          <a:xfrm>
            <a:off x="381000" y="4267200"/>
            <a:ext cx="845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428577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143000"/>
          </a:xfrm>
        </p:spPr>
        <p:txBody>
          <a:bodyPr/>
          <a:lstStyle/>
          <a:p>
            <a:r>
              <a:rPr lang="en-US" dirty="0" smtClean="0">
                <a:solidFill>
                  <a:schemeClr val="accent1"/>
                </a:solidFill>
              </a:rPr>
              <a:t>Knowledge Organization </a:t>
            </a:r>
            <a:br>
              <a:rPr lang="en-US" dirty="0" smtClean="0">
                <a:solidFill>
                  <a:schemeClr val="accent1"/>
                </a:solidFill>
              </a:rPr>
            </a:br>
            <a:r>
              <a:rPr lang="en-US" dirty="0" smtClean="0">
                <a:solidFill>
                  <a:schemeClr val="accent1"/>
                </a:solidFill>
              </a:rPr>
              <a:t>KM Systems - Insights</a:t>
            </a:r>
            <a:endParaRPr lang="en-US" dirty="0">
              <a:solidFill>
                <a:schemeClr val="accent1"/>
              </a:solidFill>
            </a:endParaRPr>
          </a:p>
        </p:txBody>
      </p:sp>
      <p:sp>
        <p:nvSpPr>
          <p:cNvPr id="3" name="Content Placeholder 2"/>
          <p:cNvSpPr>
            <a:spLocks noGrp="1"/>
          </p:cNvSpPr>
          <p:nvPr>
            <p:ph sz="quarter" idx="1"/>
          </p:nvPr>
        </p:nvSpPr>
        <p:spPr>
          <a:xfrm>
            <a:off x="914400" y="1676400"/>
            <a:ext cx="7467600" cy="4419600"/>
          </a:xfrm>
        </p:spPr>
        <p:txBody>
          <a:bodyPr/>
          <a:lstStyle/>
          <a:p>
            <a:r>
              <a:rPr lang="en-US" dirty="0" smtClean="0"/>
              <a:t>If we make it everyone’s job, no one will do it.</a:t>
            </a:r>
          </a:p>
          <a:p>
            <a:r>
              <a:rPr lang="en-US" dirty="0" smtClean="0"/>
              <a:t>Must </a:t>
            </a:r>
            <a:r>
              <a:rPr lang="en-US" dirty="0"/>
              <a:t>be meaningful to the user and facilitate the creation</a:t>
            </a:r>
            <a:r>
              <a:rPr lang="en-US" dirty="0" smtClean="0"/>
              <a:t>, retrieval </a:t>
            </a:r>
            <a:r>
              <a:rPr lang="en-US" dirty="0"/>
              <a:t>and sharing of </a:t>
            </a:r>
            <a:r>
              <a:rPr lang="en-US" dirty="0" smtClean="0"/>
              <a:t>knowledge</a:t>
            </a:r>
          </a:p>
          <a:p>
            <a:r>
              <a:rPr lang="en-US" dirty="0" smtClean="0"/>
              <a:t>It has to integrated into the work people are doing anyway (it can’t be an extra step)</a:t>
            </a:r>
          </a:p>
          <a:p>
            <a:r>
              <a:rPr lang="en-US" dirty="0" smtClean="0"/>
              <a:t>It </a:t>
            </a:r>
            <a:r>
              <a:rPr lang="en-US" dirty="0"/>
              <a:t>should support searching and </a:t>
            </a:r>
            <a:r>
              <a:rPr lang="en-US" dirty="0" smtClean="0"/>
              <a:t>browsing</a:t>
            </a:r>
          </a:p>
          <a:p>
            <a:r>
              <a:rPr lang="en-US" dirty="0" smtClean="0"/>
              <a:t>May employ a </a:t>
            </a:r>
            <a:r>
              <a:rPr lang="en-US" dirty="0"/>
              <a:t>controlled </a:t>
            </a:r>
            <a:r>
              <a:rPr lang="en-US" dirty="0" smtClean="0"/>
              <a:t>vocabulary</a:t>
            </a:r>
          </a:p>
          <a:p>
            <a:r>
              <a:rPr lang="en-US" dirty="0" smtClean="0"/>
              <a:t>Can purchase Taxonomy Vocabulary</a:t>
            </a:r>
            <a:endParaRPr lang="en-US" dirty="0"/>
          </a:p>
        </p:txBody>
      </p:sp>
    </p:spTree>
    <p:extLst>
      <p:ext uri="{BB962C8B-B14F-4D97-AF65-F5344CB8AC3E}">
        <p14:creationId xmlns:p14="http://schemas.microsoft.com/office/powerpoint/2010/main" val="267093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405" y="152400"/>
            <a:ext cx="7239000" cy="1143000"/>
          </a:xfrm>
        </p:spPr>
        <p:txBody>
          <a:bodyPr>
            <a:normAutofit fontScale="90000"/>
          </a:bodyPr>
          <a:lstStyle/>
          <a:p>
            <a:r>
              <a:rPr lang="en-US" dirty="0" smtClean="0">
                <a:solidFill>
                  <a:schemeClr val="accent1"/>
                </a:solidFill>
              </a:rPr>
              <a:t>Enterprise Information Management</a:t>
            </a:r>
            <a:endParaRPr lang="en-US" dirty="0">
              <a:solidFill>
                <a:schemeClr val="accent1"/>
              </a:solidFill>
            </a:endParaRPr>
          </a:p>
        </p:txBody>
      </p:sp>
      <p:sp>
        <p:nvSpPr>
          <p:cNvPr id="3" name="Content Placeholder 2"/>
          <p:cNvSpPr>
            <a:spLocks noGrp="1"/>
          </p:cNvSpPr>
          <p:nvPr>
            <p:ph sz="quarter" idx="1"/>
          </p:nvPr>
        </p:nvSpPr>
        <p:spPr>
          <a:xfrm>
            <a:off x="1219200" y="1295400"/>
            <a:ext cx="7467600" cy="3962400"/>
          </a:xfrm>
        </p:spPr>
        <p:txBody>
          <a:bodyPr/>
          <a:lstStyle/>
          <a:p>
            <a:r>
              <a:rPr lang="en-US" dirty="0" smtClean="0"/>
              <a:t>“An integrative discipline for structuring, describing and governing information assets across organizational and technological boundaries to improve efficiency, promote transparency and enable business insight.” </a:t>
            </a:r>
            <a:r>
              <a:rPr lang="en-US" sz="1800" dirty="0" smtClean="0"/>
              <a:t>(Gartner, 7/09)</a:t>
            </a:r>
            <a:endParaRPr lang="en-US" dirty="0" smtClean="0"/>
          </a:p>
          <a:p>
            <a:endParaRPr lang="en-US" dirty="0"/>
          </a:p>
        </p:txBody>
      </p:sp>
      <p:sp>
        <p:nvSpPr>
          <p:cNvPr id="4" name="TextBox 3"/>
          <p:cNvSpPr txBox="1"/>
          <p:nvPr/>
        </p:nvSpPr>
        <p:spPr>
          <a:xfrm>
            <a:off x="1143000" y="4572000"/>
            <a:ext cx="6781800" cy="369332"/>
          </a:xfrm>
          <a:prstGeom prst="rect">
            <a:avLst/>
          </a:prstGeom>
          <a:noFill/>
        </p:spPr>
        <p:txBody>
          <a:bodyPr wrap="square" rtlCol="0">
            <a:spAutoFit/>
          </a:bodyPr>
          <a:lstStyle/>
          <a:p>
            <a:r>
              <a:rPr lang="en-US" dirty="0" smtClean="0"/>
              <a:t>This is about the data, documents, files </a:t>
            </a:r>
            <a:r>
              <a:rPr lang="en-US" b="1" dirty="0" smtClean="0"/>
              <a:t>– not knowledge!</a:t>
            </a:r>
            <a:endParaRPr lang="en-US" b="1" dirty="0"/>
          </a:p>
        </p:txBody>
      </p:sp>
    </p:spTree>
    <p:extLst>
      <p:ext uri="{BB962C8B-B14F-4D97-AF65-F5344CB8AC3E}">
        <p14:creationId xmlns:p14="http://schemas.microsoft.com/office/powerpoint/2010/main" val="257298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091B9A7-3FAE-41EE-8F79-68D35780CF90}" type="slidenum">
              <a:rPr lang="en-US" smtClean="0"/>
              <a:pPr/>
              <a:t>7</a:t>
            </a:fld>
            <a:endParaRPr lang="en-US"/>
          </a:p>
        </p:txBody>
      </p:sp>
      <p:sp>
        <p:nvSpPr>
          <p:cNvPr id="3" name="TextBox 2"/>
          <p:cNvSpPr txBox="1"/>
          <p:nvPr/>
        </p:nvSpPr>
        <p:spPr>
          <a:xfrm>
            <a:off x="400050" y="3605926"/>
            <a:ext cx="6934200" cy="3108543"/>
          </a:xfrm>
          <a:prstGeom prst="rect">
            <a:avLst/>
          </a:prstGeom>
          <a:noFill/>
        </p:spPr>
        <p:txBody>
          <a:bodyPr wrap="square" rtlCol="0">
            <a:spAutoFit/>
          </a:bodyPr>
          <a:lstStyle/>
          <a:p>
            <a:r>
              <a:rPr lang="en-US" sz="2800" dirty="0" smtClean="0"/>
              <a:t>Teams are different from groups in 5 ways:</a:t>
            </a:r>
          </a:p>
          <a:p>
            <a:endParaRPr lang="en-US" sz="2800" dirty="0" smtClean="0"/>
          </a:p>
          <a:p>
            <a:pPr marL="514350" indent="-514350">
              <a:buFont typeface="+mj-lt"/>
              <a:buAutoNum type="arabicPeriod"/>
            </a:pPr>
            <a:r>
              <a:rPr lang="en-US" sz="2800" dirty="0" smtClean="0"/>
              <a:t>task orientation</a:t>
            </a:r>
          </a:p>
          <a:p>
            <a:pPr marL="514350" indent="-514350">
              <a:buFont typeface="+mj-lt"/>
              <a:buAutoNum type="arabicPeriod"/>
            </a:pPr>
            <a:r>
              <a:rPr lang="en-US" sz="2800" dirty="0" smtClean="0"/>
              <a:t>Purpose</a:t>
            </a:r>
            <a:endParaRPr lang="en-US" sz="2800" dirty="0"/>
          </a:p>
          <a:p>
            <a:pPr marL="514350" indent="-514350">
              <a:buFont typeface="+mj-lt"/>
              <a:buAutoNum type="arabicPeriod"/>
            </a:pPr>
            <a:r>
              <a:rPr lang="en-US" sz="2800" dirty="0" smtClean="0"/>
              <a:t>Interdependence</a:t>
            </a:r>
          </a:p>
          <a:p>
            <a:pPr marL="514350" indent="-514350">
              <a:buFont typeface="+mj-lt"/>
              <a:buAutoNum type="arabicPeriod"/>
            </a:pPr>
            <a:r>
              <a:rPr lang="en-US" sz="2800" dirty="0" smtClean="0"/>
              <a:t>formal structure</a:t>
            </a:r>
          </a:p>
          <a:p>
            <a:pPr marL="514350" indent="-514350">
              <a:buFont typeface="+mj-lt"/>
              <a:buAutoNum type="arabicPeriod"/>
            </a:pPr>
            <a:r>
              <a:rPr lang="en-US" sz="2800" dirty="0" smtClean="0"/>
              <a:t>familiarity </a:t>
            </a:r>
            <a:r>
              <a:rPr lang="en-US" sz="2800" dirty="0"/>
              <a:t>among members</a:t>
            </a:r>
            <a:r>
              <a:rPr lang="en-US" sz="2800" dirty="0" smtClean="0"/>
              <a:t>.</a:t>
            </a:r>
            <a:endParaRPr lang="en-US" dirty="0"/>
          </a:p>
        </p:txBody>
      </p:sp>
      <p:pic>
        <p:nvPicPr>
          <p:cNvPr id="7170" name="Picture 2" descr="http://education-portal.com/cimages/multimages/16/Group-Members-Vs-Team-Memb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4058"/>
            <a:ext cx="8763000" cy="366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240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304800"/>
            <a:ext cx="8610600" cy="1295400"/>
          </a:xfrm>
        </p:spPr>
        <p:txBody>
          <a:bodyPr/>
          <a:lstStyle/>
          <a:p>
            <a:pPr algn="ctr"/>
            <a:r>
              <a:rPr lang="en-US" sz="3200" dirty="0" smtClean="0">
                <a:solidFill>
                  <a:schemeClr val="accent1"/>
                </a:solidFill>
              </a:rPr>
              <a:t>Enterprise Information Management</a:t>
            </a:r>
            <a:br>
              <a:rPr lang="en-US" sz="3200" dirty="0" smtClean="0">
                <a:solidFill>
                  <a:schemeClr val="accent1"/>
                </a:solidFill>
              </a:rPr>
            </a:br>
            <a:r>
              <a:rPr lang="en-US" sz="3200" dirty="0" smtClean="0">
                <a:solidFill>
                  <a:schemeClr val="accent1"/>
                </a:solidFill>
              </a:rPr>
              <a:t> vs </a:t>
            </a:r>
            <a:br>
              <a:rPr lang="en-US" sz="3200" dirty="0" smtClean="0">
                <a:solidFill>
                  <a:schemeClr val="accent1"/>
                </a:solidFill>
              </a:rPr>
            </a:br>
            <a:r>
              <a:rPr lang="en-US" sz="3200" dirty="0" smtClean="0">
                <a:solidFill>
                  <a:schemeClr val="accent1"/>
                </a:solidFill>
              </a:rPr>
              <a:t>Knowledge Management</a:t>
            </a:r>
            <a:endParaRPr lang="en-US" sz="3200" dirty="0">
              <a:solidFill>
                <a:schemeClr val="accent1"/>
              </a:solidFill>
            </a:endParaRPr>
          </a:p>
        </p:txBody>
      </p:sp>
      <p:pic>
        <p:nvPicPr>
          <p:cNvPr id="2050" name="Picture 2"/>
          <p:cNvPicPr>
            <a:picLocks noChangeAspect="1" noChangeArrowheads="1"/>
          </p:cNvPicPr>
          <p:nvPr/>
        </p:nvPicPr>
        <p:blipFill>
          <a:blip r:embed="rId2" cstate="print"/>
          <a:srcRect/>
          <a:stretch>
            <a:fillRect/>
          </a:stretch>
        </p:blipFill>
        <p:spPr bwMode="auto">
          <a:xfrm>
            <a:off x="609600" y="1752600"/>
            <a:ext cx="7784179" cy="4648200"/>
          </a:xfrm>
          <a:prstGeom prst="rect">
            <a:avLst/>
          </a:prstGeom>
          <a:noFill/>
          <a:ln w="9525">
            <a:noFill/>
            <a:miter lim="800000"/>
            <a:headEnd/>
            <a:tailEnd/>
          </a:ln>
        </p:spPr>
      </p:pic>
    </p:spTree>
    <p:extLst>
      <p:ext uri="{BB962C8B-B14F-4D97-AF65-F5344CB8AC3E}">
        <p14:creationId xmlns:p14="http://schemas.microsoft.com/office/powerpoint/2010/main" val="1739699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52400"/>
            <a:ext cx="8001000" cy="1143000"/>
          </a:xfrm>
        </p:spPr>
        <p:txBody>
          <a:bodyPr/>
          <a:lstStyle/>
          <a:p>
            <a:r>
              <a:rPr lang="en-US" dirty="0" smtClean="0">
                <a:solidFill>
                  <a:schemeClr val="accent1"/>
                </a:solidFill>
              </a:rPr>
              <a:t>Trends – Moving from separate systems to Converged Systems</a:t>
            </a:r>
            <a:endParaRPr lang="en-US" dirty="0">
              <a:solidFill>
                <a:schemeClr val="accent1"/>
              </a:solidFill>
            </a:endParaRPr>
          </a:p>
        </p:txBody>
      </p:sp>
      <p:sp>
        <p:nvSpPr>
          <p:cNvPr id="8" name="Content Placeholder 7"/>
          <p:cNvSpPr>
            <a:spLocks noGrp="1"/>
          </p:cNvSpPr>
          <p:nvPr>
            <p:ph idx="1"/>
          </p:nvPr>
        </p:nvSpPr>
        <p:spPr>
          <a:xfrm>
            <a:off x="304800" y="1828800"/>
            <a:ext cx="8668072" cy="4925144"/>
          </a:xfrm>
        </p:spPr>
        <p:txBody>
          <a:bodyPr/>
          <a:lstStyle/>
          <a:p>
            <a:r>
              <a:rPr lang="en-US" dirty="0" smtClean="0"/>
              <a:t>UCC + KM + ERP + DATA = separate systems, less innovation</a:t>
            </a:r>
          </a:p>
          <a:p>
            <a:r>
              <a:rPr lang="en-US" dirty="0" smtClean="0"/>
              <a:t>Need</a:t>
            </a:r>
          </a:p>
          <a:p>
            <a:pPr lvl="1"/>
            <a:r>
              <a:rPr lang="en-US" dirty="0" smtClean="0"/>
              <a:t>Tools to leverage collaboration, communication, connection</a:t>
            </a:r>
          </a:p>
          <a:p>
            <a:pPr lvl="1"/>
            <a:r>
              <a:rPr lang="en-US" dirty="0" smtClean="0"/>
              <a:t>“Social communications”</a:t>
            </a:r>
          </a:p>
          <a:p>
            <a:r>
              <a:rPr lang="en-US" dirty="0" smtClean="0"/>
              <a:t>Designed to support workflows </a:t>
            </a:r>
          </a:p>
          <a:p>
            <a:pPr lvl="1"/>
            <a:r>
              <a:rPr lang="en-US" dirty="0" smtClean="0"/>
              <a:t>Integrate asynchronous communications (email, blogs, wiki, activity feeds)</a:t>
            </a:r>
          </a:p>
          <a:p>
            <a:pPr lvl="1"/>
            <a:r>
              <a:rPr lang="en-US" dirty="0" smtClean="0"/>
              <a:t>With synchronous communications ( presence, voice, video, web collaboration) and</a:t>
            </a:r>
          </a:p>
          <a:p>
            <a:pPr lvl="1"/>
            <a:r>
              <a:rPr lang="en-US" dirty="0" smtClean="0"/>
              <a:t>Shared workspaces/content stores</a:t>
            </a:r>
          </a:p>
          <a:p>
            <a:pPr lvl="1"/>
            <a:r>
              <a:rPr lang="en-US" dirty="0" smtClean="0"/>
              <a:t>Regardless of device, location or time</a:t>
            </a:r>
            <a:endParaRPr lang="en-US" dirty="0"/>
          </a:p>
        </p:txBody>
      </p:sp>
    </p:spTree>
    <p:extLst>
      <p:ext uri="{BB962C8B-B14F-4D97-AF65-F5344CB8AC3E}">
        <p14:creationId xmlns:p14="http://schemas.microsoft.com/office/powerpoint/2010/main" val="24504376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6800" y="76200"/>
            <a:ext cx="7239000" cy="1143000"/>
          </a:xfrm>
        </p:spPr>
        <p:txBody>
          <a:bodyPr/>
          <a:lstStyle/>
          <a:p>
            <a:r>
              <a:rPr lang="en-US" dirty="0" smtClean="0">
                <a:solidFill>
                  <a:schemeClr val="accent1"/>
                </a:solidFill>
              </a:rPr>
              <a:t>Technology as Enabler</a:t>
            </a:r>
            <a:endParaRPr lang="en-US" dirty="0">
              <a:solidFill>
                <a:schemeClr val="accent1"/>
              </a:solidFill>
            </a:endParaRPr>
          </a:p>
        </p:txBody>
      </p:sp>
      <p:sp>
        <p:nvSpPr>
          <p:cNvPr id="4" name="Slide Number Placeholder 3"/>
          <p:cNvSpPr>
            <a:spLocks noGrp="1"/>
          </p:cNvSpPr>
          <p:nvPr>
            <p:ph type="sldNum" sz="quarter" idx="4294967295"/>
          </p:nvPr>
        </p:nvSpPr>
        <p:spPr>
          <a:xfrm>
            <a:off x="8610600" y="6356350"/>
            <a:ext cx="533400" cy="365125"/>
          </a:xfrm>
        </p:spPr>
        <p:txBody>
          <a:bodyPr/>
          <a:lstStyle/>
          <a:p>
            <a:fld id="{720C470E-7F18-42F4-B0EA-077641DC53DC}" type="slidenum">
              <a:rPr lang="en-US" smtClean="0"/>
              <a:pPr/>
              <a:t>72</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219200"/>
            <a:ext cx="5029200" cy="541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3552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0.tqn.com/d/animatedtv/1/0/i/-/1/rb_thumb_hero1.jpg"/>
          <p:cNvPicPr>
            <a:picLocks noChangeAspect="1" noChangeArrowheads="1"/>
          </p:cNvPicPr>
          <p:nvPr/>
        </p:nvPicPr>
        <p:blipFill>
          <a:blip r:embed="rId2" cstate="print"/>
          <a:srcRect/>
          <a:stretch>
            <a:fillRect/>
          </a:stretch>
        </p:blipFill>
        <p:spPr bwMode="auto">
          <a:xfrm>
            <a:off x="5678905" y="2971800"/>
            <a:ext cx="3409950" cy="3747198"/>
          </a:xfrm>
          <a:prstGeom prst="rect">
            <a:avLst/>
          </a:prstGeom>
          <a:noFill/>
        </p:spPr>
      </p:pic>
      <p:sp>
        <p:nvSpPr>
          <p:cNvPr id="2" name="Title 1"/>
          <p:cNvSpPr>
            <a:spLocks noGrp="1"/>
          </p:cNvSpPr>
          <p:nvPr>
            <p:ph type="title"/>
          </p:nvPr>
        </p:nvSpPr>
        <p:spPr>
          <a:xfrm>
            <a:off x="266700" y="76200"/>
            <a:ext cx="7943850" cy="1143000"/>
          </a:xfrm>
        </p:spPr>
        <p:txBody>
          <a:bodyPr>
            <a:normAutofit fontScale="90000"/>
          </a:bodyPr>
          <a:lstStyle/>
          <a:p>
            <a:r>
              <a:rPr lang="en-US" dirty="0" smtClean="0">
                <a:solidFill>
                  <a:schemeClr val="accent1"/>
                </a:solidFill>
              </a:rPr>
              <a:t>Essentials of </a:t>
            </a:r>
            <a:r>
              <a:rPr lang="en-US" dirty="0">
                <a:solidFill>
                  <a:schemeClr val="accent1"/>
                </a:solidFill>
              </a:rPr>
              <a:t> </a:t>
            </a:r>
            <a:r>
              <a:rPr lang="en-US" dirty="0" smtClean="0">
                <a:solidFill>
                  <a:schemeClr val="accent1"/>
                </a:solidFill>
              </a:rPr>
              <a:t>a Collaboration Environment</a:t>
            </a:r>
            <a:endParaRPr lang="en-US" dirty="0">
              <a:solidFill>
                <a:schemeClr val="accent1"/>
              </a:solidFill>
            </a:endParaRPr>
          </a:p>
        </p:txBody>
      </p:sp>
      <p:sp>
        <p:nvSpPr>
          <p:cNvPr id="3" name="Content Placeholder 2"/>
          <p:cNvSpPr>
            <a:spLocks noGrp="1"/>
          </p:cNvSpPr>
          <p:nvPr>
            <p:ph idx="1"/>
          </p:nvPr>
        </p:nvSpPr>
        <p:spPr>
          <a:xfrm>
            <a:off x="533400" y="1219200"/>
            <a:ext cx="7467600" cy="4737798"/>
          </a:xfrm>
        </p:spPr>
        <p:txBody>
          <a:bodyPr/>
          <a:lstStyle/>
          <a:p>
            <a:r>
              <a:rPr lang="en-US" dirty="0" smtClean="0"/>
              <a:t>Organize the collaboration</a:t>
            </a:r>
          </a:p>
          <a:p>
            <a:r>
              <a:rPr lang="en-US" dirty="0" smtClean="0"/>
              <a:t>Organize the collective learning</a:t>
            </a:r>
          </a:p>
          <a:p>
            <a:r>
              <a:rPr lang="en-US" dirty="0" smtClean="0"/>
              <a:t>Access to the collective learning by others</a:t>
            </a:r>
          </a:p>
          <a:p>
            <a:pPr marL="0" indent="0">
              <a:buNone/>
            </a:pPr>
            <a:r>
              <a:rPr lang="en-US" dirty="0" smtClean="0"/>
              <a:t>…..</a:t>
            </a:r>
          </a:p>
          <a:p>
            <a:r>
              <a:rPr lang="en-US" dirty="0" smtClean="0"/>
              <a:t>Content Management Systems</a:t>
            </a:r>
            <a:endParaRPr lang="en-US" dirty="0"/>
          </a:p>
        </p:txBody>
      </p:sp>
      <p:sp>
        <p:nvSpPr>
          <p:cNvPr id="6" name="Slide Number Placeholder 5"/>
          <p:cNvSpPr>
            <a:spLocks noGrp="1"/>
          </p:cNvSpPr>
          <p:nvPr>
            <p:ph type="sldNum" sz="quarter" idx="11"/>
          </p:nvPr>
        </p:nvSpPr>
        <p:spPr/>
        <p:txBody>
          <a:bodyPr/>
          <a:lstStyle/>
          <a:p>
            <a:fld id="{720C470E-7F18-42F4-B0EA-077641DC53DC}" type="slidenum">
              <a:rPr lang="en-US" smtClean="0"/>
              <a:pPr/>
              <a:t>73</a:t>
            </a:fld>
            <a:endParaRPr lang="en-US" dirty="0"/>
          </a:p>
        </p:txBody>
      </p:sp>
    </p:spTree>
    <p:extLst>
      <p:ext uri="{BB962C8B-B14F-4D97-AF65-F5344CB8AC3E}">
        <p14:creationId xmlns:p14="http://schemas.microsoft.com/office/powerpoint/2010/main" val="252138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239000" cy="1143000"/>
          </a:xfrm>
        </p:spPr>
        <p:txBody>
          <a:bodyPr/>
          <a:lstStyle/>
          <a:p>
            <a:r>
              <a:rPr lang="en-US" dirty="0" smtClean="0">
                <a:solidFill>
                  <a:schemeClr val="accent1"/>
                </a:solidFill>
              </a:rPr>
              <a:t>ECMs</a:t>
            </a:r>
            <a:endParaRPr lang="en-US" dirty="0">
              <a:solidFill>
                <a:schemeClr val="accent1"/>
              </a:solidFill>
            </a:endParaRPr>
          </a:p>
        </p:txBody>
      </p:sp>
      <p:sp>
        <p:nvSpPr>
          <p:cNvPr id="3" name="Content Placeholder 2"/>
          <p:cNvSpPr>
            <a:spLocks noGrp="1"/>
          </p:cNvSpPr>
          <p:nvPr>
            <p:ph sz="quarter" idx="1"/>
          </p:nvPr>
        </p:nvSpPr>
        <p:spPr>
          <a:xfrm>
            <a:off x="990600" y="1371600"/>
            <a:ext cx="7467600" cy="4419600"/>
          </a:xfrm>
        </p:spPr>
        <p:txBody>
          <a:bodyPr>
            <a:normAutofit fontScale="92500" lnSpcReduction="20000"/>
          </a:bodyPr>
          <a:lstStyle/>
          <a:p>
            <a:endParaRPr lang="en-US" dirty="0" smtClean="0"/>
          </a:p>
          <a:p>
            <a:r>
              <a:rPr lang="en-US" dirty="0" smtClean="0"/>
              <a:t>ECM </a:t>
            </a:r>
            <a:r>
              <a:rPr lang="en-US" dirty="0"/>
              <a:t>is an umbrella term representing a vision and a framework for integrating a broad range of content management </a:t>
            </a:r>
            <a:r>
              <a:rPr lang="en-US" dirty="0" smtClean="0"/>
              <a:t>technologies, encompassing </a:t>
            </a:r>
            <a:r>
              <a:rPr lang="en-US" b="1" dirty="0"/>
              <a:t>document</a:t>
            </a:r>
            <a:r>
              <a:rPr lang="en-US" dirty="0"/>
              <a:t> management, </a:t>
            </a:r>
            <a:r>
              <a:rPr lang="en-US" b="1" dirty="0"/>
              <a:t>records</a:t>
            </a:r>
            <a:r>
              <a:rPr lang="en-US" dirty="0"/>
              <a:t> management, and </a:t>
            </a:r>
            <a:r>
              <a:rPr lang="en-US" b="1" dirty="0" smtClean="0"/>
              <a:t>web </a:t>
            </a:r>
            <a:r>
              <a:rPr lang="en-US" b="1" dirty="0"/>
              <a:t>content </a:t>
            </a:r>
            <a:r>
              <a:rPr lang="en-US" dirty="0"/>
              <a:t>management. </a:t>
            </a:r>
            <a:endParaRPr lang="en-US" dirty="0" smtClean="0"/>
          </a:p>
          <a:p>
            <a:endParaRPr lang="en-US" dirty="0" smtClean="0"/>
          </a:p>
          <a:p>
            <a:r>
              <a:rPr lang="en-US" dirty="0" smtClean="0"/>
              <a:t>In </a:t>
            </a:r>
            <a:r>
              <a:rPr lang="en-US" dirty="0"/>
              <a:t>a KM context, content management </a:t>
            </a:r>
            <a:r>
              <a:rPr lang="en-US" b="1" dirty="0"/>
              <a:t>is a way to organize and control information artifacts that contain valuable intellectual capital that can be written down</a:t>
            </a:r>
            <a:r>
              <a:rPr lang="en-US" dirty="0"/>
              <a:t>, made explicit or otherwise captured in text and pictures.</a:t>
            </a:r>
          </a:p>
          <a:p>
            <a:endParaRPr lang="en-US" dirty="0"/>
          </a:p>
        </p:txBody>
      </p:sp>
    </p:spTree>
    <p:extLst>
      <p:ext uri="{BB962C8B-B14F-4D97-AF65-F5344CB8AC3E}">
        <p14:creationId xmlns:p14="http://schemas.microsoft.com/office/powerpoint/2010/main" val="402952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238"/>
            <a:ext cx="7239000" cy="1143000"/>
          </a:xfrm>
        </p:spPr>
        <p:txBody>
          <a:bodyPr/>
          <a:lstStyle/>
          <a:p>
            <a:r>
              <a:rPr lang="en-US" dirty="0" smtClean="0">
                <a:solidFill>
                  <a:schemeClr val="accent1"/>
                </a:solidFill>
              </a:rPr>
              <a:t>CMS Implementation</a:t>
            </a:r>
            <a:endParaRPr lang="en-US" dirty="0">
              <a:solidFill>
                <a:schemeClr val="accent1"/>
              </a:solidFill>
            </a:endParaRPr>
          </a:p>
        </p:txBody>
      </p:sp>
      <p:sp>
        <p:nvSpPr>
          <p:cNvPr id="3" name="Content Placeholder 2"/>
          <p:cNvSpPr>
            <a:spLocks noGrp="1"/>
          </p:cNvSpPr>
          <p:nvPr>
            <p:ph sz="quarter" idx="1"/>
          </p:nvPr>
        </p:nvSpPr>
        <p:spPr>
          <a:xfrm>
            <a:off x="914400" y="1143000"/>
            <a:ext cx="7467600" cy="4419600"/>
          </a:xfrm>
        </p:spPr>
        <p:txBody>
          <a:bodyPr/>
          <a:lstStyle/>
          <a:p>
            <a:r>
              <a:rPr lang="en-US" dirty="0" smtClean="0"/>
              <a:t>Need to focus on non-technology issues</a:t>
            </a:r>
          </a:p>
          <a:p>
            <a:pPr lvl="1"/>
            <a:r>
              <a:rPr lang="en-US" dirty="0" smtClean="0"/>
              <a:t>Policies, taxonomies, change management, governance</a:t>
            </a:r>
          </a:p>
          <a:p>
            <a:r>
              <a:rPr lang="en-US" dirty="0" smtClean="0"/>
              <a:t>E-discovery is an emerging need </a:t>
            </a:r>
          </a:p>
          <a:p>
            <a:r>
              <a:rPr lang="en-US" dirty="0" smtClean="0"/>
              <a:t>Video will become common content type</a:t>
            </a:r>
          </a:p>
          <a:p>
            <a:r>
              <a:rPr lang="en-US" dirty="0" smtClean="0"/>
              <a:t>Mobile content delivery is big</a:t>
            </a:r>
            <a:endParaRPr lang="en-US" dirty="0"/>
          </a:p>
        </p:txBody>
      </p:sp>
    </p:spTree>
    <p:extLst>
      <p:ext uri="{BB962C8B-B14F-4D97-AF65-F5344CB8AC3E}">
        <p14:creationId xmlns:p14="http://schemas.microsoft.com/office/powerpoint/2010/main" val="1682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cstate="print"/>
          <a:srcRect/>
          <a:stretch>
            <a:fillRect/>
          </a:stretch>
        </p:blipFill>
        <p:spPr bwMode="auto">
          <a:xfrm>
            <a:off x="0" y="0"/>
            <a:ext cx="5181600" cy="3886200"/>
          </a:xfrm>
          <a:prstGeom prst="rect">
            <a:avLst/>
          </a:prstGeom>
          <a:noFill/>
          <a:ln w="9525">
            <a:noFill/>
            <a:miter lim="800000"/>
            <a:headEnd/>
            <a:tailEnd/>
          </a:ln>
          <a:effectLst/>
        </p:spPr>
      </p:pic>
      <p:sp>
        <p:nvSpPr>
          <p:cNvPr id="4" name="Title 3"/>
          <p:cNvSpPr>
            <a:spLocks noGrp="1"/>
          </p:cNvSpPr>
          <p:nvPr>
            <p:ph type="ctrTitle"/>
          </p:nvPr>
        </p:nvSpPr>
        <p:spPr>
          <a:xfrm>
            <a:off x="2617573" y="1344312"/>
            <a:ext cx="4343400" cy="2533650"/>
          </a:xfrm>
        </p:spPr>
        <p:txBody>
          <a:bodyPr>
            <a:normAutofit/>
          </a:bodyPr>
          <a:lstStyle/>
          <a:p>
            <a:pPr algn="r"/>
            <a:r>
              <a:rPr lang="en-US" sz="4800" b="1" dirty="0" smtClean="0">
                <a:effectLst>
                  <a:outerShdw blurRad="38100" dist="38100" dir="2700000" algn="tl">
                    <a:srgbClr val="000000">
                      <a:alpha val="43137"/>
                    </a:srgbClr>
                  </a:outerShdw>
                </a:effectLst>
              </a:rPr>
              <a:t>Generating Community in the Enterprise</a:t>
            </a:r>
            <a:endParaRPr lang="en-US" sz="4800" b="1" dirty="0">
              <a:effectLst>
                <a:outerShdw blurRad="38100" dist="38100" dir="2700000" algn="tl">
                  <a:srgbClr val="000000">
                    <a:alpha val="43137"/>
                  </a:srgbClr>
                </a:outerShdw>
              </a:effectLst>
            </a:endParaRPr>
          </a:p>
        </p:txBody>
      </p:sp>
      <p:sp>
        <p:nvSpPr>
          <p:cNvPr id="5" name="Subtitle 4"/>
          <p:cNvSpPr>
            <a:spLocks noGrp="1"/>
          </p:cNvSpPr>
          <p:nvPr>
            <p:ph type="subTitle" idx="1"/>
          </p:nvPr>
        </p:nvSpPr>
        <p:spPr>
          <a:xfrm>
            <a:off x="4953000" y="3886200"/>
            <a:ext cx="4191000" cy="2971800"/>
          </a:xfrm>
        </p:spPr>
        <p:txBody>
          <a:bodyPr>
            <a:noAutofit/>
          </a:bodyPr>
          <a:lstStyle/>
          <a:p>
            <a:pPr algn="l"/>
            <a:r>
              <a:rPr lang="en-US" sz="4800" b="1" dirty="0" smtClean="0">
                <a:solidFill>
                  <a:srgbClr val="800000"/>
                </a:solidFill>
                <a:effectLst>
                  <a:outerShdw blurRad="38100" dist="38100" dir="2700000" algn="tl">
                    <a:srgbClr val="000000">
                      <a:alpha val="43137"/>
                    </a:srgbClr>
                  </a:outerShdw>
                </a:effectLst>
              </a:rPr>
              <a:t>What's the problem we are trying to solve?</a:t>
            </a:r>
            <a:endParaRPr lang="en-US" sz="4800" b="1" dirty="0">
              <a:solidFill>
                <a:srgbClr val="800000"/>
              </a:solidFill>
              <a:effectLst>
                <a:outerShdw blurRad="38100" dist="38100" dir="2700000" algn="tl">
                  <a:srgbClr val="000000">
                    <a:alpha val="43137"/>
                  </a:srgbClr>
                </a:outerShdw>
              </a:effectLst>
            </a:endParaRPr>
          </a:p>
        </p:txBody>
      </p:sp>
      <p:sp>
        <p:nvSpPr>
          <p:cNvPr id="8" name="Slide Number Placeholder 7"/>
          <p:cNvSpPr>
            <a:spLocks noGrp="1"/>
          </p:cNvSpPr>
          <p:nvPr>
            <p:ph type="sldNum" sz="quarter" idx="12"/>
          </p:nvPr>
        </p:nvSpPr>
        <p:spPr/>
        <p:txBody>
          <a:bodyPr/>
          <a:lstStyle/>
          <a:p>
            <a:fld id="{9091B9A7-3FAE-41EE-8F79-68D35780CF90}" type="slidenum">
              <a:rPr lang="en-US" smtClean="0"/>
              <a:pPr/>
              <a:t>76</a:t>
            </a:fld>
            <a:endParaRPr lang="en-US"/>
          </a:p>
        </p:txBody>
      </p:sp>
    </p:spTree>
    <p:extLst>
      <p:ext uri="{BB962C8B-B14F-4D97-AF65-F5344CB8AC3E}">
        <p14:creationId xmlns:p14="http://schemas.microsoft.com/office/powerpoint/2010/main" val="46198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239000" cy="685800"/>
          </a:xfrm>
        </p:spPr>
        <p:txBody>
          <a:bodyPr/>
          <a:lstStyle/>
          <a:p>
            <a:r>
              <a:rPr lang="en-US" dirty="0" smtClean="0">
                <a:solidFill>
                  <a:schemeClr val="accent1"/>
                </a:solidFill>
              </a:rPr>
              <a:t>Social Technologies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9091B9A7-3FAE-41EE-8F79-68D35780CF90}" type="slidenum">
              <a:rPr lang="en-US" smtClean="0"/>
              <a:pPr/>
              <a:t>77</a:t>
            </a:fld>
            <a:endParaRPr lang="en-US"/>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7315199" cy="49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1000" y="1143000"/>
            <a:ext cx="8590006"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smtClean="0">
                <a:solidFill>
                  <a:schemeClr val="accent1"/>
                </a:solidFill>
              </a:rPr>
              <a:t>any </a:t>
            </a:r>
            <a:r>
              <a:rPr lang="en-US" sz="2000" b="1" dirty="0">
                <a:solidFill>
                  <a:schemeClr val="accent1"/>
                </a:solidFill>
              </a:rPr>
              <a:t>technology that facilitates social interactions and is enabled by a communications </a:t>
            </a:r>
            <a:r>
              <a:rPr lang="en-US" sz="2000" b="1" dirty="0" smtClean="0">
                <a:solidFill>
                  <a:schemeClr val="accent1"/>
                </a:solidFill>
              </a:rPr>
              <a:t>capability</a:t>
            </a:r>
            <a:endParaRPr lang="en-US" sz="2000" b="1" dirty="0">
              <a:solidFill>
                <a:schemeClr val="accent1"/>
              </a:solidFill>
            </a:endParaRPr>
          </a:p>
        </p:txBody>
      </p:sp>
    </p:spTree>
    <p:extLst>
      <p:ext uri="{BB962C8B-B14F-4D97-AF65-F5344CB8AC3E}">
        <p14:creationId xmlns:p14="http://schemas.microsoft.com/office/powerpoint/2010/main" val="28984428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915113"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81600" y="0"/>
            <a:ext cx="3962400" cy="1143000"/>
          </a:xfrm>
        </p:spPr>
        <p:txBody>
          <a:bodyPr>
            <a:normAutofit fontScale="90000"/>
          </a:bodyPr>
          <a:lstStyle/>
          <a:p>
            <a:r>
              <a:rPr lang="en-US" dirty="0" smtClean="0">
                <a:solidFill>
                  <a:schemeClr val="accent1"/>
                </a:solidFill>
              </a:rPr>
              <a:t/>
            </a:r>
            <a:br>
              <a:rPr lang="en-US" dirty="0" smtClean="0">
                <a:solidFill>
                  <a:schemeClr val="accent1"/>
                </a:solidFill>
              </a:rPr>
            </a:br>
            <a:r>
              <a:rPr lang="en-US" dirty="0" err="1" smtClean="0">
                <a:solidFill>
                  <a:schemeClr val="accent1"/>
                </a:solidFill>
              </a:rPr>
              <a:t>US</a:t>
            </a:r>
            <a:r>
              <a:rPr lang="en-US" dirty="0" smtClean="0">
                <a:solidFill>
                  <a:schemeClr val="accent1"/>
                </a:solidFill>
              </a:rPr>
              <a:t> Market share</a:t>
            </a:r>
            <a:br>
              <a:rPr lang="en-US" dirty="0" smtClean="0">
                <a:solidFill>
                  <a:schemeClr val="accent1"/>
                </a:solidFill>
              </a:rPr>
            </a:br>
            <a:r>
              <a:rPr lang="en-US" sz="2200" dirty="0" smtClean="0">
                <a:solidFill>
                  <a:schemeClr val="accent1"/>
                </a:solidFill>
              </a:rPr>
              <a:t>Top 10 Social Networking Websites</a:t>
            </a:r>
            <a:endParaRPr lang="en-US" sz="2200" dirty="0">
              <a:solidFill>
                <a:schemeClr val="accent1"/>
              </a:solidFill>
            </a:endParaRPr>
          </a:p>
        </p:txBody>
      </p:sp>
      <p:sp>
        <p:nvSpPr>
          <p:cNvPr id="10" name="Slide Number Placeholder 9"/>
          <p:cNvSpPr>
            <a:spLocks noGrp="1"/>
          </p:cNvSpPr>
          <p:nvPr>
            <p:ph type="sldNum" sz="quarter" idx="11"/>
          </p:nvPr>
        </p:nvSpPr>
        <p:spPr/>
        <p:txBody>
          <a:bodyPr/>
          <a:lstStyle/>
          <a:p>
            <a:fld id="{720C470E-7F18-42F4-B0EA-077641DC53DC}" type="slidenum">
              <a:rPr lang="en-US" smtClean="0"/>
              <a:pPr/>
              <a:t>78</a:t>
            </a:fld>
            <a:endParaRPr lang="en-US" dirty="0"/>
          </a:p>
        </p:txBody>
      </p:sp>
      <p:sp>
        <p:nvSpPr>
          <p:cNvPr id="7" name="Rectangle 6"/>
          <p:cNvSpPr/>
          <p:nvPr/>
        </p:nvSpPr>
        <p:spPr>
          <a:xfrm>
            <a:off x="0" y="6629400"/>
            <a:ext cx="9601200" cy="261610"/>
          </a:xfrm>
          <a:prstGeom prst="rect">
            <a:avLst/>
          </a:prstGeom>
        </p:spPr>
        <p:txBody>
          <a:bodyPr wrap="square">
            <a:spAutoFit/>
          </a:bodyPr>
          <a:lstStyle/>
          <a:p>
            <a:r>
              <a:rPr lang="en-US" sz="1100" dirty="0" smtClean="0">
                <a:hlinkClick r:id="rId4"/>
              </a:rPr>
              <a:t>http://www.marketingcharts.com/interactive/top-10-social-networking-websites-forums-february-2010-12248/</a:t>
            </a:r>
            <a:endParaRPr lang="en-US" sz="11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9669" y="2514600"/>
            <a:ext cx="3937866" cy="383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descr="http://www.marketingcharts.com/wp/wp-content/uploads/2008/04/hitwise-2008-february-social-networking-websites-forums.gif"/>
          <p:cNvPicPr>
            <a:picLocks noChangeAspect="1" noChangeArrowheads="1"/>
          </p:cNvPicPr>
          <p:nvPr/>
        </p:nvPicPr>
        <p:blipFill>
          <a:blip r:embed="rId6" cstate="print"/>
          <a:srcRect l="5418" t="15398" r="6095" b="7421"/>
          <a:stretch>
            <a:fillRect/>
          </a:stretch>
        </p:blipFill>
        <p:spPr bwMode="auto">
          <a:xfrm>
            <a:off x="5578602" y="3551670"/>
            <a:ext cx="3245943" cy="3138196"/>
          </a:xfrm>
          <a:prstGeom prst="rect">
            <a:avLst/>
          </a:prstGeom>
          <a:noFill/>
        </p:spPr>
      </p:pic>
    </p:spTree>
    <p:extLst>
      <p:ext uri="{BB962C8B-B14F-4D97-AF65-F5344CB8AC3E}">
        <p14:creationId xmlns:p14="http://schemas.microsoft.com/office/powerpoint/2010/main" val="121980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6172200" cy="1143000"/>
          </a:xfrm>
        </p:spPr>
        <p:txBody>
          <a:bodyPr/>
          <a:lstStyle/>
          <a:p>
            <a:r>
              <a:rPr lang="en-US" b="0" dirty="0" smtClean="0">
                <a:solidFill>
                  <a:srgbClr val="800000"/>
                </a:solidFill>
                <a:effectLst/>
                <a:latin typeface="Calibri" pitchFamily="34" charset="0"/>
              </a:rPr>
              <a:t>Gartner Recommends</a:t>
            </a:r>
            <a:endParaRPr lang="en-US" b="0" dirty="0">
              <a:solidFill>
                <a:srgbClr val="800000"/>
              </a:solidFill>
              <a:effectLst/>
              <a:latin typeface="Calibri" pitchFamily="34" charset="0"/>
            </a:endParaRPr>
          </a:p>
        </p:txBody>
      </p:sp>
      <p:sp>
        <p:nvSpPr>
          <p:cNvPr id="3" name="Content Placeholder 2"/>
          <p:cNvSpPr>
            <a:spLocks noGrp="1"/>
          </p:cNvSpPr>
          <p:nvPr>
            <p:ph idx="1"/>
          </p:nvPr>
        </p:nvSpPr>
        <p:spPr>
          <a:xfrm>
            <a:off x="533400" y="1828800"/>
            <a:ext cx="8077200" cy="4343400"/>
          </a:xfrm>
        </p:spPr>
        <p:txBody>
          <a:bodyPr>
            <a:normAutofit/>
          </a:bodyPr>
          <a:lstStyle/>
          <a:p>
            <a:r>
              <a:rPr lang="en-US" dirty="0" smtClean="0">
                <a:latin typeface="Calibri" pitchFamily="34" charset="0"/>
              </a:rPr>
              <a:t>Do not dismiss social software as a fad or a general productivity plague. </a:t>
            </a:r>
          </a:p>
          <a:p>
            <a:pPr lvl="1"/>
            <a:r>
              <a:rPr lang="en-US" dirty="0" smtClean="0">
                <a:latin typeface="Calibri" pitchFamily="34" charset="0"/>
              </a:rPr>
              <a:t>Instead, prepare a strategy and have a realistic understanding of the risks and benefits of social software.</a:t>
            </a:r>
          </a:p>
          <a:p>
            <a:r>
              <a:rPr lang="en-US" dirty="0" smtClean="0">
                <a:latin typeface="Calibri" pitchFamily="34" charset="0"/>
              </a:rPr>
              <a:t>Understand the unique challenges associated with social software and factor them into the decision on when and how to proceed with initiatives.</a:t>
            </a:r>
            <a:endParaRPr lang="en-US" dirty="0">
              <a:latin typeface="Calibri" pitchFamily="34" charset="0"/>
            </a:endParaRPr>
          </a:p>
        </p:txBody>
      </p:sp>
      <p:sp>
        <p:nvSpPr>
          <p:cNvPr id="6" name="Slide Number Placeholder 5"/>
          <p:cNvSpPr>
            <a:spLocks noGrp="1"/>
          </p:cNvSpPr>
          <p:nvPr>
            <p:ph type="sldNum" sz="quarter" idx="11"/>
          </p:nvPr>
        </p:nvSpPr>
        <p:spPr/>
        <p:txBody>
          <a:bodyPr/>
          <a:lstStyle/>
          <a:p>
            <a:fld id="{720C470E-7F18-42F4-B0EA-077641DC53DC}" type="slidenum">
              <a:rPr lang="en-US" smtClean="0"/>
              <a:pPr/>
              <a:t>79</a:t>
            </a:fld>
            <a:endParaRPr lang="en-US" dirty="0"/>
          </a:p>
        </p:txBody>
      </p:sp>
    </p:spTree>
    <p:extLst>
      <p:ext uri="{BB962C8B-B14F-4D97-AF65-F5344CB8AC3E}">
        <p14:creationId xmlns:p14="http://schemas.microsoft.com/office/powerpoint/2010/main" val="4214026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091B9A7-3FAE-41EE-8F79-68D35780CF90}" type="slidenum">
              <a:rPr lang="en-US" smtClean="0"/>
              <a:pPr/>
              <a:t>8</a:t>
            </a:fld>
            <a:endParaRPr lang="en-US"/>
          </a:p>
        </p:txBody>
      </p:sp>
      <p:sp>
        <p:nvSpPr>
          <p:cNvPr id="5" name="TextBox 4"/>
          <p:cNvSpPr txBox="1"/>
          <p:nvPr/>
        </p:nvSpPr>
        <p:spPr>
          <a:xfrm>
            <a:off x="304800" y="4876800"/>
            <a:ext cx="8077200" cy="1938992"/>
          </a:xfrm>
          <a:prstGeom prst="rect">
            <a:avLst/>
          </a:prstGeom>
          <a:noFill/>
        </p:spPr>
        <p:txBody>
          <a:bodyPr wrap="square" rtlCol="0">
            <a:spAutoFit/>
          </a:bodyPr>
          <a:lstStyle/>
          <a:p>
            <a:r>
              <a:rPr lang="en-US" sz="2400" dirty="0" smtClean="0"/>
              <a:t>This model </a:t>
            </a:r>
            <a:r>
              <a:rPr lang="en-US" sz="2400" dirty="0"/>
              <a:t>of group </a:t>
            </a:r>
            <a:r>
              <a:rPr lang="en-US" sz="2400" dirty="0" smtClean="0"/>
              <a:t>development</a:t>
            </a:r>
            <a:r>
              <a:rPr lang="en-US" sz="2400" dirty="0"/>
              <a:t> </a:t>
            </a:r>
            <a:r>
              <a:rPr lang="en-US" sz="2400" dirty="0" smtClean="0"/>
              <a:t>was </a:t>
            </a:r>
            <a:r>
              <a:rPr lang="en-US" sz="2400" dirty="0"/>
              <a:t>first proposed by Bruce Tuckman in 1965, who maintained that these phases are all necessary and inevitable in order for the team to grow, to face up to challenges, to tackle problems, to find solutions, to plan work, and to deliver results. </a:t>
            </a:r>
          </a:p>
        </p:txBody>
      </p:sp>
      <p:pic>
        <p:nvPicPr>
          <p:cNvPr id="8196" name="Picture 4" descr="http://adventureinadventureout.com/wp-content/uploads/2014/03/tuckman-mode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8416"/>
            <a:ext cx="8305800" cy="449580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457200" y="-228600"/>
            <a:ext cx="7239000" cy="1143000"/>
          </a:xfrm>
        </p:spPr>
        <p:txBody>
          <a:bodyPr/>
          <a:lstStyle/>
          <a:p>
            <a:r>
              <a:rPr lang="en-US" dirty="0" smtClean="0">
                <a:solidFill>
                  <a:schemeClr val="tx2"/>
                </a:solidFill>
              </a:rPr>
              <a:t>Team Development</a:t>
            </a:r>
            <a:endParaRPr lang="en-US" dirty="0">
              <a:solidFill>
                <a:schemeClr val="tx2"/>
              </a:solidFill>
            </a:endParaRPr>
          </a:p>
        </p:txBody>
      </p:sp>
    </p:spTree>
    <p:extLst>
      <p:ext uri="{BB962C8B-B14F-4D97-AF65-F5344CB8AC3E}">
        <p14:creationId xmlns:p14="http://schemas.microsoft.com/office/powerpoint/2010/main" val="6171641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77200" cy="1143000"/>
          </a:xfrm>
        </p:spPr>
        <p:txBody>
          <a:bodyPr>
            <a:noAutofit/>
          </a:bodyPr>
          <a:lstStyle/>
          <a:p>
            <a:r>
              <a:rPr lang="en-US" sz="3600" dirty="0" smtClean="0">
                <a:solidFill>
                  <a:schemeClr val="accent1"/>
                </a:solidFill>
              </a:rPr>
              <a:t>Top Reasons to Invest in Social Community Networks (outward facing)</a:t>
            </a:r>
            <a:endParaRPr lang="en-US" sz="3600" dirty="0">
              <a:solidFill>
                <a:schemeClr val="accent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20" y="1219200"/>
            <a:ext cx="7966480" cy="495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10200" y="6248400"/>
            <a:ext cx="2133600" cy="646331"/>
          </a:xfrm>
          <a:prstGeom prst="rect">
            <a:avLst/>
          </a:prstGeom>
          <a:noFill/>
        </p:spPr>
        <p:txBody>
          <a:bodyPr wrap="square" rtlCol="0">
            <a:spAutoFit/>
          </a:bodyPr>
          <a:lstStyle/>
          <a:p>
            <a:r>
              <a:rPr lang="en-US" dirty="0" err="1" smtClean="0"/>
              <a:t>Hypatia</a:t>
            </a:r>
            <a:r>
              <a:rPr lang="en-US" dirty="0" smtClean="0"/>
              <a:t> Res. 2011</a:t>
            </a:r>
          </a:p>
          <a:p>
            <a:endParaRPr lang="en-US" dirty="0"/>
          </a:p>
        </p:txBody>
      </p:sp>
    </p:spTree>
    <p:extLst>
      <p:ext uri="{BB962C8B-B14F-4D97-AF65-F5344CB8AC3E}">
        <p14:creationId xmlns:p14="http://schemas.microsoft.com/office/powerpoint/2010/main" val="482254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533400"/>
          </a:xfrm>
        </p:spPr>
        <p:txBody>
          <a:bodyPr>
            <a:normAutofit fontScale="90000"/>
          </a:bodyPr>
          <a:lstStyle/>
          <a:p>
            <a:r>
              <a:rPr lang="en-US" dirty="0" smtClean="0">
                <a:solidFill>
                  <a:srgbClr val="800000"/>
                </a:solidFill>
              </a:rPr>
              <a:t>Current social software</a:t>
            </a:r>
          </a:p>
        </p:txBody>
      </p:sp>
      <p:graphicFrame>
        <p:nvGraphicFramePr>
          <p:cNvPr id="4" name="Content Placeholder 3"/>
          <p:cNvGraphicFramePr>
            <a:graphicFrameLocks noGrp="1"/>
          </p:cNvGraphicFramePr>
          <p:nvPr>
            <p:ph idx="1"/>
          </p:nvPr>
        </p:nvGraphicFramePr>
        <p:xfrm>
          <a:off x="685800" y="2438400"/>
          <a:ext cx="8077200" cy="3581400"/>
        </p:xfrm>
        <a:graphic>
          <a:graphicData uri="http://schemas.openxmlformats.org/drawingml/2006/table">
            <a:tbl>
              <a:tblPr/>
              <a:tblGrid>
                <a:gridCol w="4038600"/>
                <a:gridCol w="4038600"/>
              </a:tblGrid>
              <a:tr h="17907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ysClr val="windowText" lastClr="000000"/>
                          </a:solidFill>
                          <a:effectLst/>
                          <a:latin typeface="Arial" charset="0"/>
                          <a:ea typeface="ＭＳ Ｐゴシック" pitchFamily="-108" charset="-128"/>
                        </a:rPr>
                        <a:t>Conversations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108" charset="-128"/>
                        </a:rPr>
                        <a:t>Connections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lumMod val="40000"/>
                        <a:lumOff val="60000"/>
                      </a:schemeClr>
                    </a:solidFill>
                  </a:tcPr>
                </a:tc>
              </a:tr>
              <a:tr h="17907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pitchFamily="-108" charset="-128"/>
                        </a:rPr>
                        <a:t>Content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pitchFamily="-108" charset="-128"/>
                        </a:rPr>
                        <a:t>Collaboration</a:t>
                      </a:r>
                      <a:endParaRPr kumimoji="0" lang="en-US" sz="1800" b="0" i="0" u="none" strike="noStrike" cap="none" normalizeH="0" baseline="0" dirty="0" smtClean="0">
                        <a:ln>
                          <a:noFill/>
                        </a:ln>
                        <a:solidFill>
                          <a:srgbClr val="000000"/>
                        </a:solidFill>
                        <a:effectLst/>
                        <a:latin typeface="Arial Narrow" pitchFamily="-108"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60000"/>
                        <a:lumOff val="40000"/>
                      </a:schemeClr>
                    </a:solidFill>
                  </a:tcPr>
                </a:tc>
              </a:tr>
            </a:tbl>
          </a:graphicData>
        </a:graphic>
      </p:graphicFrame>
      <p:sp>
        <p:nvSpPr>
          <p:cNvPr id="28" name="Slide Number Placeholder 27"/>
          <p:cNvSpPr>
            <a:spLocks noGrp="1"/>
          </p:cNvSpPr>
          <p:nvPr>
            <p:ph type="sldNum" sz="quarter" idx="11"/>
          </p:nvPr>
        </p:nvSpPr>
        <p:spPr/>
        <p:txBody>
          <a:bodyPr/>
          <a:lstStyle/>
          <a:p>
            <a:fld id="{720C470E-7F18-42F4-B0EA-077641DC53DC}" type="slidenum">
              <a:rPr lang="en-US" smtClean="0"/>
              <a:pPr/>
              <a:t>81</a:t>
            </a:fld>
            <a:endParaRPr lang="en-US" dirty="0"/>
          </a:p>
        </p:txBody>
      </p:sp>
      <p:grpSp>
        <p:nvGrpSpPr>
          <p:cNvPr id="3" name="Group 52"/>
          <p:cNvGrpSpPr/>
          <p:nvPr/>
        </p:nvGrpSpPr>
        <p:grpSpPr>
          <a:xfrm>
            <a:off x="1524001" y="1143000"/>
            <a:ext cx="5776355" cy="1447800"/>
            <a:chOff x="1524001" y="1143000"/>
            <a:chExt cx="5776355" cy="1447800"/>
          </a:xfrm>
        </p:grpSpPr>
        <p:sp>
          <p:nvSpPr>
            <p:cNvPr id="49166" name="Oval 4"/>
            <p:cNvSpPr>
              <a:spLocks noChangeArrowheads="1"/>
            </p:cNvSpPr>
            <p:nvPr/>
          </p:nvSpPr>
          <p:spPr bwMode="auto">
            <a:xfrm>
              <a:off x="2057400" y="1143000"/>
              <a:ext cx="3718956" cy="838200"/>
            </a:xfrm>
            <a:prstGeom prst="ellipse">
              <a:avLst/>
            </a:prstGeom>
            <a:solidFill>
              <a:srgbClr val="92D050"/>
            </a:solidFill>
            <a:ln w="9525">
              <a:solidFill>
                <a:schemeClr val="accent3">
                  <a:lumMod val="75000"/>
                </a:schemeClr>
              </a:solidFill>
              <a:round/>
              <a:headEnd/>
              <a:tailEnd/>
            </a:ln>
          </p:spPr>
          <p:txBody>
            <a:bodyPr anchor="ctr"/>
            <a:lstStyle/>
            <a:p>
              <a:pPr algn="ctr" eaLnBrk="0" fontAlgn="base" hangingPunct="0">
                <a:lnSpc>
                  <a:spcPct val="80000"/>
                </a:lnSpc>
                <a:spcBef>
                  <a:spcPct val="0"/>
                </a:spcBef>
                <a:spcAft>
                  <a:spcPct val="0"/>
                </a:spcAft>
              </a:pPr>
              <a:r>
                <a:rPr kumimoji="1" lang="en-US" sz="3200" b="1" dirty="0">
                  <a:solidFill>
                    <a:schemeClr val="bg1"/>
                  </a:solidFill>
                  <a:latin typeface="Arial Narrow" pitchFamily="-108" charset="0"/>
                </a:rPr>
                <a:t>Social </a:t>
              </a:r>
              <a:r>
                <a:rPr kumimoji="1" lang="en-US" sz="3200" b="1" dirty="0" smtClean="0">
                  <a:solidFill>
                    <a:schemeClr val="bg1"/>
                  </a:solidFill>
                  <a:latin typeface="Arial Narrow" pitchFamily="-108" charset="0"/>
                </a:rPr>
                <a:t>Networking</a:t>
              </a:r>
              <a:endParaRPr kumimoji="1" lang="en-US" sz="3200" b="1" dirty="0">
                <a:solidFill>
                  <a:schemeClr val="bg1"/>
                </a:solidFill>
                <a:latin typeface="Arial Narrow" pitchFamily="-108" charset="0"/>
              </a:endParaRPr>
            </a:p>
          </p:txBody>
        </p:sp>
        <p:cxnSp>
          <p:nvCxnSpPr>
            <p:cNvPr id="49167" name="Straight Arrow Connector 6"/>
            <p:cNvCxnSpPr>
              <a:cxnSpLocks noChangeShapeType="1"/>
              <a:stCxn id="49166" idx="3"/>
            </p:cNvCxnSpPr>
            <p:nvPr/>
          </p:nvCxnSpPr>
          <p:spPr bwMode="auto">
            <a:xfrm rot="5400000">
              <a:off x="1773040" y="1609410"/>
              <a:ext cx="579951" cy="1078029"/>
            </a:xfrm>
            <a:prstGeom prst="straightConnector1">
              <a:avLst/>
            </a:prstGeom>
            <a:solidFill>
              <a:srgbClr val="92D050"/>
            </a:solidFill>
            <a:ln w="15875">
              <a:solidFill>
                <a:schemeClr val="tx1"/>
              </a:solidFill>
              <a:round/>
              <a:headEnd/>
              <a:tailEnd type="arrow" w="med" len="med"/>
            </a:ln>
          </p:spPr>
        </p:cxnSp>
        <p:cxnSp>
          <p:nvCxnSpPr>
            <p:cNvPr id="49168" name="Straight Arrow Connector 9"/>
            <p:cNvCxnSpPr>
              <a:cxnSpLocks noChangeShapeType="1"/>
            </p:cNvCxnSpPr>
            <p:nvPr/>
          </p:nvCxnSpPr>
          <p:spPr bwMode="auto">
            <a:xfrm>
              <a:off x="4331525" y="1981200"/>
              <a:ext cx="2968831" cy="609600"/>
            </a:xfrm>
            <a:prstGeom prst="straightConnector1">
              <a:avLst/>
            </a:prstGeom>
            <a:solidFill>
              <a:srgbClr val="92D050"/>
            </a:solidFill>
            <a:ln w="9525">
              <a:noFill/>
              <a:round/>
              <a:headEnd/>
              <a:tailEnd type="arrow" w="med" len="med"/>
            </a:ln>
          </p:spPr>
        </p:cxnSp>
        <p:cxnSp>
          <p:nvCxnSpPr>
            <p:cNvPr id="49169" name="Straight Arrow Connector 11"/>
            <p:cNvCxnSpPr>
              <a:cxnSpLocks noChangeShapeType="1"/>
              <a:stCxn id="49166" idx="5"/>
            </p:cNvCxnSpPr>
            <p:nvPr/>
          </p:nvCxnSpPr>
          <p:spPr bwMode="auto">
            <a:xfrm rot="16200000" flipH="1">
              <a:off x="5183388" y="1906787"/>
              <a:ext cx="579951" cy="483273"/>
            </a:xfrm>
            <a:prstGeom prst="straightConnector1">
              <a:avLst/>
            </a:prstGeom>
            <a:solidFill>
              <a:srgbClr val="92D050"/>
            </a:solidFill>
            <a:ln w="15875">
              <a:solidFill>
                <a:schemeClr val="tx1"/>
              </a:solidFill>
              <a:round/>
              <a:headEnd/>
              <a:tailEnd type="arrow" w="med" len="med"/>
            </a:ln>
          </p:spPr>
        </p:cxnSp>
      </p:grpSp>
      <p:grpSp>
        <p:nvGrpSpPr>
          <p:cNvPr id="5" name="Group 12"/>
          <p:cNvGrpSpPr/>
          <p:nvPr/>
        </p:nvGrpSpPr>
        <p:grpSpPr>
          <a:xfrm>
            <a:off x="228600" y="4724400"/>
            <a:ext cx="5029200" cy="1524000"/>
            <a:chOff x="228600" y="4724400"/>
            <a:chExt cx="5029200" cy="1524000"/>
          </a:xfrm>
          <a:solidFill>
            <a:srgbClr val="FF6600"/>
          </a:solidFill>
        </p:grpSpPr>
        <p:sp>
          <p:nvSpPr>
            <p:cNvPr id="17" name="Oval 16"/>
            <p:cNvSpPr/>
            <p:nvPr/>
          </p:nvSpPr>
          <p:spPr bwMode="auto">
            <a:xfrm>
              <a:off x="228600" y="5334000"/>
              <a:ext cx="1828800" cy="914400"/>
            </a:xfrm>
            <a:prstGeom prst="ellipse">
              <a:avLst/>
            </a:prstGeom>
            <a:grpFill/>
            <a:ln w="9525" cap="flat" cmpd="sng" algn="ctr">
              <a:noFill/>
              <a:prstDash val="solid"/>
              <a:round/>
              <a:headEnd type="none" w="med" len="med"/>
              <a:tailEnd type="none" w="med" len="med"/>
            </a:ln>
            <a:effectLst/>
          </p:spPr>
          <p:txBody>
            <a:bodyPr anchor="ctr"/>
            <a:lstStyle/>
            <a:p>
              <a:pPr algn="ctr" eaLnBrk="0" fontAlgn="base" hangingPunct="0">
                <a:lnSpc>
                  <a:spcPct val="80000"/>
                </a:lnSpc>
                <a:spcBef>
                  <a:spcPct val="0"/>
                </a:spcBef>
                <a:spcAft>
                  <a:spcPct val="0"/>
                </a:spcAft>
              </a:pPr>
              <a:r>
                <a:rPr kumimoji="1" lang="en-US" sz="3200" b="1">
                  <a:solidFill>
                    <a:schemeClr val="bg1"/>
                  </a:solidFill>
                  <a:latin typeface="Arial Narrow" pitchFamily="-108" charset="0"/>
                </a:rPr>
                <a:t>Wikis</a:t>
              </a:r>
            </a:p>
          </p:txBody>
        </p:sp>
        <p:cxnSp>
          <p:nvCxnSpPr>
            <p:cNvPr id="49171" name="Straight Arrow Connector 18"/>
            <p:cNvCxnSpPr>
              <a:cxnSpLocks noChangeShapeType="1"/>
            </p:cNvCxnSpPr>
            <p:nvPr/>
          </p:nvCxnSpPr>
          <p:spPr bwMode="auto">
            <a:xfrm rot="5400000" flipH="1" flipV="1">
              <a:off x="914400" y="4953000"/>
              <a:ext cx="533400" cy="76200"/>
            </a:xfrm>
            <a:prstGeom prst="straightConnector1">
              <a:avLst/>
            </a:prstGeom>
            <a:grpFill/>
            <a:ln w="15875">
              <a:solidFill>
                <a:schemeClr val="tx1"/>
              </a:solidFill>
              <a:round/>
              <a:headEnd/>
              <a:tailEnd type="arrow" w="med" len="med"/>
            </a:ln>
          </p:spPr>
        </p:cxnSp>
        <p:cxnSp>
          <p:nvCxnSpPr>
            <p:cNvPr id="49172" name="Straight Arrow Connector 21"/>
            <p:cNvCxnSpPr>
              <a:cxnSpLocks noChangeShapeType="1"/>
              <a:stCxn id="17" idx="6"/>
            </p:cNvCxnSpPr>
            <p:nvPr/>
          </p:nvCxnSpPr>
          <p:spPr bwMode="auto">
            <a:xfrm flipV="1">
              <a:off x="2057400" y="4724400"/>
              <a:ext cx="3200400" cy="1066800"/>
            </a:xfrm>
            <a:prstGeom prst="straightConnector1">
              <a:avLst/>
            </a:prstGeom>
            <a:grpFill/>
            <a:ln w="15875">
              <a:solidFill>
                <a:schemeClr val="tx1"/>
              </a:solidFill>
              <a:round/>
              <a:headEnd/>
              <a:tailEnd type="arrow" w="med" len="med"/>
            </a:ln>
          </p:spPr>
        </p:cxnSp>
      </p:grpSp>
      <p:grpSp>
        <p:nvGrpSpPr>
          <p:cNvPr id="6" name="Group 13"/>
          <p:cNvGrpSpPr/>
          <p:nvPr/>
        </p:nvGrpSpPr>
        <p:grpSpPr>
          <a:xfrm>
            <a:off x="5638800" y="4724400"/>
            <a:ext cx="3124200" cy="1524000"/>
            <a:chOff x="5638800" y="4724400"/>
            <a:chExt cx="3124200" cy="1524000"/>
          </a:xfrm>
          <a:solidFill>
            <a:srgbClr val="00B0F0"/>
          </a:solidFill>
        </p:grpSpPr>
        <p:sp>
          <p:nvSpPr>
            <p:cNvPr id="49173" name="Oval 22"/>
            <p:cNvSpPr>
              <a:spLocks noChangeArrowheads="1"/>
            </p:cNvSpPr>
            <p:nvPr/>
          </p:nvSpPr>
          <p:spPr bwMode="auto">
            <a:xfrm>
              <a:off x="5638800" y="5257800"/>
              <a:ext cx="3124200" cy="990600"/>
            </a:xfrm>
            <a:prstGeom prst="ellipse">
              <a:avLst/>
            </a:prstGeom>
            <a:grpFill/>
            <a:ln w="9525">
              <a:noFill/>
              <a:round/>
              <a:headEnd/>
              <a:tailEnd/>
            </a:ln>
          </p:spPr>
          <p:txBody>
            <a:bodyPr anchor="ctr"/>
            <a:lstStyle/>
            <a:p>
              <a:pPr algn="ctr" eaLnBrk="0" fontAlgn="base" hangingPunct="0">
                <a:lnSpc>
                  <a:spcPct val="80000"/>
                </a:lnSpc>
                <a:spcBef>
                  <a:spcPct val="0"/>
                </a:spcBef>
                <a:spcAft>
                  <a:spcPct val="0"/>
                </a:spcAft>
              </a:pPr>
              <a:r>
                <a:rPr kumimoji="1" lang="en-US" sz="3200" b="1" dirty="0">
                  <a:solidFill>
                    <a:schemeClr val="bg1"/>
                  </a:solidFill>
                  <a:latin typeface="Arial Narrow" pitchFamily="-108" charset="0"/>
                </a:rPr>
                <a:t>Project workspaces</a:t>
              </a:r>
            </a:p>
          </p:txBody>
        </p:sp>
        <p:cxnSp>
          <p:nvCxnSpPr>
            <p:cNvPr id="49174" name="Straight Arrow Connector 24"/>
            <p:cNvCxnSpPr>
              <a:cxnSpLocks noChangeShapeType="1"/>
              <a:stCxn id="49173" idx="0"/>
            </p:cNvCxnSpPr>
            <p:nvPr/>
          </p:nvCxnSpPr>
          <p:spPr bwMode="auto">
            <a:xfrm rot="16200000" flipV="1">
              <a:off x="6343650" y="4400550"/>
              <a:ext cx="533400" cy="1181100"/>
            </a:xfrm>
            <a:prstGeom prst="straightConnector1">
              <a:avLst/>
            </a:prstGeom>
            <a:grpFill/>
            <a:ln w="15875">
              <a:solidFill>
                <a:schemeClr val="tx2"/>
              </a:solidFill>
              <a:round/>
              <a:headEnd/>
              <a:tailEnd type="arrow" w="med" len="med"/>
            </a:ln>
          </p:spPr>
        </p:cxnSp>
      </p:grpSp>
      <p:grpSp>
        <p:nvGrpSpPr>
          <p:cNvPr id="7" name="Group 45"/>
          <p:cNvGrpSpPr/>
          <p:nvPr/>
        </p:nvGrpSpPr>
        <p:grpSpPr>
          <a:xfrm>
            <a:off x="2133603" y="2743201"/>
            <a:ext cx="3581397" cy="1676399"/>
            <a:chOff x="2133603" y="2743201"/>
            <a:chExt cx="3581397" cy="1676399"/>
          </a:xfrm>
        </p:grpSpPr>
        <p:sp>
          <p:nvSpPr>
            <p:cNvPr id="23" name="Oval 22"/>
            <p:cNvSpPr/>
            <p:nvPr/>
          </p:nvSpPr>
          <p:spPr bwMode="auto">
            <a:xfrm>
              <a:off x="3886200" y="3200400"/>
              <a:ext cx="1828800" cy="914400"/>
            </a:xfrm>
            <a:prstGeom prst="ellipse">
              <a:avLst/>
            </a:prstGeom>
            <a:solidFill>
              <a:schemeClr val="accent4"/>
            </a:solidFill>
            <a:ln w="9525" cap="flat" cmpd="sng" algn="ctr">
              <a:noFill/>
              <a:prstDash val="solid"/>
              <a:round/>
              <a:headEnd type="none" w="med" len="med"/>
              <a:tailEnd type="none" w="med" len="med"/>
            </a:ln>
            <a:effectLst/>
          </p:spPr>
          <p:txBody>
            <a:bodyPr anchor="ctr"/>
            <a:lstStyle/>
            <a:p>
              <a:pPr algn="ctr" eaLnBrk="0" fontAlgn="base" hangingPunct="0">
                <a:lnSpc>
                  <a:spcPct val="80000"/>
                </a:lnSpc>
                <a:spcBef>
                  <a:spcPct val="0"/>
                </a:spcBef>
                <a:spcAft>
                  <a:spcPct val="0"/>
                </a:spcAft>
              </a:pPr>
              <a:r>
                <a:rPr kumimoji="1" lang="en-US" sz="3200" b="1" dirty="0" smtClean="0">
                  <a:solidFill>
                    <a:schemeClr val="bg1"/>
                  </a:solidFill>
                  <a:latin typeface="Arial Narrow" pitchFamily="-108" charset="0"/>
                </a:rPr>
                <a:t>Blogs</a:t>
              </a:r>
              <a:endParaRPr kumimoji="1" lang="en-US" sz="3200" b="1" dirty="0">
                <a:solidFill>
                  <a:schemeClr val="bg1"/>
                </a:solidFill>
                <a:latin typeface="Arial Narrow" pitchFamily="-108" charset="0"/>
              </a:endParaRPr>
            </a:p>
          </p:txBody>
        </p:sp>
        <p:cxnSp>
          <p:nvCxnSpPr>
            <p:cNvPr id="24" name="Straight Arrow Connector 18"/>
            <p:cNvCxnSpPr>
              <a:cxnSpLocks noChangeShapeType="1"/>
              <a:stCxn id="23" idx="1"/>
            </p:cNvCxnSpPr>
            <p:nvPr/>
          </p:nvCxnSpPr>
          <p:spPr bwMode="auto">
            <a:xfrm rot="16200000" flipV="1">
              <a:off x="3038757" y="2219045"/>
              <a:ext cx="591110" cy="1639421"/>
            </a:xfrm>
            <a:prstGeom prst="straightConnector1">
              <a:avLst/>
            </a:prstGeom>
            <a:solidFill>
              <a:srgbClr val="FF6600"/>
            </a:solidFill>
            <a:ln w="15875">
              <a:solidFill>
                <a:schemeClr val="tx1"/>
              </a:solidFill>
              <a:round/>
              <a:headEnd/>
              <a:tailEnd type="arrow" w="med" len="med"/>
            </a:ln>
          </p:spPr>
        </p:cxnSp>
        <p:cxnSp>
          <p:nvCxnSpPr>
            <p:cNvPr id="25" name="Straight Arrow Connector 21"/>
            <p:cNvCxnSpPr>
              <a:cxnSpLocks noChangeShapeType="1"/>
              <a:stCxn id="23" idx="3"/>
            </p:cNvCxnSpPr>
            <p:nvPr/>
          </p:nvCxnSpPr>
          <p:spPr bwMode="auto">
            <a:xfrm rot="5400000">
              <a:off x="2924458" y="3190035"/>
              <a:ext cx="438710" cy="2020419"/>
            </a:xfrm>
            <a:prstGeom prst="straightConnector1">
              <a:avLst/>
            </a:prstGeom>
            <a:solidFill>
              <a:srgbClr val="FF6600"/>
            </a:solidFill>
            <a:ln w="15875">
              <a:solidFill>
                <a:schemeClr val="tx1"/>
              </a:solidFill>
              <a:round/>
              <a:headEnd/>
              <a:tailEnd type="arrow" w="med" len="med"/>
            </a:ln>
          </p:spPr>
        </p:cxnSp>
      </p:grpSp>
      <p:grpSp>
        <p:nvGrpSpPr>
          <p:cNvPr id="8" name="Group 39"/>
          <p:cNvGrpSpPr/>
          <p:nvPr/>
        </p:nvGrpSpPr>
        <p:grpSpPr>
          <a:xfrm>
            <a:off x="0" y="2820194"/>
            <a:ext cx="3048000" cy="1218406"/>
            <a:chOff x="0" y="2820194"/>
            <a:chExt cx="3048000" cy="1218406"/>
          </a:xfrm>
        </p:grpSpPr>
        <p:sp>
          <p:nvSpPr>
            <p:cNvPr id="34" name="Oval 33"/>
            <p:cNvSpPr/>
            <p:nvPr/>
          </p:nvSpPr>
          <p:spPr>
            <a:xfrm>
              <a:off x="0" y="3200400"/>
              <a:ext cx="3048000" cy="838200"/>
            </a:xfrm>
            <a:prstGeom prst="ellipse">
              <a:avLst/>
            </a:prstGeom>
            <a:solidFill>
              <a:srgbClr val="FFFF00"/>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2">
                      <a:lumMod val="25000"/>
                    </a:schemeClr>
                  </a:solidFill>
                </a:rPr>
                <a:t>Micro-Blogs</a:t>
              </a:r>
              <a:endParaRPr lang="en-US" sz="2800" b="1" dirty="0">
                <a:solidFill>
                  <a:schemeClr val="bg2">
                    <a:lumMod val="25000"/>
                  </a:schemeClr>
                </a:solidFill>
              </a:endParaRPr>
            </a:p>
          </p:txBody>
        </p:sp>
        <p:cxnSp>
          <p:nvCxnSpPr>
            <p:cNvPr id="37" name="Straight Arrow Connector 36"/>
            <p:cNvCxnSpPr>
              <a:stCxn id="34" idx="0"/>
            </p:cNvCxnSpPr>
            <p:nvPr/>
          </p:nvCxnSpPr>
          <p:spPr>
            <a:xfrm rot="5400000" flipH="1" flipV="1">
              <a:off x="1333500" y="3009900"/>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152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Home.jpg"/>
          <p:cNvPicPr>
            <a:picLocks noChangeAspect="1"/>
          </p:cNvPicPr>
          <p:nvPr/>
        </p:nvPicPr>
        <p:blipFill rotWithShape="1">
          <a:blip r:embed="rId3" cstate="print">
            <a:extLst>
              <a:ext uri="{28A0092B-C50C-407E-A947-70E740481C1C}">
                <a14:useLocalDpi xmlns:a14="http://schemas.microsoft.com/office/drawing/2010/main" val="0"/>
              </a:ext>
            </a:extLst>
          </a:blip>
          <a:srcRect b="27452"/>
          <a:stretch/>
        </p:blipFill>
        <p:spPr bwMode="auto">
          <a:xfrm>
            <a:off x="533400" y="990600"/>
            <a:ext cx="8358187" cy="548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2"/>
          <p:cNvGrpSpPr/>
          <p:nvPr/>
        </p:nvGrpSpPr>
        <p:grpSpPr>
          <a:xfrm>
            <a:off x="548831" y="1116013"/>
            <a:ext cx="1857375" cy="571500"/>
            <a:chOff x="357188" y="1116013"/>
            <a:chExt cx="1857375" cy="571500"/>
          </a:xfrm>
          <a:solidFill>
            <a:srgbClr val="800000">
              <a:alpha val="50980"/>
            </a:srgbClr>
          </a:solidFill>
        </p:grpSpPr>
        <p:sp>
          <p:nvSpPr>
            <p:cNvPr id="6" name="Rounded Rectangle 5"/>
            <p:cNvSpPr/>
            <p:nvPr/>
          </p:nvSpPr>
          <p:spPr>
            <a:xfrm>
              <a:off x="357188" y="1116013"/>
              <a:ext cx="1857375" cy="357187"/>
            </a:xfrm>
            <a:prstGeom prst="roundRect">
              <a:avLst/>
            </a:prstGeom>
            <a:grpFill/>
            <a:ln>
              <a:noFill/>
            </a:ln>
          </p:spPr>
          <p:style>
            <a:lnRef idx="1">
              <a:schemeClr val="accent6"/>
            </a:lnRef>
            <a:fillRef idx="3">
              <a:schemeClr val="accent6"/>
            </a:fillRef>
            <a:effectRef idx="2">
              <a:schemeClr val="accent6"/>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PROFILE</a:t>
              </a:r>
            </a:p>
          </p:txBody>
        </p:sp>
        <p:sp>
          <p:nvSpPr>
            <p:cNvPr id="7" name="Down Arrow 6"/>
            <p:cNvSpPr/>
            <p:nvPr/>
          </p:nvSpPr>
          <p:spPr>
            <a:xfrm>
              <a:off x="1214438" y="1473200"/>
              <a:ext cx="214312" cy="214313"/>
            </a:xfrm>
            <a:prstGeom prst="downArrow">
              <a:avLst/>
            </a:prstGeom>
            <a:grpFill/>
            <a:ln>
              <a:noFill/>
            </a:ln>
          </p:spPr>
          <p:style>
            <a:lnRef idx="1">
              <a:schemeClr val="accent6"/>
            </a:lnRef>
            <a:fillRef idx="3">
              <a:schemeClr val="accent6"/>
            </a:fillRef>
            <a:effectRef idx="2">
              <a:schemeClr val="accent6"/>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grpSp>
      <p:grpSp>
        <p:nvGrpSpPr>
          <p:cNvPr id="3" name="Group 28"/>
          <p:cNvGrpSpPr/>
          <p:nvPr/>
        </p:nvGrpSpPr>
        <p:grpSpPr>
          <a:xfrm>
            <a:off x="785813" y="4330700"/>
            <a:ext cx="1857375" cy="928688"/>
            <a:chOff x="785813" y="4330700"/>
            <a:chExt cx="1857375" cy="928688"/>
          </a:xfrm>
          <a:solidFill>
            <a:srgbClr val="800000">
              <a:alpha val="50980"/>
            </a:srgbClr>
          </a:solidFill>
        </p:grpSpPr>
        <p:sp>
          <p:nvSpPr>
            <p:cNvPr id="12" name="Down Arrow 11"/>
            <p:cNvSpPr/>
            <p:nvPr/>
          </p:nvSpPr>
          <p:spPr>
            <a:xfrm flipV="1">
              <a:off x="1643063" y="4330700"/>
              <a:ext cx="214312" cy="357188"/>
            </a:xfrm>
            <a:prstGeom prst="downArrow">
              <a:avLst/>
            </a:prstGeom>
            <a:grpFill/>
            <a:ln>
              <a:noFill/>
            </a:ln>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sp>
          <p:nvSpPr>
            <p:cNvPr id="8" name="Rounded Rectangle 7"/>
            <p:cNvSpPr/>
            <p:nvPr/>
          </p:nvSpPr>
          <p:spPr>
            <a:xfrm>
              <a:off x="785813" y="4687888"/>
              <a:ext cx="1857375" cy="571500"/>
            </a:xfrm>
            <a:prstGeom prst="roundRect">
              <a:avLst/>
            </a:prstGeom>
            <a:grpFill/>
            <a:ln>
              <a:noFill/>
            </a:ln>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PARTICIPATION BAR</a:t>
              </a:r>
            </a:p>
          </p:txBody>
        </p:sp>
      </p:grpSp>
      <p:grpSp>
        <p:nvGrpSpPr>
          <p:cNvPr id="4" name="Group 23"/>
          <p:cNvGrpSpPr/>
          <p:nvPr/>
        </p:nvGrpSpPr>
        <p:grpSpPr>
          <a:xfrm>
            <a:off x="2571750" y="1116013"/>
            <a:ext cx="1714500" cy="571500"/>
            <a:chOff x="2571750" y="1116013"/>
            <a:chExt cx="1714500" cy="571500"/>
          </a:xfrm>
          <a:solidFill>
            <a:srgbClr val="800000">
              <a:alpha val="50980"/>
            </a:srgbClr>
          </a:solidFill>
        </p:grpSpPr>
        <p:sp>
          <p:nvSpPr>
            <p:cNvPr id="13" name="Rounded Rectangle 12"/>
            <p:cNvSpPr/>
            <p:nvPr/>
          </p:nvSpPr>
          <p:spPr>
            <a:xfrm>
              <a:off x="2571750" y="1116013"/>
              <a:ext cx="1714500" cy="35718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pt-BR" sz="1600" b="1" dirty="0" smtClean="0">
                  <a:solidFill>
                    <a:prstClr val="white"/>
                  </a:solidFill>
                  <a:effectLst>
                    <a:outerShdw blurRad="38100" dist="38100" dir="2700000" algn="tl">
                      <a:srgbClr val="000000">
                        <a:alpha val="43137"/>
                      </a:srgbClr>
                    </a:outerShdw>
                  </a:effectLst>
                </a:rPr>
                <a:t>MESSAGES</a:t>
              </a:r>
              <a:endParaRPr lang="pt-BR" sz="1600" b="1" dirty="0">
                <a:solidFill>
                  <a:prstClr val="white"/>
                </a:solidFill>
                <a:effectLst>
                  <a:outerShdw blurRad="38100" dist="38100" dir="2700000" algn="tl">
                    <a:srgbClr val="000000">
                      <a:alpha val="43137"/>
                    </a:srgbClr>
                  </a:outerShdw>
                </a:effectLst>
              </a:endParaRPr>
            </a:p>
          </p:txBody>
        </p:sp>
        <p:sp>
          <p:nvSpPr>
            <p:cNvPr id="14" name="Down Arrow 13"/>
            <p:cNvSpPr/>
            <p:nvPr/>
          </p:nvSpPr>
          <p:spPr>
            <a:xfrm>
              <a:off x="3357563" y="1473200"/>
              <a:ext cx="214312" cy="214313"/>
            </a:xfrm>
            <a:prstGeom prst="downArrow">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grpSp>
      <p:grpSp>
        <p:nvGrpSpPr>
          <p:cNvPr id="5" name="Group 24"/>
          <p:cNvGrpSpPr/>
          <p:nvPr/>
        </p:nvGrpSpPr>
        <p:grpSpPr>
          <a:xfrm>
            <a:off x="4429125" y="1116013"/>
            <a:ext cx="2071688" cy="571500"/>
            <a:chOff x="4429125" y="1116013"/>
            <a:chExt cx="2071688" cy="571500"/>
          </a:xfrm>
          <a:solidFill>
            <a:srgbClr val="800000">
              <a:alpha val="50980"/>
            </a:srgbClr>
          </a:solidFill>
        </p:grpSpPr>
        <p:sp>
          <p:nvSpPr>
            <p:cNvPr id="15" name="Rounded Rectangle 14"/>
            <p:cNvSpPr/>
            <p:nvPr/>
          </p:nvSpPr>
          <p:spPr>
            <a:xfrm>
              <a:off x="4429125" y="1116013"/>
              <a:ext cx="2071688" cy="35718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CONTACTS</a:t>
              </a:r>
            </a:p>
          </p:txBody>
        </p:sp>
        <p:sp>
          <p:nvSpPr>
            <p:cNvPr id="16" name="Down Arrow 15"/>
            <p:cNvSpPr/>
            <p:nvPr/>
          </p:nvSpPr>
          <p:spPr>
            <a:xfrm>
              <a:off x="5286375" y="1473200"/>
              <a:ext cx="214313" cy="214313"/>
            </a:xfrm>
            <a:prstGeom prst="downArrow">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grpSp>
      <p:grpSp>
        <p:nvGrpSpPr>
          <p:cNvPr id="9" name="Group 26"/>
          <p:cNvGrpSpPr/>
          <p:nvPr/>
        </p:nvGrpSpPr>
        <p:grpSpPr>
          <a:xfrm>
            <a:off x="3286125" y="2054225"/>
            <a:ext cx="2000250" cy="561975"/>
            <a:chOff x="3286125" y="2054225"/>
            <a:chExt cx="2000250" cy="561975"/>
          </a:xfrm>
          <a:solidFill>
            <a:srgbClr val="800000">
              <a:alpha val="50980"/>
            </a:srgbClr>
          </a:solidFill>
        </p:grpSpPr>
        <p:sp>
          <p:nvSpPr>
            <p:cNvPr id="18" name="Down Arrow 17"/>
            <p:cNvSpPr/>
            <p:nvPr/>
          </p:nvSpPr>
          <p:spPr>
            <a:xfrm flipV="1">
              <a:off x="4214813" y="2054225"/>
              <a:ext cx="204787" cy="276225"/>
            </a:xfrm>
            <a:prstGeom prst="downArrow">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sp>
          <p:nvSpPr>
            <p:cNvPr id="17" name="Rounded Rectangle 16"/>
            <p:cNvSpPr/>
            <p:nvPr/>
          </p:nvSpPr>
          <p:spPr>
            <a:xfrm>
              <a:off x="3286125" y="2259013"/>
              <a:ext cx="2000250" cy="35718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REQUEST</a:t>
              </a:r>
            </a:p>
          </p:txBody>
        </p:sp>
      </p:grpSp>
      <p:grpSp>
        <p:nvGrpSpPr>
          <p:cNvPr id="10" name="Group 25"/>
          <p:cNvGrpSpPr/>
          <p:nvPr/>
        </p:nvGrpSpPr>
        <p:grpSpPr>
          <a:xfrm>
            <a:off x="5357813" y="2044700"/>
            <a:ext cx="2071687" cy="571500"/>
            <a:chOff x="5357813" y="2044700"/>
            <a:chExt cx="2071687" cy="571500"/>
          </a:xfrm>
          <a:solidFill>
            <a:srgbClr val="800000">
              <a:alpha val="50980"/>
            </a:srgbClr>
          </a:solidFill>
        </p:grpSpPr>
        <p:sp>
          <p:nvSpPr>
            <p:cNvPr id="20" name="Down Arrow 19"/>
            <p:cNvSpPr/>
            <p:nvPr/>
          </p:nvSpPr>
          <p:spPr>
            <a:xfrm flipV="1">
              <a:off x="6010275" y="2044700"/>
              <a:ext cx="204788" cy="276225"/>
            </a:xfrm>
            <a:prstGeom prst="downArrow">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sp>
          <p:nvSpPr>
            <p:cNvPr id="19" name="Rounded Rectangle 18"/>
            <p:cNvSpPr/>
            <p:nvPr/>
          </p:nvSpPr>
          <p:spPr>
            <a:xfrm>
              <a:off x="5357813" y="2259013"/>
              <a:ext cx="2071687" cy="35718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COMMUNITY</a:t>
              </a:r>
            </a:p>
          </p:txBody>
        </p:sp>
      </p:grpSp>
      <p:grpSp>
        <p:nvGrpSpPr>
          <p:cNvPr id="11" name="Group 27"/>
          <p:cNvGrpSpPr/>
          <p:nvPr/>
        </p:nvGrpSpPr>
        <p:grpSpPr>
          <a:xfrm>
            <a:off x="2357438" y="3616325"/>
            <a:ext cx="2357437" cy="357188"/>
            <a:chOff x="2357438" y="3616325"/>
            <a:chExt cx="2357437" cy="357188"/>
          </a:xfrm>
          <a:solidFill>
            <a:srgbClr val="800000">
              <a:alpha val="50980"/>
            </a:srgbClr>
          </a:solidFill>
        </p:grpSpPr>
        <p:sp>
          <p:nvSpPr>
            <p:cNvPr id="22" name="Down Arrow 21"/>
            <p:cNvSpPr/>
            <p:nvPr/>
          </p:nvSpPr>
          <p:spPr>
            <a:xfrm rot="5400000">
              <a:off x="2464595" y="3580606"/>
              <a:ext cx="214312" cy="428625"/>
            </a:xfrm>
            <a:prstGeom prst="downArrow">
              <a:avLst/>
            </a:prstGeom>
            <a:grpFill/>
            <a:ln>
              <a:noFill/>
            </a:ln>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pt-BR" sz="2000" b="1">
                <a:solidFill>
                  <a:prstClr val="white"/>
                </a:solidFill>
                <a:effectLst>
                  <a:outerShdw blurRad="38100" dist="38100" dir="2700000" algn="tl">
                    <a:srgbClr val="000000">
                      <a:alpha val="43137"/>
                    </a:srgbClr>
                  </a:outerShdw>
                </a:effectLst>
              </a:endParaRPr>
            </a:p>
          </p:txBody>
        </p:sp>
        <p:sp>
          <p:nvSpPr>
            <p:cNvPr id="21" name="Rounded Rectangle 20"/>
            <p:cNvSpPr/>
            <p:nvPr/>
          </p:nvSpPr>
          <p:spPr>
            <a:xfrm>
              <a:off x="2714625" y="3616325"/>
              <a:ext cx="2000250" cy="357188"/>
            </a:xfrm>
            <a:prstGeom prst="roundRect">
              <a:avLst/>
            </a:prstGeom>
            <a:grpFill/>
            <a:ln>
              <a:noFill/>
            </a:ln>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r>
                <a:rPr lang="pt-BR" sz="1600" b="1" dirty="0">
                  <a:solidFill>
                    <a:prstClr val="white"/>
                  </a:solidFill>
                  <a:effectLst>
                    <a:outerShdw blurRad="38100" dist="38100" dir="2700000" algn="tl">
                      <a:srgbClr val="000000">
                        <a:alpha val="43137"/>
                      </a:srgbClr>
                    </a:outerShdw>
                  </a:effectLst>
                </a:rPr>
                <a:t>INSTANT </a:t>
              </a:r>
              <a:r>
                <a:rPr lang="pt-BR" sz="1600" b="1" dirty="0" smtClean="0">
                  <a:solidFill>
                    <a:prstClr val="white"/>
                  </a:solidFill>
                  <a:effectLst>
                    <a:outerShdw blurRad="38100" dist="38100" dir="2700000" algn="tl">
                      <a:srgbClr val="000000">
                        <a:alpha val="43137"/>
                      </a:srgbClr>
                    </a:outerShdw>
                  </a:effectLst>
                </a:rPr>
                <a:t>MESSAGE</a:t>
              </a:r>
              <a:endParaRPr lang="pt-BR" sz="1600" b="1" dirty="0">
                <a:solidFill>
                  <a:prstClr val="white"/>
                </a:solidFill>
                <a:effectLst>
                  <a:outerShdw blurRad="38100" dist="38100" dir="2700000" algn="tl">
                    <a:srgbClr val="000000">
                      <a:alpha val="43137"/>
                    </a:srgbClr>
                  </a:outerShdw>
                </a:effectLst>
              </a:endParaRPr>
            </a:p>
          </p:txBody>
        </p:sp>
      </p:grpSp>
      <p:sp>
        <p:nvSpPr>
          <p:cNvPr id="16401" name="TextBox 5"/>
          <p:cNvSpPr txBox="1">
            <a:spLocks noChangeArrowheads="1"/>
          </p:cNvSpPr>
          <p:nvPr/>
        </p:nvSpPr>
        <p:spPr bwMode="auto">
          <a:xfrm>
            <a:off x="909638" y="0"/>
            <a:ext cx="4500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pt-BR" sz="4800" b="1" dirty="0">
                <a:solidFill>
                  <a:srgbClr val="F79646">
                    <a:lumMod val="75000"/>
                  </a:srgbClr>
                </a:solidFill>
                <a:latin typeface="Calibri" pitchFamily="34" charset="0"/>
              </a:rPr>
              <a:t>ACTIONS</a:t>
            </a:r>
          </a:p>
        </p:txBody>
      </p:sp>
    </p:spTree>
    <p:extLst>
      <p:ext uri="{BB962C8B-B14F-4D97-AF65-F5344CB8AC3E}">
        <p14:creationId xmlns:p14="http://schemas.microsoft.com/office/powerpoint/2010/main" val="93942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3*#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8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strVal val="4/3*#ppt_w"/>
                                          </p:val>
                                        </p:tav>
                                        <p:tav tm="100000">
                                          <p:val>
                                            <p:strVal val="#ppt_w"/>
                                          </p:val>
                                        </p:tav>
                                      </p:tavLst>
                                    </p:anim>
                                    <p:anim calcmode="lin" valueType="num">
                                      <p:cBhvr>
                                        <p:cTn id="26" dur="500" fill="hold"/>
                                        <p:tgtEl>
                                          <p:spTgt spid="9"/>
                                        </p:tgtEl>
                                        <p:attrNameLst>
                                          <p:attrName>ppt_h</p:attrName>
                                        </p:attrNameLst>
                                      </p:cBhvr>
                                      <p:tavLst>
                                        <p:tav tm="0">
                                          <p:val>
                                            <p:strVal val="4/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28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strVal val="4/3*#ppt_w"/>
                                          </p:val>
                                        </p:tav>
                                        <p:tav tm="100000">
                                          <p:val>
                                            <p:strVal val="#ppt_w"/>
                                          </p:val>
                                        </p:tav>
                                      </p:tavLst>
                                    </p:anim>
                                    <p:anim calcmode="lin" valueType="num">
                                      <p:cBhvr>
                                        <p:cTn id="32"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28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strVal val="4/3*#ppt_w"/>
                                          </p:val>
                                        </p:tav>
                                        <p:tav tm="100000">
                                          <p:val>
                                            <p:strVal val="#ppt_w"/>
                                          </p:val>
                                        </p:tav>
                                      </p:tavLst>
                                    </p:anim>
                                    <p:anim calcmode="lin" valueType="num">
                                      <p:cBhvr>
                                        <p:cTn id="38" dur="500" fill="hold"/>
                                        <p:tgtEl>
                                          <p:spTgt spid="11"/>
                                        </p:tgtEl>
                                        <p:attrNameLst>
                                          <p:attrName>ppt_h</p:attrName>
                                        </p:attrNameLst>
                                      </p:cBhvr>
                                      <p:tavLst>
                                        <p:tav tm="0">
                                          <p:val>
                                            <p:strVal val="4/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28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strVal val="4/3*#ppt_w"/>
                                          </p:val>
                                        </p:tav>
                                        <p:tav tm="100000">
                                          <p:val>
                                            <p:strVal val="#ppt_w"/>
                                          </p:val>
                                        </p:tav>
                                      </p:tavLst>
                                    </p:anim>
                                    <p:anim calcmode="lin" valueType="num">
                                      <p:cBhvr>
                                        <p:cTn id="44"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cstate="print"/>
          <a:srcRect/>
          <a:stretch>
            <a:fillRect/>
          </a:stretch>
        </p:blipFill>
        <p:spPr bwMode="auto">
          <a:xfrm>
            <a:off x="0" y="0"/>
            <a:ext cx="5181600" cy="3886200"/>
          </a:xfrm>
          <a:prstGeom prst="rect">
            <a:avLst/>
          </a:prstGeom>
          <a:noFill/>
          <a:ln w="9525">
            <a:noFill/>
            <a:miter lim="800000"/>
            <a:headEnd/>
            <a:tailEnd/>
          </a:ln>
          <a:effectLst/>
        </p:spPr>
      </p:pic>
      <p:sp>
        <p:nvSpPr>
          <p:cNvPr id="4" name="Title 3"/>
          <p:cNvSpPr>
            <a:spLocks noGrp="1"/>
          </p:cNvSpPr>
          <p:nvPr>
            <p:ph type="ctrTitle"/>
          </p:nvPr>
        </p:nvSpPr>
        <p:spPr>
          <a:xfrm>
            <a:off x="4800600" y="304800"/>
            <a:ext cx="4343400" cy="2533650"/>
          </a:xfrm>
        </p:spPr>
        <p:txBody>
          <a:bodyPr>
            <a:normAutofit/>
          </a:bodyPr>
          <a:lstStyle/>
          <a:p>
            <a:pPr algn="r"/>
            <a:r>
              <a:rPr lang="en-US" sz="4800" b="1" dirty="0" smtClean="0"/>
              <a:t>Bringing Social Networking into an Enterprise?</a:t>
            </a:r>
            <a:endParaRPr lang="en-US" sz="4800" b="1" dirty="0"/>
          </a:p>
        </p:txBody>
      </p:sp>
      <p:sp>
        <p:nvSpPr>
          <p:cNvPr id="5" name="Subtitle 4"/>
          <p:cNvSpPr>
            <a:spLocks noGrp="1"/>
          </p:cNvSpPr>
          <p:nvPr>
            <p:ph type="subTitle" idx="1"/>
          </p:nvPr>
        </p:nvSpPr>
        <p:spPr>
          <a:xfrm>
            <a:off x="2946400" y="4495800"/>
            <a:ext cx="6172200" cy="2209800"/>
          </a:xfrm>
        </p:spPr>
        <p:txBody>
          <a:bodyPr>
            <a:noAutofit/>
          </a:bodyPr>
          <a:lstStyle/>
          <a:p>
            <a:pPr algn="l"/>
            <a:r>
              <a:rPr lang="en-US" sz="4800" b="1" dirty="0" smtClean="0">
                <a:solidFill>
                  <a:srgbClr val="800000"/>
                </a:solidFill>
              </a:rPr>
              <a:t>What's the problem we are trying to solve?</a:t>
            </a:r>
            <a:endParaRPr lang="en-US" sz="4800" b="1" dirty="0">
              <a:solidFill>
                <a:srgbClr val="800000"/>
              </a:solidFill>
            </a:endParaRPr>
          </a:p>
        </p:txBody>
      </p:sp>
    </p:spTree>
    <p:extLst>
      <p:ext uri="{BB962C8B-B14F-4D97-AF65-F5344CB8AC3E}">
        <p14:creationId xmlns:p14="http://schemas.microsoft.com/office/powerpoint/2010/main" val="239319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2"/>
          <p:cNvSpPr txBox="1">
            <a:spLocks noChangeArrowheads="1"/>
          </p:cNvSpPr>
          <p:nvPr/>
        </p:nvSpPr>
        <p:spPr bwMode="auto">
          <a:xfrm>
            <a:off x="762000" y="1585382"/>
            <a:ext cx="8501063" cy="2800767"/>
          </a:xfrm>
          <a:prstGeom prst="rect">
            <a:avLst/>
          </a:prstGeom>
          <a:solidFill>
            <a:schemeClr val="bg1">
              <a:alpha val="48000"/>
            </a:schemeClr>
          </a:solidFill>
          <a:ln w="9525">
            <a:noFill/>
            <a:miter lim="800000"/>
            <a:headEnd/>
            <a:tailEnd/>
          </a:ln>
        </p:spPr>
        <p:txBody>
          <a:bodyPr>
            <a:spAutoFit/>
          </a:bodyPr>
          <a:lstStyle/>
          <a:p>
            <a:pPr fontAlgn="base">
              <a:spcBef>
                <a:spcPct val="0"/>
              </a:spcBef>
              <a:spcAft>
                <a:spcPct val="0"/>
              </a:spcAft>
              <a:defRPr/>
            </a:pPr>
            <a:r>
              <a:rPr lang="en-US" sz="4400" dirty="0" smtClean="0">
                <a:solidFill>
                  <a:schemeClr val="tx1">
                    <a:lumMod val="75000"/>
                    <a:lumOff val="25000"/>
                  </a:schemeClr>
                </a:solidFill>
                <a:cs typeface="Arial" charset="0"/>
              </a:rPr>
              <a:t>Strategic Networks </a:t>
            </a:r>
            <a:r>
              <a:rPr lang="en-US" sz="4400" dirty="0">
                <a:solidFill>
                  <a:schemeClr val="tx1">
                    <a:lumMod val="75000"/>
                    <a:lumOff val="25000"/>
                  </a:schemeClr>
                </a:solidFill>
                <a:cs typeface="Arial" charset="0"/>
              </a:rPr>
              <a:t>promote integration </a:t>
            </a:r>
            <a:r>
              <a:rPr lang="en-US" sz="4400" dirty="0" smtClean="0">
                <a:solidFill>
                  <a:schemeClr val="tx1">
                    <a:lumMod val="75000"/>
                    <a:lumOff val="25000"/>
                  </a:schemeClr>
                </a:solidFill>
                <a:cs typeface="Arial" charset="0"/>
              </a:rPr>
              <a:t>among the </a:t>
            </a:r>
            <a:r>
              <a:rPr lang="en-US" sz="4400" dirty="0">
                <a:solidFill>
                  <a:schemeClr val="tx1">
                    <a:lumMod val="75000"/>
                    <a:lumOff val="25000"/>
                  </a:schemeClr>
                </a:solidFill>
                <a:cs typeface="Arial" charset="0"/>
              </a:rPr>
              <a:t>departments of a company. This integration is based on </a:t>
            </a:r>
            <a:r>
              <a:rPr lang="en-US" sz="4400" dirty="0" smtClean="0">
                <a:solidFill>
                  <a:schemeClr val="tx1">
                    <a:lumMod val="75000"/>
                    <a:lumOff val="25000"/>
                  </a:schemeClr>
                </a:solidFill>
                <a:cs typeface="Arial" charset="0"/>
              </a:rPr>
              <a:t>five layers: </a:t>
            </a:r>
            <a:r>
              <a:rPr lang="en-US" sz="4400" dirty="0" smtClean="0">
                <a:solidFill>
                  <a:srgbClr val="FF9933"/>
                </a:solidFill>
                <a:cs typeface="Arial" charset="0"/>
              </a:rPr>
              <a:t>The </a:t>
            </a:r>
            <a:r>
              <a:rPr lang="en-US" sz="4400" dirty="0" smtClean="0">
                <a:solidFill>
                  <a:srgbClr val="F79646">
                    <a:lumMod val="75000"/>
                  </a:srgbClr>
                </a:solidFill>
                <a:cs typeface="Arial" charset="0"/>
              </a:rPr>
              <a:t>5Cs</a:t>
            </a:r>
            <a:endParaRPr lang="pt-BR" sz="4400" dirty="0">
              <a:solidFill>
                <a:srgbClr val="F79646">
                  <a:lumMod val="75000"/>
                </a:srgbClr>
              </a:solidFill>
              <a:cs typeface="Arial" charset="0"/>
            </a:endParaRPr>
          </a:p>
        </p:txBody>
      </p:sp>
      <p:sp>
        <p:nvSpPr>
          <p:cNvPr id="3" name="Slide Number Placeholder 5"/>
          <p:cNvSpPr>
            <a:spLocks noGrp="1"/>
          </p:cNvSpPr>
          <p:nvPr>
            <p:ph type="sldNum" sz="quarter" idx="11"/>
          </p:nvPr>
        </p:nvSpPr>
        <p:spPr>
          <a:xfrm>
            <a:off x="8153400" y="228600"/>
            <a:ext cx="381000" cy="365125"/>
          </a:xfrm>
        </p:spPr>
        <p:txBody>
          <a:bodyPr/>
          <a:lstStyle/>
          <a:p>
            <a:fld id="{720C470E-7F18-42F4-B0EA-077641DC53DC}" type="slidenum">
              <a:rPr lang="en-US" smtClean="0"/>
              <a:pPr/>
              <a:t>84</a:t>
            </a:fld>
            <a:endParaRPr lang="en-US" dirty="0"/>
          </a:p>
        </p:txBody>
      </p:sp>
    </p:spTree>
    <p:extLst>
      <p:ext uri="{BB962C8B-B14F-4D97-AF65-F5344CB8AC3E}">
        <p14:creationId xmlns:p14="http://schemas.microsoft.com/office/powerpoint/2010/main" val="2420187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6781800" cy="1447800"/>
          </a:xfrm>
        </p:spPr>
        <p:txBody>
          <a:bodyPr>
            <a:normAutofit fontScale="90000"/>
          </a:bodyPr>
          <a:lstStyle/>
          <a:p>
            <a:r>
              <a:rPr lang="en-US" sz="5400" dirty="0" smtClean="0">
                <a:solidFill>
                  <a:srgbClr val="00B0F0"/>
                </a:solidFill>
                <a:effectLst/>
              </a:rPr>
              <a:t>5 C’s of Strategic Networking</a:t>
            </a:r>
          </a:p>
        </p:txBody>
      </p:sp>
      <p:graphicFrame>
        <p:nvGraphicFramePr>
          <p:cNvPr id="4" name="Content Placeholder 3"/>
          <p:cNvGraphicFramePr>
            <a:graphicFrameLocks noGrp="1"/>
          </p:cNvGraphicFramePr>
          <p:nvPr>
            <p:ph idx="1"/>
          </p:nvPr>
        </p:nvGraphicFramePr>
        <p:xfrm>
          <a:off x="228600" y="2249805"/>
          <a:ext cx="8610600" cy="3303270"/>
        </p:xfrm>
        <a:graphic>
          <a:graphicData uri="http://schemas.openxmlformats.org/drawingml/2006/table">
            <a:tbl>
              <a:tblPr/>
              <a:tblGrid>
                <a:gridCol w="2152650"/>
                <a:gridCol w="2152650"/>
                <a:gridCol w="2152650"/>
                <a:gridCol w="2152650"/>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108" charset="-128"/>
                        </a:rPr>
                        <a:t>Communication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108" charset="-128"/>
                        </a:rPr>
                        <a:t>Content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108" charset="-128"/>
                        </a:rPr>
                        <a:t>Connections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108" charset="-128"/>
                        </a:rPr>
                        <a:t>Collaboration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6600"/>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Blogs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Forums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Micro-blogs / Life-streaming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Chat/IM</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VOIP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Content Sharing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Content Management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Tagging / Rating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Social –Bookmarking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Syndication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User Profiles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Social Graphs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Friends/Contacts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People Matching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Wikis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Workspaces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Project / Process Support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Innovation / Idea Generation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pitchFamily="-108" charset="-128"/>
                        </a:rPr>
                        <a:t>Calendars &amp; Events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r h="371475">
                <a:tc gridSpan="4">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ea typeface="ＭＳ Ｐゴシック" pitchFamily="-108" charset="-128"/>
                        </a:rPr>
                        <a:t>Community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6600"/>
                    </a:solidFill>
                  </a:tcPr>
                </a:tc>
                <a:tc hMerge="1">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6600"/>
                    </a:solidFill>
                  </a:tcPr>
                </a:tc>
                <a:tc hMerge="1">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6600"/>
                    </a:solidFill>
                  </a:tcPr>
                </a:tc>
                <a:tc hMerge="1">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Arial" charset="0"/>
                        <a:ea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6600"/>
                    </a:solidFill>
                  </a:tcPr>
                </a:tc>
              </a:tr>
            </a:tbl>
          </a:graphicData>
        </a:graphic>
      </p:graphicFrame>
      <p:sp>
        <p:nvSpPr>
          <p:cNvPr id="7" name="Slide Number Placeholder 6"/>
          <p:cNvSpPr>
            <a:spLocks noGrp="1"/>
          </p:cNvSpPr>
          <p:nvPr>
            <p:ph type="sldNum" sz="quarter" idx="11"/>
          </p:nvPr>
        </p:nvSpPr>
        <p:spPr/>
        <p:txBody>
          <a:bodyPr/>
          <a:lstStyle/>
          <a:p>
            <a:fld id="{720C470E-7F18-42F4-B0EA-077641DC53DC}" type="slidenum">
              <a:rPr lang="en-US" smtClean="0"/>
              <a:pPr/>
              <a:t>85</a:t>
            </a:fld>
            <a:endParaRPr lang="en-US" dirty="0"/>
          </a:p>
        </p:txBody>
      </p:sp>
    </p:spTree>
    <p:extLst>
      <p:ext uri="{BB962C8B-B14F-4D97-AF65-F5344CB8AC3E}">
        <p14:creationId xmlns:p14="http://schemas.microsoft.com/office/powerpoint/2010/main" val="504857949"/>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091B9A7-3FAE-41EE-8F79-68D35780CF90}" type="slidenum">
              <a:rPr lang="en-US" smtClean="0"/>
              <a:pPr/>
              <a:t>86</a:t>
            </a:fld>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6077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6654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http://www.etftrends.com/wp-content/uploads/2010/09/obama-infrastructure-plans.jpg"/>
          <p:cNvPicPr>
            <a:picLocks noChangeAspect="1" noChangeArrowheads="1"/>
          </p:cNvPicPr>
          <p:nvPr/>
        </p:nvPicPr>
        <p:blipFill>
          <a:blip r:embed="rId2" cstate="print"/>
          <a:srcRect/>
          <a:stretch>
            <a:fillRect/>
          </a:stretch>
        </p:blipFill>
        <p:spPr bwMode="auto">
          <a:xfrm>
            <a:off x="0" y="0"/>
            <a:ext cx="9544636" cy="6858000"/>
          </a:xfrm>
          <a:prstGeom prst="rect">
            <a:avLst/>
          </a:prstGeom>
          <a:noFill/>
        </p:spPr>
      </p:pic>
      <p:sp>
        <p:nvSpPr>
          <p:cNvPr id="5" name="Rectangle 4"/>
          <p:cNvSpPr/>
          <p:nvPr/>
        </p:nvSpPr>
        <p:spPr>
          <a:xfrm>
            <a:off x="0" y="0"/>
            <a:ext cx="9525000" cy="6858000"/>
          </a:xfrm>
          <a:prstGeom prst="rect">
            <a:avLst/>
          </a:prstGeom>
          <a:solidFill>
            <a:schemeClr val="bg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941638"/>
            <a:ext cx="9525000" cy="2087562"/>
          </a:xfrm>
        </p:spPr>
        <p:txBody>
          <a:bodyPr>
            <a:normAutofit/>
          </a:bodyPr>
          <a:lstStyle/>
          <a:p>
            <a:pPr algn="ctr"/>
            <a:r>
              <a:rPr lang="en-US" sz="4800" dirty="0" smtClean="0"/>
              <a:t>What are the Implications of all this on Enterprise Infrastructure?</a:t>
            </a:r>
            <a:endParaRPr lang="en-US" sz="4800" dirty="0"/>
          </a:p>
        </p:txBody>
      </p:sp>
      <p:sp>
        <p:nvSpPr>
          <p:cNvPr id="7" name="Slide Number Placeholder 6"/>
          <p:cNvSpPr>
            <a:spLocks noGrp="1"/>
          </p:cNvSpPr>
          <p:nvPr>
            <p:ph type="sldNum" sz="quarter" idx="11"/>
          </p:nvPr>
        </p:nvSpPr>
        <p:spPr/>
        <p:txBody>
          <a:bodyPr/>
          <a:lstStyle/>
          <a:p>
            <a:fld id="{9091B9A7-3FAE-41EE-8F79-68D35780CF90}"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1"/>
                </a:solidFill>
              </a:rPr>
              <a:t>Another Factor to consider -- Adoption</a:t>
            </a:r>
            <a:endParaRPr lang="en-US" dirty="0">
              <a:solidFill>
                <a:schemeClr val="accent1"/>
              </a:solidFill>
            </a:endParaRPr>
          </a:p>
        </p:txBody>
      </p:sp>
      <p:sp>
        <p:nvSpPr>
          <p:cNvPr id="3" name="Content Placeholder 2"/>
          <p:cNvSpPr>
            <a:spLocks noGrp="1"/>
          </p:cNvSpPr>
          <p:nvPr>
            <p:ph type="subTitle" idx="1"/>
          </p:nvPr>
        </p:nvSpPr>
        <p:spPr/>
        <p:txBody>
          <a:bodyPr/>
          <a:lstStyle/>
          <a:p>
            <a:r>
              <a:rPr lang="en-US" dirty="0" smtClean="0"/>
              <a:t>So we build it – will they come?</a:t>
            </a:r>
            <a:endParaRPr lang="en-US" dirty="0"/>
          </a:p>
        </p:txBody>
      </p:sp>
      <p:sp>
        <p:nvSpPr>
          <p:cNvPr id="4" name="Slide Number Placeholder 3"/>
          <p:cNvSpPr>
            <a:spLocks noGrp="1"/>
          </p:cNvSpPr>
          <p:nvPr>
            <p:ph type="sldNum" sz="quarter" idx="4294967295"/>
          </p:nvPr>
        </p:nvSpPr>
        <p:spPr>
          <a:xfrm>
            <a:off x="8610600" y="6356350"/>
            <a:ext cx="533400" cy="365125"/>
          </a:xfrm>
        </p:spPr>
        <p:txBody>
          <a:bodyPr/>
          <a:lstStyle/>
          <a:p>
            <a:fld id="{720C470E-7F18-42F4-B0EA-077641DC53DC}" type="slidenum">
              <a:rPr lang="en-US" smtClean="0"/>
              <a:pPr/>
              <a:t>88</a:t>
            </a:fld>
            <a:endParaRPr lang="en-US" dirty="0"/>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19200"/>
            <a:ext cx="571500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8349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534400" cy="1143000"/>
          </a:xfrm>
        </p:spPr>
        <p:txBody>
          <a:bodyPr/>
          <a:lstStyle/>
          <a:p>
            <a:r>
              <a:rPr lang="en-US" dirty="0" smtClean="0">
                <a:solidFill>
                  <a:schemeClr val="accent1"/>
                </a:solidFill>
              </a:rPr>
              <a:t>Adoption of Enterprise 2.0 Tools</a:t>
            </a:r>
            <a:endParaRPr lang="en-US" dirty="0">
              <a:solidFill>
                <a:schemeClr val="accent1"/>
              </a:solidFill>
            </a:endParaRPr>
          </a:p>
        </p:txBody>
      </p:sp>
      <p:sp>
        <p:nvSpPr>
          <p:cNvPr id="3" name="Content Placeholder 2"/>
          <p:cNvSpPr>
            <a:spLocks noGrp="1"/>
          </p:cNvSpPr>
          <p:nvPr>
            <p:ph idx="1"/>
          </p:nvPr>
        </p:nvSpPr>
        <p:spPr>
          <a:xfrm>
            <a:off x="914400" y="2209800"/>
            <a:ext cx="7467600" cy="4419600"/>
          </a:xfrm>
        </p:spPr>
        <p:txBody>
          <a:bodyPr/>
          <a:lstStyle/>
          <a:p>
            <a:r>
              <a:rPr lang="en-US" dirty="0" smtClean="0"/>
              <a:t>This is change management, pure and simple</a:t>
            </a:r>
          </a:p>
          <a:p>
            <a:endParaRPr lang="en-US" dirty="0"/>
          </a:p>
        </p:txBody>
      </p:sp>
      <p:sp>
        <p:nvSpPr>
          <p:cNvPr id="6" name="Slide Number Placeholder 5"/>
          <p:cNvSpPr>
            <a:spLocks noGrp="1"/>
          </p:cNvSpPr>
          <p:nvPr>
            <p:ph type="sldNum" sz="quarter" idx="11"/>
          </p:nvPr>
        </p:nvSpPr>
        <p:spPr/>
        <p:txBody>
          <a:bodyPr/>
          <a:lstStyle/>
          <a:p>
            <a:fld id="{720C470E-7F18-42F4-B0EA-077641DC53DC}" type="slidenum">
              <a:rPr lang="en-US" smtClean="0"/>
              <a:pPr/>
              <a:t>89</a:t>
            </a:fld>
            <a:endParaRPr lang="en-US" dirty="0"/>
          </a:p>
        </p:txBody>
      </p:sp>
      <p:sp>
        <p:nvSpPr>
          <p:cNvPr id="5" name="Content Placeholder 2"/>
          <p:cNvSpPr txBox="1">
            <a:spLocks/>
          </p:cNvSpPr>
          <p:nvPr/>
        </p:nvSpPr>
        <p:spPr>
          <a:xfrm>
            <a:off x="319216" y="3276600"/>
            <a:ext cx="8363272" cy="1295400"/>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000" kern="1200">
                <a:solidFill>
                  <a:schemeClr val="accent5"/>
                </a:solidFill>
                <a:latin typeface="+mn-lt"/>
                <a:ea typeface="+mn-ea"/>
                <a:cs typeface="+mn-cs"/>
              </a:defRPr>
            </a:lvl1pPr>
            <a:lvl2pPr marL="742950" indent="-285750" algn="l" defTabSz="914400" rtl="0" eaLnBrk="1" latinLnBrk="0" hangingPunct="1">
              <a:spcBef>
                <a:spcPts val="600"/>
              </a:spcBef>
              <a:spcAft>
                <a:spcPts val="600"/>
              </a:spcAft>
              <a:buFont typeface="Arial" pitchFamily="34" charset="0"/>
              <a:buChar char="–"/>
              <a:defRPr sz="1800" kern="1200">
                <a:solidFill>
                  <a:schemeClr val="accent5"/>
                </a:solidFill>
                <a:latin typeface="+mn-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accent5"/>
                </a:solidFill>
                <a:latin typeface="+mn-lt"/>
                <a:ea typeface="+mn-ea"/>
                <a:cs typeface="+mn-cs"/>
              </a:defRPr>
            </a:lvl3pPr>
            <a:lvl4pPr marL="16002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“Technology change projects succeed </a:t>
            </a:r>
            <a:r>
              <a:rPr lang="en-US" b="1" dirty="0" smtClean="0"/>
              <a:t>if and only if two conditions are met</a:t>
            </a:r>
            <a:r>
              <a:rPr lang="en-US" dirty="0" smtClean="0"/>
              <a:t>: there is </a:t>
            </a:r>
            <a:r>
              <a:rPr lang="en-US" b="1" dirty="0" smtClean="0"/>
              <a:t>a clear problem to solve</a:t>
            </a:r>
            <a:r>
              <a:rPr lang="en-US" dirty="0" smtClean="0"/>
              <a:t>; and the </a:t>
            </a:r>
            <a:r>
              <a:rPr lang="en-US" b="1" dirty="0" smtClean="0"/>
              <a:t>cost of the project is less than the </a:t>
            </a:r>
            <a:r>
              <a:rPr lang="en-US" b="1" i="1" dirty="0" smtClean="0"/>
              <a:t>perceived </a:t>
            </a:r>
            <a:r>
              <a:rPr lang="en-US" b="1" dirty="0" smtClean="0"/>
              <a:t>cost of changing from the status quo</a:t>
            </a:r>
            <a:r>
              <a:rPr lang="en-US" dirty="0" smtClean="0"/>
              <a:t>.” – pip </a:t>
            </a:r>
            <a:r>
              <a:rPr lang="en-US" dirty="0" err="1" smtClean="0"/>
              <a:t>coburn</a:t>
            </a:r>
            <a:endParaRPr lang="en-US" i="1" dirty="0"/>
          </a:p>
        </p:txBody>
      </p:sp>
    </p:spTree>
    <p:extLst>
      <p:ext uri="{BB962C8B-B14F-4D97-AF65-F5344CB8AC3E}">
        <p14:creationId xmlns:p14="http://schemas.microsoft.com/office/powerpoint/2010/main" val="3533688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t="22008" r="70833" b="49012"/>
          <a:stretch>
            <a:fillRect/>
          </a:stretch>
        </p:blipFill>
        <p:spPr bwMode="auto">
          <a:xfrm>
            <a:off x="0" y="4114800"/>
            <a:ext cx="2133600" cy="1295400"/>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2008" b="16622"/>
          <a:stretch>
            <a:fillRect/>
          </a:stretch>
        </p:blipFill>
        <p:spPr bwMode="auto">
          <a:xfrm>
            <a:off x="1828800" y="4114800"/>
            <a:ext cx="7315199" cy="2743199"/>
          </a:xfrm>
          <a:prstGeom prst="rect">
            <a:avLst/>
          </a:prstGeom>
          <a:noFill/>
          <a:ln w="9525">
            <a:noFill/>
            <a:miter lim="800000"/>
            <a:headEnd/>
            <a:tailEnd/>
          </a:ln>
          <a:effectLst/>
        </p:spPr>
      </p:pic>
      <p:sp>
        <p:nvSpPr>
          <p:cNvPr id="2" name="Title 1"/>
          <p:cNvSpPr>
            <a:spLocks noGrp="1"/>
          </p:cNvSpPr>
          <p:nvPr>
            <p:ph type="title"/>
          </p:nvPr>
        </p:nvSpPr>
        <p:spPr>
          <a:xfrm>
            <a:off x="1600200" y="152400"/>
            <a:ext cx="7239000" cy="1143000"/>
          </a:xfrm>
        </p:spPr>
        <p:txBody>
          <a:bodyPr/>
          <a:lstStyle/>
          <a:p>
            <a:r>
              <a:rPr lang="en-US" dirty="0" smtClean="0">
                <a:solidFill>
                  <a:schemeClr val="tx2"/>
                </a:solidFill>
              </a:rPr>
              <a:t>Types of Teams</a:t>
            </a:r>
            <a:endParaRPr lang="en-US" dirty="0">
              <a:solidFill>
                <a:schemeClr val="tx2"/>
              </a:solidFill>
            </a:endParaRPr>
          </a:p>
        </p:txBody>
      </p:sp>
      <p:sp>
        <p:nvSpPr>
          <p:cNvPr id="3" name="Content Placeholder 2"/>
          <p:cNvSpPr>
            <a:spLocks noGrp="1"/>
          </p:cNvSpPr>
          <p:nvPr>
            <p:ph idx="1"/>
          </p:nvPr>
        </p:nvSpPr>
        <p:spPr>
          <a:xfrm>
            <a:off x="457200" y="1371600"/>
            <a:ext cx="8229600" cy="4525963"/>
          </a:xfrm>
        </p:spPr>
        <p:txBody>
          <a:bodyPr/>
          <a:lstStyle/>
          <a:p>
            <a:r>
              <a:rPr lang="en-US" dirty="0" smtClean="0"/>
              <a:t>Standing  [Work or Production]</a:t>
            </a:r>
          </a:p>
          <a:p>
            <a:r>
              <a:rPr lang="en-US" dirty="0" smtClean="0"/>
              <a:t>Project</a:t>
            </a:r>
          </a:p>
          <a:p>
            <a:r>
              <a:rPr lang="en-US" dirty="0" smtClean="0"/>
              <a:t>Ad-Hoc</a:t>
            </a:r>
          </a:p>
          <a:p>
            <a:r>
              <a:rPr lang="en-US" dirty="0" smtClean="0"/>
              <a:t>“Virtual” [Inter-organizational]</a:t>
            </a:r>
          </a:p>
          <a:p>
            <a:r>
              <a:rPr lang="en-US" dirty="0" smtClean="0"/>
              <a:t>Leaderless</a:t>
            </a:r>
          </a:p>
          <a:p>
            <a:r>
              <a:rPr lang="en-US" dirty="0" smtClean="0"/>
              <a:t>Action</a:t>
            </a:r>
          </a:p>
          <a:p>
            <a:endParaRPr lang="en-US" dirty="0" smtClean="0"/>
          </a:p>
        </p:txBody>
      </p:sp>
      <p:sp>
        <p:nvSpPr>
          <p:cNvPr id="8" name="Slide Number Placeholder 7"/>
          <p:cNvSpPr>
            <a:spLocks noGrp="1"/>
          </p:cNvSpPr>
          <p:nvPr>
            <p:ph type="sldNum" sz="quarter" idx="11"/>
          </p:nvPr>
        </p:nvSpPr>
        <p:spPr/>
        <p:txBody>
          <a:bodyPr/>
          <a:lstStyle/>
          <a:p>
            <a:fld id="{A4149097-1872-43D8-91D0-24D09AE41AB6}" type="slidenum">
              <a:rPr lang="en-US" smtClean="0"/>
              <a:pPr/>
              <a:t>9</a:t>
            </a:fld>
            <a:endParaRPr lang="en-US"/>
          </a:p>
        </p:txBody>
      </p:sp>
    </p:spTree>
    <p:extLst>
      <p:ext uri="{BB962C8B-B14F-4D97-AF65-F5344CB8AC3E}">
        <p14:creationId xmlns:p14="http://schemas.microsoft.com/office/powerpoint/2010/main" val="61901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38800"/>
            <a:ext cx="7239000" cy="1143000"/>
          </a:xfrm>
        </p:spPr>
        <p:txBody>
          <a:bodyPr/>
          <a:lstStyle/>
          <a:p>
            <a:r>
              <a:rPr lang="en-US" dirty="0" smtClean="0">
                <a:solidFill>
                  <a:schemeClr val="accent1"/>
                </a:solidFill>
              </a:rPr>
              <a:t>Adoption of General Technology</a:t>
            </a:r>
            <a:endParaRPr lang="en-US" dirty="0">
              <a:solidFill>
                <a:schemeClr val="accent1"/>
              </a:solidFill>
            </a:endParaRPr>
          </a:p>
        </p:txBody>
      </p:sp>
      <p:sp>
        <p:nvSpPr>
          <p:cNvPr id="8" name="Slide Number Placeholder 7"/>
          <p:cNvSpPr>
            <a:spLocks noGrp="1"/>
          </p:cNvSpPr>
          <p:nvPr>
            <p:ph type="sldNum" sz="quarter" idx="11"/>
          </p:nvPr>
        </p:nvSpPr>
        <p:spPr/>
        <p:txBody>
          <a:bodyPr/>
          <a:lstStyle/>
          <a:p>
            <a:fld id="{720C470E-7F18-42F4-B0EA-077641DC53DC}" type="slidenum">
              <a:rPr lang="en-US" smtClean="0"/>
              <a:pPr/>
              <a:t>90</a:t>
            </a:fld>
            <a:endParaRPr lang="en-US" dirty="0"/>
          </a:p>
        </p:txBody>
      </p:sp>
      <p:pic>
        <p:nvPicPr>
          <p:cNvPr id="61442" name="Picture 2"/>
          <p:cNvPicPr>
            <a:picLocks noChangeAspect="1" noChangeArrowheads="1"/>
          </p:cNvPicPr>
          <p:nvPr/>
        </p:nvPicPr>
        <p:blipFill>
          <a:blip r:embed="rId3" cstate="print"/>
          <a:srcRect/>
          <a:stretch>
            <a:fillRect/>
          </a:stretch>
        </p:blipFill>
        <p:spPr bwMode="auto">
          <a:xfrm>
            <a:off x="52889" y="0"/>
            <a:ext cx="9113688" cy="5486400"/>
          </a:xfrm>
          <a:prstGeom prst="rect">
            <a:avLst/>
          </a:prstGeom>
          <a:noFill/>
          <a:ln w="9525">
            <a:noFill/>
            <a:miter lim="800000"/>
            <a:headEnd/>
            <a:tailEnd/>
          </a:ln>
          <a:effectLst/>
        </p:spPr>
      </p:pic>
      <p:sp>
        <p:nvSpPr>
          <p:cNvPr id="6" name="TextBox 5"/>
          <p:cNvSpPr txBox="1"/>
          <p:nvPr/>
        </p:nvSpPr>
        <p:spPr>
          <a:xfrm>
            <a:off x="6324600" y="6471736"/>
            <a:ext cx="2514600" cy="307777"/>
          </a:xfrm>
          <a:prstGeom prst="rect">
            <a:avLst/>
          </a:prstGeom>
          <a:noFill/>
        </p:spPr>
        <p:txBody>
          <a:bodyPr wrap="square" rtlCol="0">
            <a:spAutoFit/>
          </a:bodyPr>
          <a:lstStyle/>
          <a:p>
            <a:r>
              <a:rPr lang="en-US" sz="1400" dirty="0" smtClean="0"/>
              <a:t>NY Times, 2/10/2008</a:t>
            </a:r>
            <a:endParaRPr lang="en-US" sz="1400" dirty="0"/>
          </a:p>
        </p:txBody>
      </p:sp>
    </p:spTree>
    <p:extLst>
      <p:ext uri="{BB962C8B-B14F-4D97-AF65-F5344CB8AC3E}">
        <p14:creationId xmlns:p14="http://schemas.microsoft.com/office/powerpoint/2010/main" val="2365285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Slide Number Placeholder 7"/>
          <p:cNvSpPr>
            <a:spLocks noGrp="1"/>
          </p:cNvSpPr>
          <p:nvPr>
            <p:ph type="sldNum" sz="quarter" idx="11"/>
          </p:nvPr>
        </p:nvSpPr>
        <p:spPr/>
        <p:txBody>
          <a:bodyPr/>
          <a:lstStyle/>
          <a:p>
            <a:fld id="{720C470E-7F18-42F4-B0EA-077641DC53DC}" type="slidenum">
              <a:rPr lang="en-US" smtClean="0"/>
              <a:pPr/>
              <a:t>91</a:t>
            </a:fld>
            <a:endParaRPr lang="en-US" dirty="0"/>
          </a:p>
        </p:txBody>
      </p:sp>
      <p:pic>
        <p:nvPicPr>
          <p:cNvPr id="62466" name="Picture 2"/>
          <p:cNvPicPr>
            <a:picLocks noChangeAspect="1" noChangeArrowheads="1"/>
          </p:cNvPicPr>
          <p:nvPr/>
        </p:nvPicPr>
        <p:blipFill>
          <a:blip r:embed="rId3" cstate="print"/>
          <a:srcRect/>
          <a:stretch>
            <a:fillRect/>
          </a:stretch>
        </p:blipFill>
        <p:spPr bwMode="auto">
          <a:xfrm>
            <a:off x="194280" y="0"/>
            <a:ext cx="8935331" cy="6858000"/>
          </a:xfrm>
          <a:prstGeom prst="rect">
            <a:avLst/>
          </a:prstGeom>
          <a:noFill/>
          <a:ln w="9525">
            <a:noFill/>
            <a:miter lim="800000"/>
            <a:headEnd/>
            <a:tailEnd/>
          </a:ln>
          <a:effectLst/>
        </p:spPr>
      </p:pic>
      <p:sp>
        <p:nvSpPr>
          <p:cNvPr id="6" name="TextBox 5"/>
          <p:cNvSpPr txBox="1"/>
          <p:nvPr/>
        </p:nvSpPr>
        <p:spPr>
          <a:xfrm>
            <a:off x="4953000" y="6324600"/>
            <a:ext cx="3276600" cy="276999"/>
          </a:xfrm>
          <a:prstGeom prst="rect">
            <a:avLst/>
          </a:prstGeom>
          <a:noFill/>
        </p:spPr>
        <p:txBody>
          <a:bodyPr wrap="square" rtlCol="0">
            <a:spAutoFit/>
          </a:bodyPr>
          <a:lstStyle/>
          <a:p>
            <a:r>
              <a:rPr lang="en-US" sz="1200" dirty="0" err="1" smtClean="0"/>
              <a:t>Roger,s</a:t>
            </a:r>
            <a:r>
              <a:rPr lang="en-US" sz="1200" dirty="0" smtClean="0"/>
              <a:t> 1963</a:t>
            </a:r>
            <a:endParaRPr lang="en-US" sz="1200" dirty="0"/>
          </a:p>
        </p:txBody>
      </p:sp>
    </p:spTree>
    <p:extLst>
      <p:ext uri="{BB962C8B-B14F-4D97-AF65-F5344CB8AC3E}">
        <p14:creationId xmlns:p14="http://schemas.microsoft.com/office/powerpoint/2010/main" val="38474058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685800"/>
          </a:xfrm>
        </p:spPr>
        <p:txBody>
          <a:bodyPr/>
          <a:lstStyle/>
          <a:p>
            <a:r>
              <a:rPr lang="en-US" dirty="0" smtClean="0">
                <a:solidFill>
                  <a:schemeClr val="accent1"/>
                </a:solidFill>
              </a:rPr>
              <a:t>Change Curve</a:t>
            </a:r>
            <a:endParaRPr lang="en-US" dirty="0">
              <a:solidFill>
                <a:schemeClr val="accent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9144000" cy="6172200"/>
          </a:xfrm>
        </p:spPr>
      </p:pic>
      <p:sp>
        <p:nvSpPr>
          <p:cNvPr id="4" name="Slide Number Placeholder 3"/>
          <p:cNvSpPr>
            <a:spLocks noGrp="1"/>
          </p:cNvSpPr>
          <p:nvPr>
            <p:ph type="sldNum" sz="quarter" idx="11"/>
          </p:nvPr>
        </p:nvSpPr>
        <p:spPr/>
        <p:txBody>
          <a:bodyPr/>
          <a:lstStyle/>
          <a:p>
            <a:fld id="{9091B9A7-3FAE-41EE-8F79-68D35780CF90}" type="slidenum">
              <a:rPr lang="en-US" smtClean="0"/>
              <a:pPr/>
              <a:t>92</a:t>
            </a:fld>
            <a:endParaRPr lang="en-US"/>
          </a:p>
        </p:txBody>
      </p:sp>
    </p:spTree>
    <p:extLst>
      <p:ext uri="{BB962C8B-B14F-4D97-AF65-F5344CB8AC3E}">
        <p14:creationId xmlns:p14="http://schemas.microsoft.com/office/powerpoint/2010/main" val="38931365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35859"/>
            <a:ext cx="8363272" cy="639762"/>
          </a:xfrm>
        </p:spPr>
        <p:txBody>
          <a:bodyPr>
            <a:normAutofit fontScale="90000"/>
          </a:bodyPr>
          <a:lstStyle/>
          <a:p>
            <a:r>
              <a:rPr lang="en-US" dirty="0" smtClean="0">
                <a:solidFill>
                  <a:schemeClr val="accent1"/>
                </a:solidFill>
              </a:rPr>
              <a:t>Technology Acceptance Model</a:t>
            </a:r>
            <a:endParaRPr lang="en-US" b="0" dirty="0" smtClean="0">
              <a:solidFill>
                <a:schemeClr val="accent1"/>
              </a:solidFill>
            </a:endParaRPr>
          </a:p>
        </p:txBody>
      </p:sp>
      <p:sp>
        <p:nvSpPr>
          <p:cNvPr id="54279" name="Rectangle 13"/>
          <p:cNvSpPr>
            <a:spLocks noGrp="1" noChangeArrowheads="1"/>
          </p:cNvSpPr>
          <p:nvPr>
            <p:ph idx="1"/>
          </p:nvPr>
        </p:nvSpPr>
        <p:spPr>
          <a:xfrm>
            <a:off x="533400" y="730624"/>
            <a:ext cx="8001000" cy="2590800"/>
          </a:xfrm>
        </p:spPr>
        <p:txBody>
          <a:bodyPr>
            <a:normAutofit lnSpcReduction="10000"/>
          </a:bodyPr>
          <a:lstStyle/>
          <a:p>
            <a:r>
              <a:rPr lang="en-US" sz="3200" dirty="0" smtClean="0"/>
              <a:t>Technology Acceptance Model</a:t>
            </a:r>
          </a:p>
          <a:p>
            <a:pPr lvl="1"/>
            <a:r>
              <a:rPr lang="en-US" sz="2800" dirty="0" smtClean="0"/>
              <a:t>Predicts short-term use after first exposure</a:t>
            </a:r>
          </a:p>
          <a:p>
            <a:pPr lvl="1"/>
            <a:r>
              <a:rPr lang="en-US" sz="2800" dirty="0" smtClean="0"/>
              <a:t>Not explanatory</a:t>
            </a:r>
          </a:p>
          <a:p>
            <a:pPr lvl="1"/>
            <a:r>
              <a:rPr lang="en-US" sz="2800" dirty="0" smtClean="0"/>
              <a:t>Not a general model of change</a:t>
            </a:r>
          </a:p>
          <a:p>
            <a:pPr lvl="1"/>
            <a:r>
              <a:rPr lang="en-US" sz="2800" dirty="0" smtClean="0"/>
              <a:t>Can’t explain abandonment</a:t>
            </a:r>
          </a:p>
        </p:txBody>
      </p:sp>
      <p:sp>
        <p:nvSpPr>
          <p:cNvPr id="11" name="Slide Number Placeholder 10"/>
          <p:cNvSpPr>
            <a:spLocks noGrp="1"/>
          </p:cNvSpPr>
          <p:nvPr>
            <p:ph type="sldNum" sz="quarter" idx="11"/>
          </p:nvPr>
        </p:nvSpPr>
        <p:spPr/>
        <p:txBody>
          <a:bodyPr/>
          <a:lstStyle/>
          <a:p>
            <a:fld id="{720C470E-7F18-42F4-B0EA-077641DC53DC}" type="slidenum">
              <a:rPr lang="en-US" smtClean="0"/>
              <a:pPr/>
              <a:t>93</a:t>
            </a:fld>
            <a:endParaRPr lang="en-US" dirty="0"/>
          </a:p>
        </p:txBody>
      </p:sp>
      <p:grpSp>
        <p:nvGrpSpPr>
          <p:cNvPr id="7" name="Group 6"/>
          <p:cNvGrpSpPr/>
          <p:nvPr/>
        </p:nvGrpSpPr>
        <p:grpSpPr>
          <a:xfrm>
            <a:off x="914400" y="3429000"/>
            <a:ext cx="6934200" cy="2819400"/>
            <a:chOff x="2286000" y="3657600"/>
            <a:chExt cx="5181600" cy="2057400"/>
          </a:xfrm>
        </p:grpSpPr>
        <p:grpSp>
          <p:nvGrpSpPr>
            <p:cNvPr id="4" name="Group 3"/>
            <p:cNvGrpSpPr/>
            <p:nvPr/>
          </p:nvGrpSpPr>
          <p:grpSpPr>
            <a:xfrm>
              <a:off x="2286000" y="3657600"/>
              <a:ext cx="1676400" cy="2057400"/>
              <a:chOff x="2286000" y="3657600"/>
              <a:chExt cx="1676400" cy="2057400"/>
            </a:xfrm>
          </p:grpSpPr>
          <p:sp>
            <p:nvSpPr>
              <p:cNvPr id="54275" name="Rectangle 4"/>
              <p:cNvSpPr>
                <a:spLocks noChangeArrowheads="1"/>
              </p:cNvSpPr>
              <p:nvPr/>
            </p:nvSpPr>
            <p:spPr bwMode="auto">
              <a:xfrm>
                <a:off x="2286000" y="3657600"/>
                <a:ext cx="1676400" cy="914400"/>
              </a:xfrm>
              <a:prstGeom prst="rect">
                <a:avLst/>
              </a:prstGeom>
              <a:solidFill>
                <a:schemeClr val="accent1"/>
              </a:solidFill>
              <a:ln w="9525">
                <a:solidFill>
                  <a:schemeClr val="tx1"/>
                </a:solidFill>
                <a:miter lim="800000"/>
                <a:headEnd/>
                <a:tailEnd/>
              </a:ln>
            </p:spPr>
            <p:txBody>
              <a:bodyPr wrap="none" anchor="ctr"/>
              <a:lstStyle/>
              <a:p>
                <a:r>
                  <a:rPr lang="en-US" dirty="0"/>
                  <a:t>Ease of Use</a:t>
                </a:r>
              </a:p>
            </p:txBody>
          </p:sp>
          <p:sp>
            <p:nvSpPr>
              <p:cNvPr id="54276" name="Rectangle 5"/>
              <p:cNvSpPr>
                <a:spLocks noChangeArrowheads="1"/>
              </p:cNvSpPr>
              <p:nvPr/>
            </p:nvSpPr>
            <p:spPr bwMode="auto">
              <a:xfrm>
                <a:off x="2286000" y="4800600"/>
                <a:ext cx="1676400" cy="914400"/>
              </a:xfrm>
              <a:prstGeom prst="rect">
                <a:avLst/>
              </a:prstGeom>
              <a:solidFill>
                <a:schemeClr val="accent1"/>
              </a:solidFill>
              <a:ln w="9525">
                <a:solidFill>
                  <a:schemeClr val="tx1"/>
                </a:solidFill>
                <a:miter lim="800000"/>
                <a:headEnd/>
                <a:tailEnd/>
              </a:ln>
            </p:spPr>
            <p:txBody>
              <a:bodyPr wrap="none" anchor="ctr"/>
              <a:lstStyle/>
              <a:p>
                <a:r>
                  <a:rPr lang="en-US" dirty="0"/>
                  <a:t>Usefulness</a:t>
                </a:r>
              </a:p>
            </p:txBody>
          </p:sp>
        </p:grpSp>
        <p:sp>
          <p:nvSpPr>
            <p:cNvPr id="54277" name="Rectangle 6"/>
            <p:cNvSpPr>
              <a:spLocks noChangeArrowheads="1"/>
            </p:cNvSpPr>
            <p:nvPr/>
          </p:nvSpPr>
          <p:spPr bwMode="auto">
            <a:xfrm>
              <a:off x="5791200" y="4267200"/>
              <a:ext cx="1676400" cy="914400"/>
            </a:xfrm>
            <a:prstGeom prst="rect">
              <a:avLst/>
            </a:prstGeom>
            <a:solidFill>
              <a:schemeClr val="accent1"/>
            </a:solidFill>
            <a:ln w="9525" algn="ctr">
              <a:solidFill>
                <a:schemeClr val="tx1"/>
              </a:solidFill>
              <a:miter lim="800000"/>
              <a:headEnd/>
              <a:tailEnd/>
            </a:ln>
          </p:spPr>
          <p:txBody>
            <a:bodyPr wrap="none" anchor="ctr"/>
            <a:lstStyle/>
            <a:p>
              <a:r>
                <a:rPr lang="en-US"/>
                <a:t>System Use</a:t>
              </a:r>
            </a:p>
          </p:txBody>
        </p:sp>
        <p:cxnSp>
          <p:nvCxnSpPr>
            <p:cNvPr id="54278" name="AutoShape 11"/>
            <p:cNvCxnSpPr>
              <a:cxnSpLocks noChangeShapeType="1"/>
              <a:stCxn id="54275" idx="3"/>
              <a:endCxn id="54277" idx="1"/>
            </p:cNvCxnSpPr>
            <p:nvPr/>
          </p:nvCxnSpPr>
          <p:spPr bwMode="auto">
            <a:xfrm>
              <a:off x="3962400" y="4114800"/>
              <a:ext cx="1828800" cy="609600"/>
            </a:xfrm>
            <a:prstGeom prst="bentConnector3">
              <a:avLst>
                <a:gd name="adj1" fmla="val 50000"/>
              </a:avLst>
            </a:prstGeom>
            <a:noFill/>
            <a:ln w="9525">
              <a:solidFill>
                <a:schemeClr val="tx1"/>
              </a:solidFill>
              <a:miter lim="800000"/>
              <a:headEnd/>
              <a:tailEnd type="triangle" w="med" len="med"/>
            </a:ln>
          </p:spPr>
        </p:cxnSp>
        <p:cxnSp>
          <p:nvCxnSpPr>
            <p:cNvPr id="54280" name="AutoShape 16"/>
            <p:cNvCxnSpPr>
              <a:cxnSpLocks noChangeShapeType="1"/>
              <a:stCxn id="54276" idx="3"/>
              <a:endCxn id="54277" idx="1"/>
            </p:cNvCxnSpPr>
            <p:nvPr/>
          </p:nvCxnSpPr>
          <p:spPr bwMode="auto">
            <a:xfrm flipV="1">
              <a:off x="3962400" y="4724400"/>
              <a:ext cx="1828800" cy="533400"/>
            </a:xfrm>
            <a:prstGeom prst="bentConnector3">
              <a:avLst>
                <a:gd name="adj1" fmla="val 50000"/>
              </a:avLst>
            </a:prstGeom>
            <a:noFill/>
            <a:ln w="9525">
              <a:solidFill>
                <a:schemeClr val="tx1"/>
              </a:solidFill>
              <a:miter lim="800000"/>
              <a:headEnd/>
              <a:tailEnd type="triangle" w="med" len="med"/>
            </a:ln>
          </p:spPr>
        </p:cxnSp>
      </p:grpSp>
    </p:spTree>
    <p:extLst>
      <p:ext uri="{BB962C8B-B14F-4D97-AF65-F5344CB8AC3E}">
        <p14:creationId xmlns:p14="http://schemas.microsoft.com/office/powerpoint/2010/main" val="26425185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IT Adoption</a:t>
            </a:r>
            <a:endParaRPr lang="en-US" dirty="0">
              <a:solidFill>
                <a:schemeClr val="accent1"/>
              </a:solidFill>
            </a:endParaRPr>
          </a:p>
        </p:txBody>
      </p:sp>
      <p:sp>
        <p:nvSpPr>
          <p:cNvPr id="8" name="Slide Number Placeholder 7"/>
          <p:cNvSpPr>
            <a:spLocks noGrp="1"/>
          </p:cNvSpPr>
          <p:nvPr>
            <p:ph type="sldNum" sz="quarter" idx="11"/>
          </p:nvPr>
        </p:nvSpPr>
        <p:spPr/>
        <p:txBody>
          <a:bodyPr/>
          <a:lstStyle/>
          <a:p>
            <a:fld id="{720C470E-7F18-42F4-B0EA-077641DC53DC}" type="slidenum">
              <a:rPr lang="en-US" smtClean="0"/>
              <a:pPr/>
              <a:t>94</a:t>
            </a:fld>
            <a:endParaRPr lang="en-US" dirty="0"/>
          </a:p>
        </p:txBody>
      </p:sp>
      <p:sp>
        <p:nvSpPr>
          <p:cNvPr id="6" name="TextBox 5"/>
          <p:cNvSpPr txBox="1"/>
          <p:nvPr/>
        </p:nvSpPr>
        <p:spPr>
          <a:xfrm>
            <a:off x="5029200" y="6400800"/>
            <a:ext cx="3429000" cy="276999"/>
          </a:xfrm>
          <a:prstGeom prst="rect">
            <a:avLst/>
          </a:prstGeom>
          <a:noFill/>
        </p:spPr>
        <p:txBody>
          <a:bodyPr wrap="square" rtlCol="0">
            <a:spAutoFit/>
          </a:bodyPr>
          <a:lstStyle/>
          <a:p>
            <a:r>
              <a:rPr lang="en-US" sz="1200" dirty="0" err="1" smtClean="0"/>
              <a:t>Karahanna</a:t>
            </a:r>
            <a:r>
              <a:rPr lang="en-US" sz="1200" dirty="0" smtClean="0"/>
              <a:t>, Straub, </a:t>
            </a:r>
            <a:r>
              <a:rPr lang="en-US" sz="1200" dirty="0" err="1" smtClean="0"/>
              <a:t>Chervany</a:t>
            </a:r>
            <a:r>
              <a:rPr lang="en-US" sz="1200" dirty="0" smtClean="0"/>
              <a:t>,  1999</a:t>
            </a:r>
            <a:endParaRPr lang="en-US" sz="12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08" y="762000"/>
            <a:ext cx="8462392" cy="392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4973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544513" y="80079"/>
            <a:ext cx="7604125" cy="792163"/>
          </a:xfrm>
        </p:spPr>
        <p:txBody>
          <a:bodyPr/>
          <a:lstStyle/>
          <a:p>
            <a:pPr eaLnBrk="1" hangingPunct="1"/>
            <a:r>
              <a:rPr lang="en-US" sz="3600" dirty="0" smtClean="0">
                <a:solidFill>
                  <a:schemeClr val="accent1"/>
                </a:solidFill>
              </a:rPr>
              <a:t>Willingness to Change</a:t>
            </a:r>
          </a:p>
        </p:txBody>
      </p:sp>
      <p:sp>
        <p:nvSpPr>
          <p:cNvPr id="33" name="Slide Number Placeholder 32"/>
          <p:cNvSpPr>
            <a:spLocks noGrp="1"/>
          </p:cNvSpPr>
          <p:nvPr>
            <p:ph type="sldNum" sz="quarter" idx="11"/>
          </p:nvPr>
        </p:nvSpPr>
        <p:spPr>
          <a:xfrm>
            <a:off x="8610600" y="5740400"/>
            <a:ext cx="457200" cy="365125"/>
          </a:xfrm>
        </p:spPr>
        <p:txBody>
          <a:bodyPr/>
          <a:lstStyle/>
          <a:p>
            <a:fld id="{720C470E-7F18-42F4-B0EA-077641DC53DC}" type="slidenum">
              <a:rPr lang="en-US" smtClean="0"/>
              <a:pPr/>
              <a:t>95</a:t>
            </a:fld>
            <a:endParaRPr lang="en-US" dirty="0"/>
          </a:p>
        </p:txBody>
      </p:sp>
      <p:sp>
        <p:nvSpPr>
          <p:cNvPr id="55300" name="Rectangle 6"/>
          <p:cNvSpPr>
            <a:spLocks noChangeArrowheads="1"/>
          </p:cNvSpPr>
          <p:nvPr/>
        </p:nvSpPr>
        <p:spPr bwMode="auto">
          <a:xfrm>
            <a:off x="7204075" y="2362200"/>
            <a:ext cx="1600200" cy="762000"/>
          </a:xfrm>
          <a:prstGeom prst="rect">
            <a:avLst/>
          </a:prstGeom>
          <a:solidFill>
            <a:schemeClr val="accent1"/>
          </a:solidFill>
          <a:ln w="12700" algn="ctr">
            <a:solidFill>
              <a:srgbClr val="000000"/>
            </a:solidFill>
            <a:miter lim="800000"/>
            <a:headEnd/>
            <a:tailEnd/>
          </a:ln>
        </p:spPr>
        <p:txBody>
          <a:bodyPr anchor="ctr"/>
          <a:lstStyle/>
          <a:p>
            <a:r>
              <a:rPr lang="en-US" sz="1600"/>
              <a:t>Willingness to Change</a:t>
            </a:r>
          </a:p>
        </p:txBody>
      </p:sp>
      <p:grpSp>
        <p:nvGrpSpPr>
          <p:cNvPr id="2" name="Group 25"/>
          <p:cNvGrpSpPr>
            <a:grpSpLocks/>
          </p:cNvGrpSpPr>
          <p:nvPr/>
        </p:nvGrpSpPr>
        <p:grpSpPr bwMode="auto">
          <a:xfrm>
            <a:off x="1260475" y="1524000"/>
            <a:ext cx="5943600" cy="1143000"/>
            <a:chOff x="794" y="937"/>
            <a:chExt cx="3744" cy="720"/>
          </a:xfrm>
        </p:grpSpPr>
        <p:sp>
          <p:nvSpPr>
            <p:cNvPr id="55324" name="Rectangle 4"/>
            <p:cNvSpPr>
              <a:spLocks noChangeArrowheads="1"/>
            </p:cNvSpPr>
            <p:nvPr/>
          </p:nvSpPr>
          <p:spPr bwMode="auto">
            <a:xfrm>
              <a:off x="794" y="937"/>
              <a:ext cx="1008" cy="480"/>
            </a:xfrm>
            <a:prstGeom prst="rect">
              <a:avLst/>
            </a:prstGeom>
            <a:solidFill>
              <a:schemeClr val="accent1"/>
            </a:solidFill>
            <a:ln w="12700" algn="ctr">
              <a:solidFill>
                <a:srgbClr val="000000"/>
              </a:solidFill>
              <a:miter lim="800000"/>
              <a:headEnd/>
              <a:tailEnd/>
            </a:ln>
          </p:spPr>
          <p:txBody>
            <a:bodyPr anchor="ctr"/>
            <a:lstStyle/>
            <a:p>
              <a:r>
                <a:rPr lang="en-US" sz="1600" dirty="0"/>
                <a:t>Perceived Frequency of Value</a:t>
              </a:r>
            </a:p>
          </p:txBody>
        </p:sp>
        <p:cxnSp>
          <p:nvCxnSpPr>
            <p:cNvPr id="55325" name="AutoShape 7"/>
            <p:cNvCxnSpPr>
              <a:cxnSpLocks noChangeShapeType="1"/>
              <a:stCxn id="55324" idx="3"/>
              <a:endCxn id="55300" idx="1"/>
            </p:cNvCxnSpPr>
            <p:nvPr/>
          </p:nvCxnSpPr>
          <p:spPr bwMode="auto">
            <a:xfrm>
              <a:off x="1802" y="1177"/>
              <a:ext cx="2736" cy="480"/>
            </a:xfrm>
            <a:prstGeom prst="bentConnector3">
              <a:avLst>
                <a:gd name="adj1" fmla="val 50000"/>
              </a:avLst>
            </a:prstGeom>
            <a:noFill/>
            <a:ln w="12700">
              <a:solidFill>
                <a:srgbClr val="000000"/>
              </a:solidFill>
              <a:miter lim="800000"/>
              <a:headEnd/>
              <a:tailEnd type="triangle" w="med" len="med"/>
            </a:ln>
          </p:spPr>
        </p:cxnSp>
      </p:grpSp>
      <p:grpSp>
        <p:nvGrpSpPr>
          <p:cNvPr id="3" name="Group 28"/>
          <p:cNvGrpSpPr>
            <a:grpSpLocks/>
          </p:cNvGrpSpPr>
          <p:nvPr/>
        </p:nvGrpSpPr>
        <p:grpSpPr bwMode="auto">
          <a:xfrm>
            <a:off x="1260475" y="2667003"/>
            <a:ext cx="5943600" cy="1143001"/>
            <a:chOff x="794" y="1657"/>
            <a:chExt cx="3744" cy="720"/>
          </a:xfrm>
        </p:grpSpPr>
        <p:sp>
          <p:nvSpPr>
            <p:cNvPr id="55322" name="Rectangle 5"/>
            <p:cNvSpPr>
              <a:spLocks noChangeArrowheads="1"/>
            </p:cNvSpPr>
            <p:nvPr/>
          </p:nvSpPr>
          <p:spPr bwMode="auto">
            <a:xfrm>
              <a:off x="794" y="1897"/>
              <a:ext cx="1008" cy="480"/>
            </a:xfrm>
            <a:prstGeom prst="rect">
              <a:avLst/>
            </a:prstGeom>
            <a:solidFill>
              <a:schemeClr val="accent1"/>
            </a:solidFill>
            <a:ln w="12700" algn="ctr">
              <a:solidFill>
                <a:srgbClr val="000000"/>
              </a:solidFill>
              <a:miter lim="800000"/>
              <a:headEnd/>
              <a:tailEnd/>
            </a:ln>
          </p:spPr>
          <p:txBody>
            <a:bodyPr anchor="ctr"/>
            <a:lstStyle/>
            <a:p>
              <a:r>
                <a:rPr lang="en-US" sz="1600"/>
                <a:t>Perceived Net Value</a:t>
              </a:r>
            </a:p>
          </p:txBody>
        </p:sp>
        <p:cxnSp>
          <p:nvCxnSpPr>
            <p:cNvPr id="55323" name="AutoShape 8"/>
            <p:cNvCxnSpPr>
              <a:cxnSpLocks noChangeShapeType="1"/>
              <a:stCxn id="55322" idx="3"/>
              <a:endCxn id="55300" idx="1"/>
            </p:cNvCxnSpPr>
            <p:nvPr/>
          </p:nvCxnSpPr>
          <p:spPr bwMode="auto">
            <a:xfrm flipV="1">
              <a:off x="1802" y="1657"/>
              <a:ext cx="2736" cy="480"/>
            </a:xfrm>
            <a:prstGeom prst="bentConnector3">
              <a:avLst>
                <a:gd name="adj1" fmla="val 50000"/>
              </a:avLst>
            </a:prstGeom>
            <a:noFill/>
            <a:ln w="12700">
              <a:solidFill>
                <a:srgbClr val="000000"/>
              </a:solidFill>
              <a:miter lim="800000"/>
              <a:headEnd/>
              <a:tailEnd type="triangle" w="med" len="med"/>
            </a:ln>
          </p:spPr>
        </p:cxnSp>
      </p:grpSp>
      <p:sp>
        <p:nvSpPr>
          <p:cNvPr id="310285" name="Text Box 13"/>
          <p:cNvSpPr txBox="1">
            <a:spLocks noChangeArrowheads="1"/>
          </p:cNvSpPr>
          <p:nvPr/>
        </p:nvSpPr>
        <p:spPr bwMode="auto">
          <a:xfrm>
            <a:off x="4710113" y="2407443"/>
            <a:ext cx="322262" cy="519113"/>
          </a:xfrm>
          <a:prstGeom prst="rect">
            <a:avLst/>
          </a:prstGeom>
          <a:noFill/>
          <a:ln w="38100" algn="ctr">
            <a:noFill/>
            <a:miter lim="800000"/>
            <a:headEnd/>
            <a:tailEnd/>
          </a:ln>
        </p:spPr>
        <p:txBody>
          <a:bodyPr wrap="none">
            <a:spAutoFit/>
          </a:bodyPr>
          <a:lstStyle/>
          <a:p>
            <a:r>
              <a:rPr lang="en-US" sz="2800" dirty="0"/>
              <a:t>*</a:t>
            </a:r>
          </a:p>
        </p:txBody>
      </p:sp>
      <p:grpSp>
        <p:nvGrpSpPr>
          <p:cNvPr id="4" name="Group 26"/>
          <p:cNvGrpSpPr>
            <a:grpSpLocks/>
          </p:cNvGrpSpPr>
          <p:nvPr/>
        </p:nvGrpSpPr>
        <p:grpSpPr bwMode="auto">
          <a:xfrm>
            <a:off x="3557588" y="3426358"/>
            <a:ext cx="1600200" cy="1776413"/>
            <a:chOff x="2241" y="1714"/>
            <a:chExt cx="1008" cy="1119"/>
          </a:xfrm>
        </p:grpSpPr>
        <p:sp>
          <p:nvSpPr>
            <p:cNvPr id="55319" name="Rectangle 9"/>
            <p:cNvSpPr>
              <a:spLocks noChangeArrowheads="1"/>
            </p:cNvSpPr>
            <p:nvPr/>
          </p:nvSpPr>
          <p:spPr bwMode="auto">
            <a:xfrm>
              <a:off x="2241" y="2353"/>
              <a:ext cx="1008" cy="480"/>
            </a:xfrm>
            <a:prstGeom prst="rect">
              <a:avLst/>
            </a:prstGeom>
            <a:solidFill>
              <a:schemeClr val="accent1"/>
            </a:solidFill>
            <a:ln w="12700" algn="ctr">
              <a:solidFill>
                <a:srgbClr val="000000"/>
              </a:solidFill>
              <a:miter lim="800000"/>
              <a:headEnd/>
              <a:tailEnd/>
            </a:ln>
          </p:spPr>
          <p:txBody>
            <a:bodyPr anchor="ctr"/>
            <a:lstStyle/>
            <a:p>
              <a:r>
                <a:rPr lang="en-US" sz="1600" dirty="0"/>
                <a:t>Certainty</a:t>
              </a:r>
            </a:p>
            <a:p>
              <a:r>
                <a:rPr lang="en-US" sz="1600" dirty="0"/>
                <a:t>About</a:t>
              </a:r>
            </a:p>
            <a:p>
              <a:r>
                <a:rPr lang="en-US" sz="1600" dirty="0"/>
                <a:t>Perceptions</a:t>
              </a:r>
            </a:p>
          </p:txBody>
        </p:sp>
        <p:cxnSp>
          <p:nvCxnSpPr>
            <p:cNvPr id="55320" name="AutoShape 11"/>
            <p:cNvCxnSpPr>
              <a:cxnSpLocks noChangeShapeType="1"/>
              <a:stCxn id="55319" idx="0"/>
            </p:cNvCxnSpPr>
            <p:nvPr/>
          </p:nvCxnSpPr>
          <p:spPr bwMode="auto">
            <a:xfrm rot="5400000" flipH="1" flipV="1">
              <a:off x="2426" y="2033"/>
              <a:ext cx="640" cy="1"/>
            </a:xfrm>
            <a:prstGeom prst="bentConnector3">
              <a:avLst>
                <a:gd name="adj1" fmla="val 50000"/>
              </a:avLst>
            </a:prstGeom>
            <a:noFill/>
            <a:ln w="12700">
              <a:solidFill>
                <a:srgbClr val="000000"/>
              </a:solidFill>
              <a:miter lim="800000"/>
              <a:headEnd/>
              <a:tailEnd type="triangle" w="med" len="med"/>
            </a:ln>
          </p:spPr>
        </p:cxnSp>
        <p:sp>
          <p:nvSpPr>
            <p:cNvPr id="55321" name="Text Box 14"/>
            <p:cNvSpPr txBox="1">
              <a:spLocks noChangeArrowheads="1"/>
            </p:cNvSpPr>
            <p:nvPr/>
          </p:nvSpPr>
          <p:spPr bwMode="auto">
            <a:xfrm>
              <a:off x="2543" y="1766"/>
              <a:ext cx="203" cy="327"/>
            </a:xfrm>
            <a:prstGeom prst="rect">
              <a:avLst/>
            </a:prstGeom>
            <a:noFill/>
            <a:ln w="38100" algn="ctr">
              <a:noFill/>
              <a:miter lim="800000"/>
              <a:headEnd/>
              <a:tailEnd/>
            </a:ln>
          </p:spPr>
          <p:txBody>
            <a:bodyPr wrap="none">
              <a:spAutoFit/>
            </a:bodyPr>
            <a:lstStyle/>
            <a:p>
              <a:r>
                <a:rPr lang="en-US" sz="2800" dirty="0"/>
                <a:t>*</a:t>
              </a:r>
            </a:p>
          </p:txBody>
        </p:sp>
      </p:grpSp>
      <p:grpSp>
        <p:nvGrpSpPr>
          <p:cNvPr id="5" name="Group 27"/>
          <p:cNvGrpSpPr>
            <a:grpSpLocks/>
          </p:cNvGrpSpPr>
          <p:nvPr/>
        </p:nvGrpSpPr>
        <p:grpSpPr bwMode="auto">
          <a:xfrm>
            <a:off x="5445125" y="2666999"/>
            <a:ext cx="1600200" cy="2535238"/>
            <a:chOff x="3430" y="1657"/>
            <a:chExt cx="1008" cy="1597"/>
          </a:xfrm>
        </p:grpSpPr>
        <p:sp>
          <p:nvSpPr>
            <p:cNvPr id="55316" name="Rectangle 10"/>
            <p:cNvSpPr>
              <a:spLocks noChangeArrowheads="1"/>
            </p:cNvSpPr>
            <p:nvPr/>
          </p:nvSpPr>
          <p:spPr bwMode="auto">
            <a:xfrm>
              <a:off x="3430" y="2774"/>
              <a:ext cx="1008" cy="480"/>
            </a:xfrm>
            <a:prstGeom prst="rect">
              <a:avLst/>
            </a:prstGeom>
            <a:solidFill>
              <a:schemeClr val="accent1"/>
            </a:solidFill>
            <a:ln w="12700" algn="ctr">
              <a:solidFill>
                <a:srgbClr val="000000"/>
              </a:solidFill>
              <a:miter lim="800000"/>
              <a:headEnd/>
              <a:tailEnd/>
            </a:ln>
          </p:spPr>
          <p:txBody>
            <a:bodyPr anchor="ctr"/>
            <a:lstStyle/>
            <a:p>
              <a:r>
                <a:rPr lang="en-US" sz="1600" dirty="0"/>
                <a:t>Perceived Value of Transition</a:t>
              </a:r>
            </a:p>
          </p:txBody>
        </p:sp>
        <p:cxnSp>
          <p:nvCxnSpPr>
            <p:cNvPr id="55317" name="AutoShape 12"/>
            <p:cNvCxnSpPr>
              <a:cxnSpLocks noChangeShapeType="1"/>
              <a:stCxn id="55316" idx="0"/>
            </p:cNvCxnSpPr>
            <p:nvPr/>
          </p:nvCxnSpPr>
          <p:spPr bwMode="auto">
            <a:xfrm rot="16200000" flipV="1">
              <a:off x="3375" y="2215"/>
              <a:ext cx="1117" cy="1"/>
            </a:xfrm>
            <a:prstGeom prst="bentConnector3">
              <a:avLst>
                <a:gd name="adj1" fmla="val 50000"/>
              </a:avLst>
            </a:prstGeom>
            <a:noFill/>
            <a:ln w="12700">
              <a:solidFill>
                <a:srgbClr val="000000"/>
              </a:solidFill>
              <a:miter lim="800000"/>
              <a:headEnd/>
              <a:tailEnd type="triangle" w="med" len="med"/>
            </a:ln>
          </p:spPr>
        </p:cxnSp>
        <p:sp>
          <p:nvSpPr>
            <p:cNvPr id="55318" name="Text Box 15"/>
            <p:cNvSpPr txBox="1">
              <a:spLocks noChangeArrowheads="1"/>
            </p:cNvSpPr>
            <p:nvPr/>
          </p:nvSpPr>
          <p:spPr bwMode="auto">
            <a:xfrm>
              <a:off x="3741" y="1696"/>
              <a:ext cx="209" cy="250"/>
            </a:xfrm>
            <a:prstGeom prst="rect">
              <a:avLst/>
            </a:prstGeom>
            <a:noFill/>
            <a:ln w="38100" algn="ctr">
              <a:noFill/>
              <a:miter lim="800000"/>
              <a:headEnd/>
              <a:tailEnd/>
            </a:ln>
          </p:spPr>
          <p:txBody>
            <a:bodyPr wrap="none">
              <a:spAutoFit/>
            </a:bodyPr>
            <a:lstStyle/>
            <a:p>
              <a:r>
                <a:rPr lang="en-US" dirty="0"/>
                <a:t>+</a:t>
              </a:r>
            </a:p>
          </p:txBody>
        </p:sp>
      </p:grpSp>
      <p:grpSp>
        <p:nvGrpSpPr>
          <p:cNvPr id="6" name="Group 24"/>
          <p:cNvGrpSpPr>
            <a:grpSpLocks/>
          </p:cNvGrpSpPr>
          <p:nvPr/>
        </p:nvGrpSpPr>
        <p:grpSpPr bwMode="auto">
          <a:xfrm>
            <a:off x="1262063" y="3694112"/>
            <a:ext cx="1449387" cy="2422525"/>
            <a:chOff x="795" y="2304"/>
            <a:chExt cx="913" cy="1526"/>
          </a:xfrm>
        </p:grpSpPr>
        <p:sp>
          <p:nvSpPr>
            <p:cNvPr id="55308" name="Line 16"/>
            <p:cNvSpPr>
              <a:spLocks noChangeShapeType="1"/>
            </p:cNvSpPr>
            <p:nvPr/>
          </p:nvSpPr>
          <p:spPr bwMode="auto">
            <a:xfrm>
              <a:off x="795" y="2304"/>
              <a:ext cx="0" cy="1420"/>
            </a:xfrm>
            <a:prstGeom prst="line">
              <a:avLst/>
            </a:prstGeom>
            <a:noFill/>
            <a:ln w="12700">
              <a:solidFill>
                <a:srgbClr val="000000"/>
              </a:solidFill>
              <a:round/>
              <a:headEnd/>
              <a:tailEnd/>
            </a:ln>
          </p:spPr>
          <p:txBody>
            <a:bodyPr/>
            <a:lstStyle/>
            <a:p>
              <a:endParaRPr lang="en-US"/>
            </a:p>
          </p:txBody>
        </p:sp>
        <p:sp>
          <p:nvSpPr>
            <p:cNvPr id="55309" name="Rectangle 17"/>
            <p:cNvSpPr>
              <a:spLocks noChangeArrowheads="1"/>
            </p:cNvSpPr>
            <p:nvPr/>
          </p:nvSpPr>
          <p:spPr bwMode="auto">
            <a:xfrm>
              <a:off x="834" y="2463"/>
              <a:ext cx="874" cy="1367"/>
            </a:xfrm>
            <a:prstGeom prst="rect">
              <a:avLst/>
            </a:prstGeom>
            <a:noFill/>
            <a:ln w="38100" algn="ctr">
              <a:noFill/>
              <a:miter lim="800000"/>
              <a:headEnd/>
              <a:tailEnd/>
            </a:ln>
          </p:spPr>
          <p:txBody>
            <a:bodyPr>
              <a:spAutoFit/>
            </a:bodyPr>
            <a:lstStyle/>
            <a:p>
              <a:pPr algn="l">
                <a:spcBef>
                  <a:spcPct val="50000"/>
                </a:spcBef>
              </a:pPr>
              <a:r>
                <a:rPr lang="en-US" sz="1600"/>
                <a:t>Economic</a:t>
              </a:r>
            </a:p>
            <a:p>
              <a:pPr algn="l">
                <a:spcBef>
                  <a:spcPct val="50000"/>
                </a:spcBef>
              </a:pPr>
              <a:r>
                <a:rPr lang="en-US" sz="1600"/>
                <a:t>Political</a:t>
              </a:r>
            </a:p>
            <a:p>
              <a:pPr algn="l">
                <a:spcBef>
                  <a:spcPct val="50000"/>
                </a:spcBef>
              </a:pPr>
              <a:r>
                <a:rPr lang="en-US" sz="1600"/>
                <a:t>Social</a:t>
              </a:r>
            </a:p>
            <a:p>
              <a:pPr algn="l">
                <a:spcBef>
                  <a:spcPct val="50000"/>
                </a:spcBef>
              </a:pPr>
              <a:r>
                <a:rPr lang="en-US" sz="1600"/>
                <a:t>Cognitive</a:t>
              </a:r>
            </a:p>
            <a:p>
              <a:pPr algn="l">
                <a:spcBef>
                  <a:spcPct val="50000"/>
                </a:spcBef>
              </a:pPr>
              <a:r>
                <a:rPr lang="en-US" sz="1600"/>
                <a:t>Affective</a:t>
              </a:r>
            </a:p>
            <a:p>
              <a:pPr algn="l">
                <a:spcBef>
                  <a:spcPct val="50000"/>
                </a:spcBef>
              </a:pPr>
              <a:r>
                <a:rPr lang="en-US" sz="1600"/>
                <a:t>Physical</a:t>
              </a:r>
            </a:p>
          </p:txBody>
        </p:sp>
        <p:sp>
          <p:nvSpPr>
            <p:cNvPr id="55310" name="Line 18"/>
            <p:cNvSpPr>
              <a:spLocks noChangeShapeType="1"/>
            </p:cNvSpPr>
            <p:nvPr/>
          </p:nvSpPr>
          <p:spPr bwMode="auto">
            <a:xfrm>
              <a:off x="800" y="3720"/>
              <a:ext cx="63" cy="0"/>
            </a:xfrm>
            <a:prstGeom prst="line">
              <a:avLst/>
            </a:prstGeom>
            <a:noFill/>
            <a:ln w="12700">
              <a:solidFill>
                <a:srgbClr val="000000"/>
              </a:solidFill>
              <a:round/>
              <a:headEnd/>
              <a:tailEnd/>
            </a:ln>
          </p:spPr>
          <p:txBody>
            <a:bodyPr/>
            <a:lstStyle/>
            <a:p>
              <a:endParaRPr lang="en-US"/>
            </a:p>
          </p:txBody>
        </p:sp>
        <p:sp>
          <p:nvSpPr>
            <p:cNvPr id="55311" name="Line 19"/>
            <p:cNvSpPr>
              <a:spLocks noChangeShapeType="1"/>
            </p:cNvSpPr>
            <p:nvPr/>
          </p:nvSpPr>
          <p:spPr bwMode="auto">
            <a:xfrm>
              <a:off x="800" y="3487"/>
              <a:ext cx="63" cy="0"/>
            </a:xfrm>
            <a:prstGeom prst="line">
              <a:avLst/>
            </a:prstGeom>
            <a:noFill/>
            <a:ln w="12700">
              <a:solidFill>
                <a:srgbClr val="000000"/>
              </a:solidFill>
              <a:round/>
              <a:headEnd/>
              <a:tailEnd/>
            </a:ln>
          </p:spPr>
          <p:txBody>
            <a:bodyPr/>
            <a:lstStyle/>
            <a:p>
              <a:endParaRPr lang="en-US"/>
            </a:p>
          </p:txBody>
        </p:sp>
        <p:sp>
          <p:nvSpPr>
            <p:cNvPr id="55312" name="Line 20"/>
            <p:cNvSpPr>
              <a:spLocks noChangeShapeType="1"/>
            </p:cNvSpPr>
            <p:nvPr/>
          </p:nvSpPr>
          <p:spPr bwMode="auto">
            <a:xfrm>
              <a:off x="800" y="3254"/>
              <a:ext cx="63" cy="0"/>
            </a:xfrm>
            <a:prstGeom prst="line">
              <a:avLst/>
            </a:prstGeom>
            <a:noFill/>
            <a:ln w="12700">
              <a:solidFill>
                <a:srgbClr val="000000"/>
              </a:solidFill>
              <a:round/>
              <a:headEnd/>
              <a:tailEnd/>
            </a:ln>
          </p:spPr>
          <p:txBody>
            <a:bodyPr/>
            <a:lstStyle/>
            <a:p>
              <a:endParaRPr lang="en-US"/>
            </a:p>
          </p:txBody>
        </p:sp>
        <p:sp>
          <p:nvSpPr>
            <p:cNvPr id="55313" name="Line 21"/>
            <p:cNvSpPr>
              <a:spLocks noChangeShapeType="1"/>
            </p:cNvSpPr>
            <p:nvPr/>
          </p:nvSpPr>
          <p:spPr bwMode="auto">
            <a:xfrm>
              <a:off x="800" y="3022"/>
              <a:ext cx="63" cy="0"/>
            </a:xfrm>
            <a:prstGeom prst="line">
              <a:avLst/>
            </a:prstGeom>
            <a:noFill/>
            <a:ln w="12700">
              <a:solidFill>
                <a:srgbClr val="000000"/>
              </a:solidFill>
              <a:round/>
              <a:headEnd/>
              <a:tailEnd/>
            </a:ln>
          </p:spPr>
          <p:txBody>
            <a:bodyPr/>
            <a:lstStyle/>
            <a:p>
              <a:endParaRPr lang="en-US"/>
            </a:p>
          </p:txBody>
        </p:sp>
        <p:sp>
          <p:nvSpPr>
            <p:cNvPr id="55314" name="Line 22"/>
            <p:cNvSpPr>
              <a:spLocks noChangeShapeType="1"/>
            </p:cNvSpPr>
            <p:nvPr/>
          </p:nvSpPr>
          <p:spPr bwMode="auto">
            <a:xfrm>
              <a:off x="800" y="2789"/>
              <a:ext cx="63" cy="0"/>
            </a:xfrm>
            <a:prstGeom prst="line">
              <a:avLst/>
            </a:prstGeom>
            <a:noFill/>
            <a:ln w="12700">
              <a:solidFill>
                <a:srgbClr val="000000"/>
              </a:solidFill>
              <a:round/>
              <a:headEnd/>
              <a:tailEnd/>
            </a:ln>
          </p:spPr>
          <p:txBody>
            <a:bodyPr/>
            <a:lstStyle/>
            <a:p>
              <a:endParaRPr lang="en-US"/>
            </a:p>
          </p:txBody>
        </p:sp>
        <p:sp>
          <p:nvSpPr>
            <p:cNvPr id="55315" name="Line 23"/>
            <p:cNvSpPr>
              <a:spLocks noChangeShapeType="1"/>
            </p:cNvSpPr>
            <p:nvPr/>
          </p:nvSpPr>
          <p:spPr bwMode="auto">
            <a:xfrm>
              <a:off x="800" y="2557"/>
              <a:ext cx="63" cy="0"/>
            </a:xfrm>
            <a:prstGeom prst="line">
              <a:avLst/>
            </a:prstGeom>
            <a:noFill/>
            <a:ln w="12700">
              <a:solidFill>
                <a:srgbClr val="000000"/>
              </a:solidFill>
              <a:round/>
              <a:headEnd/>
              <a:tailEnd/>
            </a:ln>
          </p:spPr>
          <p:txBody>
            <a:bodyPr/>
            <a:lstStyle/>
            <a:p>
              <a:endParaRPr lang="en-US"/>
            </a:p>
          </p:txBody>
        </p:sp>
      </p:grpSp>
      <p:sp>
        <p:nvSpPr>
          <p:cNvPr id="55307" name="Rectangle 29"/>
          <p:cNvSpPr>
            <a:spLocks noChangeArrowheads="1"/>
          </p:cNvSpPr>
          <p:nvPr/>
        </p:nvSpPr>
        <p:spPr bwMode="auto">
          <a:xfrm>
            <a:off x="3824288" y="1128976"/>
            <a:ext cx="4841875" cy="519113"/>
          </a:xfrm>
          <a:prstGeom prst="rect">
            <a:avLst/>
          </a:prstGeom>
          <a:noFill/>
          <a:ln w="38100" algn="ctr">
            <a:noFill/>
            <a:miter lim="800000"/>
            <a:headEnd/>
            <a:tailEnd/>
          </a:ln>
        </p:spPr>
        <p:txBody>
          <a:bodyPr wrap="none">
            <a:spAutoFit/>
          </a:bodyPr>
          <a:lstStyle/>
          <a:p>
            <a:r>
              <a:rPr lang="en-US" sz="2800" b="1" dirty="0">
                <a:latin typeface="Trebuchet MS" pitchFamily="34" charset="0"/>
              </a:rPr>
              <a:t>The Value-Frequency Model</a:t>
            </a:r>
          </a:p>
        </p:txBody>
      </p:sp>
      <p:sp>
        <p:nvSpPr>
          <p:cNvPr id="30" name="TextBox 29"/>
          <p:cNvSpPr txBox="1"/>
          <p:nvPr/>
        </p:nvSpPr>
        <p:spPr>
          <a:xfrm>
            <a:off x="5638800" y="6324600"/>
            <a:ext cx="2057400" cy="276999"/>
          </a:xfrm>
          <a:prstGeom prst="rect">
            <a:avLst/>
          </a:prstGeom>
          <a:noFill/>
        </p:spPr>
        <p:txBody>
          <a:bodyPr wrap="square" rtlCol="0">
            <a:spAutoFit/>
          </a:bodyPr>
          <a:lstStyle/>
          <a:p>
            <a:r>
              <a:rPr lang="en-US" sz="1200" dirty="0" smtClean="0"/>
              <a:t>Briggs, 2006 </a:t>
            </a:r>
            <a:endParaRPr lang="en-US" sz="1200" dirty="0"/>
          </a:p>
        </p:txBody>
      </p:sp>
    </p:spTree>
    <p:extLst>
      <p:ext uri="{BB962C8B-B14F-4D97-AF65-F5344CB8AC3E}">
        <p14:creationId xmlns:p14="http://schemas.microsoft.com/office/powerpoint/2010/main" val="8746821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4655" y="838200"/>
            <a:ext cx="5634545" cy="4749114"/>
          </a:xfrm>
        </p:spPr>
      </p:pic>
      <p:sp>
        <p:nvSpPr>
          <p:cNvPr id="4" name="Slide Number Placeholder 3"/>
          <p:cNvSpPr>
            <a:spLocks noGrp="1"/>
          </p:cNvSpPr>
          <p:nvPr>
            <p:ph type="sldNum" sz="quarter" idx="11"/>
          </p:nvPr>
        </p:nvSpPr>
        <p:spPr/>
        <p:txBody>
          <a:bodyPr/>
          <a:lstStyle/>
          <a:p>
            <a:fld id="{9091B9A7-3FAE-41EE-8F79-68D35780CF90}" type="slidenum">
              <a:rPr lang="en-US" smtClean="0"/>
              <a:pPr/>
              <a:t>96</a:t>
            </a:fld>
            <a:endParaRPr 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889686"/>
            <a:ext cx="3048000" cy="45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p:cNvSpPr>
            <a:spLocks noGrp="1" noChangeArrowheads="1"/>
          </p:cNvSpPr>
          <p:nvPr>
            <p:ph type="title"/>
          </p:nvPr>
        </p:nvSpPr>
        <p:spPr>
          <a:xfrm>
            <a:off x="381000" y="122236"/>
            <a:ext cx="7604125" cy="792163"/>
          </a:xfrm>
        </p:spPr>
        <p:txBody>
          <a:bodyPr/>
          <a:lstStyle/>
          <a:p>
            <a:pPr eaLnBrk="1" hangingPunct="1"/>
            <a:r>
              <a:rPr lang="en-US" sz="3600" dirty="0" smtClean="0">
                <a:solidFill>
                  <a:schemeClr val="accent1"/>
                </a:solidFill>
              </a:rPr>
              <a:t>Willingness to Change</a:t>
            </a:r>
          </a:p>
        </p:txBody>
      </p:sp>
    </p:spTree>
    <p:extLst>
      <p:ext uri="{BB962C8B-B14F-4D97-AF65-F5344CB8AC3E}">
        <p14:creationId xmlns:p14="http://schemas.microsoft.com/office/powerpoint/2010/main" val="110931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001000" cy="838200"/>
          </a:xfrm>
        </p:spPr>
        <p:txBody>
          <a:bodyPr/>
          <a:lstStyle/>
          <a:p>
            <a:pPr eaLnBrk="1" hangingPunct="1"/>
            <a:r>
              <a:rPr lang="en-US" dirty="0" smtClean="0">
                <a:solidFill>
                  <a:schemeClr val="accent1"/>
                </a:solidFill>
              </a:rPr>
              <a:t>In the case of technology change</a:t>
            </a:r>
          </a:p>
        </p:txBody>
      </p:sp>
      <p:sp>
        <p:nvSpPr>
          <p:cNvPr id="25603" name="Content Placeholder 2"/>
          <p:cNvSpPr>
            <a:spLocks noGrp="1"/>
          </p:cNvSpPr>
          <p:nvPr>
            <p:ph idx="1"/>
          </p:nvPr>
        </p:nvSpPr>
        <p:spPr>
          <a:xfrm>
            <a:off x="838200" y="838200"/>
            <a:ext cx="7848600" cy="5486400"/>
          </a:xfrm>
        </p:spPr>
        <p:txBody>
          <a:bodyPr>
            <a:normAutofit lnSpcReduction="10000"/>
          </a:bodyPr>
          <a:lstStyle/>
          <a:p>
            <a:r>
              <a:rPr lang="en-US" dirty="0"/>
              <a:t>effective communication is central to the transformation process</a:t>
            </a:r>
            <a:r>
              <a:rPr lang="en-US" dirty="0" smtClean="0"/>
              <a:t>.</a:t>
            </a:r>
          </a:p>
          <a:p>
            <a:pPr marL="0" indent="0" eaLnBrk="1" hangingPunct="1">
              <a:buNone/>
            </a:pPr>
            <a:endParaRPr lang="en-US" dirty="0" smtClean="0"/>
          </a:p>
          <a:p>
            <a:pPr marL="0" indent="0" eaLnBrk="1" hangingPunct="1">
              <a:buNone/>
            </a:pPr>
            <a:endParaRPr lang="en-US" dirty="0"/>
          </a:p>
          <a:p>
            <a:pPr marL="0" indent="0" eaLnBrk="1" hangingPunct="1">
              <a:buNone/>
            </a:pPr>
            <a:endParaRPr lang="en-US" dirty="0" smtClean="0"/>
          </a:p>
          <a:p>
            <a:pPr marL="0" indent="0" eaLnBrk="1" hangingPunct="1">
              <a:buNone/>
            </a:pPr>
            <a:endParaRPr lang="en-US" dirty="0" smtClean="0"/>
          </a:p>
          <a:p>
            <a:pPr marL="0" indent="0" eaLnBrk="1" hangingPunct="1">
              <a:buNone/>
            </a:pPr>
            <a:endParaRPr lang="en-US" dirty="0"/>
          </a:p>
          <a:p>
            <a:pPr marL="0" indent="0" eaLnBrk="1" hangingPunct="1">
              <a:buNone/>
            </a:pPr>
            <a:endParaRPr lang="en-US" dirty="0" smtClean="0"/>
          </a:p>
          <a:p>
            <a:pPr marL="0" indent="0" eaLnBrk="1" hangingPunct="1">
              <a:buNone/>
            </a:pPr>
            <a:endParaRPr lang="en-US" dirty="0"/>
          </a:p>
          <a:p>
            <a:pPr eaLnBrk="1" hangingPunct="1"/>
            <a:r>
              <a:rPr lang="en-US" dirty="0" smtClean="0"/>
              <a:t>Remember: someone is getting something out of the current state of affairs (if they weren’t, it would change)</a:t>
            </a:r>
          </a:p>
        </p:txBody>
      </p:sp>
      <p:sp>
        <p:nvSpPr>
          <p:cNvPr id="6" name="Slide Number Placeholder 5"/>
          <p:cNvSpPr>
            <a:spLocks noGrp="1"/>
          </p:cNvSpPr>
          <p:nvPr>
            <p:ph type="sldNum" sz="quarter" idx="11"/>
          </p:nvPr>
        </p:nvSpPr>
        <p:spPr/>
        <p:txBody>
          <a:bodyPr/>
          <a:lstStyle/>
          <a:p>
            <a:fld id="{720C470E-7F18-42F4-B0EA-077641DC53DC}" type="slidenum">
              <a:rPr lang="en-US" smtClean="0"/>
              <a:pPr/>
              <a:t>97</a:t>
            </a:fld>
            <a:endParaRPr lang="en-US" dirty="0"/>
          </a:p>
        </p:txBody>
      </p:sp>
      <p:pic>
        <p:nvPicPr>
          <p:cNvPr id="7172" name="Picture 4" descr="http://upload.wikimedia.org/wikipedia/en/8/87/Eason_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774" y="1676400"/>
            <a:ext cx="652189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9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fade">
                                      <p:cBhvr>
                                        <p:cTn id="7" dur="500"/>
                                        <p:tgtEl>
                                          <p:spTgt spid="256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fade">
                                      <p:cBhvr>
                                        <p:cTn id="10" dur="500"/>
                                        <p:tgtEl>
                                          <p:spTgt spid="71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603">
                                            <p:txEl>
                                              <p:pRg st="8" end="8"/>
                                            </p:txEl>
                                          </p:spTgt>
                                        </p:tgtEl>
                                        <p:attrNameLst>
                                          <p:attrName>style.visibility</p:attrName>
                                        </p:attrNameLst>
                                      </p:cBhvr>
                                      <p:to>
                                        <p:strVal val="visible"/>
                                      </p:to>
                                    </p:set>
                                    <p:animEffect transition="in" filter="fade">
                                      <p:cBhvr>
                                        <p:cTn id="15"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p:txBody>
      </p:sp>
      <p:sp>
        <p:nvSpPr>
          <p:cNvPr id="2" name="Title 1"/>
          <p:cNvSpPr>
            <a:spLocks noGrp="1"/>
          </p:cNvSpPr>
          <p:nvPr>
            <p:ph type="title"/>
          </p:nvPr>
        </p:nvSpPr>
        <p:spPr>
          <a:xfrm>
            <a:off x="1219200" y="2133600"/>
            <a:ext cx="7239000" cy="1143000"/>
          </a:xfrm>
        </p:spPr>
        <p:txBody>
          <a:bodyPr>
            <a:normAutofit fontScale="90000"/>
          </a:bodyPr>
          <a:lstStyle/>
          <a:p>
            <a:r>
              <a:rPr lang="en-US" dirty="0">
                <a:solidFill>
                  <a:schemeClr val="accent1"/>
                </a:solidFill>
              </a:rPr>
              <a:t>So how do we get people to use the tools?</a:t>
            </a:r>
          </a:p>
        </p:txBody>
      </p:sp>
      <p:sp>
        <p:nvSpPr>
          <p:cNvPr id="6" name="Slide Number Placeholder 5"/>
          <p:cNvSpPr>
            <a:spLocks noGrp="1"/>
          </p:cNvSpPr>
          <p:nvPr>
            <p:ph type="sldNum" sz="quarter" idx="4294967295"/>
          </p:nvPr>
        </p:nvSpPr>
        <p:spPr>
          <a:xfrm>
            <a:off x="8610600" y="5740400"/>
            <a:ext cx="457200" cy="365125"/>
          </a:xfrm>
          <a:prstGeom prst="rect">
            <a:avLst/>
          </a:prstGeom>
        </p:spPr>
        <p:txBody>
          <a:bodyPr/>
          <a:lstStyle/>
          <a:p>
            <a:fld id="{720C470E-7F18-42F4-B0EA-077641DC53DC}" type="slidenum">
              <a:rPr lang="en-US" smtClean="0"/>
              <a:pPr/>
              <a:t>98</a:t>
            </a:fld>
            <a:endParaRPr lang="en-US" dirty="0"/>
          </a:p>
        </p:txBody>
      </p:sp>
    </p:spTree>
    <p:extLst>
      <p:ext uri="{BB962C8B-B14F-4D97-AF65-F5344CB8AC3E}">
        <p14:creationId xmlns:p14="http://schemas.microsoft.com/office/powerpoint/2010/main" val="18904118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239000" cy="1143000"/>
          </a:xfrm>
        </p:spPr>
        <p:txBody>
          <a:bodyPr/>
          <a:lstStyle/>
          <a:p>
            <a:r>
              <a:rPr lang="en-US" dirty="0" smtClean="0">
                <a:solidFill>
                  <a:schemeClr val="accent1"/>
                </a:solidFill>
              </a:rPr>
              <a:t>Some Organizational Strategies</a:t>
            </a:r>
            <a:endParaRPr lang="en-US" dirty="0">
              <a:solidFill>
                <a:schemeClr val="accent1"/>
              </a:solidFill>
            </a:endParaRPr>
          </a:p>
        </p:txBody>
      </p:sp>
      <p:sp>
        <p:nvSpPr>
          <p:cNvPr id="3" name="Content Placeholder 2"/>
          <p:cNvSpPr>
            <a:spLocks noGrp="1"/>
          </p:cNvSpPr>
          <p:nvPr>
            <p:ph idx="1"/>
          </p:nvPr>
        </p:nvSpPr>
        <p:spPr>
          <a:xfrm>
            <a:off x="1219200" y="1752600"/>
            <a:ext cx="7467600" cy="3505200"/>
          </a:xfrm>
        </p:spPr>
        <p:txBody>
          <a:bodyPr/>
          <a:lstStyle/>
          <a:p>
            <a:r>
              <a:rPr lang="en-US" dirty="0" smtClean="0"/>
              <a:t>Top Down Transition</a:t>
            </a:r>
          </a:p>
          <a:p>
            <a:r>
              <a:rPr lang="en-US" dirty="0" smtClean="0"/>
              <a:t>Bottom Up Transition</a:t>
            </a:r>
          </a:p>
          <a:p>
            <a:r>
              <a:rPr lang="en-US" dirty="0" smtClean="0"/>
              <a:t>Key Opinion Leader Transition</a:t>
            </a:r>
          </a:p>
          <a:p>
            <a:r>
              <a:rPr lang="en-US" dirty="0" smtClean="0"/>
              <a:t>Self Selected Elite Transition</a:t>
            </a:r>
            <a:endParaRPr lang="en-US" dirty="0"/>
          </a:p>
        </p:txBody>
      </p:sp>
      <p:sp>
        <p:nvSpPr>
          <p:cNvPr id="6" name="Slide Number Placeholder 5"/>
          <p:cNvSpPr>
            <a:spLocks noGrp="1"/>
          </p:cNvSpPr>
          <p:nvPr>
            <p:ph type="sldNum" sz="quarter" idx="11"/>
          </p:nvPr>
        </p:nvSpPr>
        <p:spPr/>
        <p:txBody>
          <a:bodyPr/>
          <a:lstStyle/>
          <a:p>
            <a:fld id="{720C470E-7F18-42F4-B0EA-077641DC53DC}" type="slidenum">
              <a:rPr lang="en-US" smtClean="0"/>
              <a:pPr/>
              <a:t>99</a:t>
            </a:fld>
            <a:endParaRPr lang="en-US" dirty="0"/>
          </a:p>
        </p:txBody>
      </p:sp>
    </p:spTree>
    <p:extLst>
      <p:ext uri="{BB962C8B-B14F-4D97-AF65-F5344CB8AC3E}">
        <p14:creationId xmlns:p14="http://schemas.microsoft.com/office/powerpoint/2010/main" val="141771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rmal">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Thermal</Template>
  <TotalTime>9422</TotalTime>
  <Words>4626</Words>
  <Application>Microsoft Office PowerPoint</Application>
  <PresentationFormat>On-screen Show (4:3)</PresentationFormat>
  <Paragraphs>966</Paragraphs>
  <Slides>103</Slides>
  <Notes>54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05" baseType="lpstr">
      <vt:lpstr>Thermal</vt:lpstr>
      <vt:lpstr>Drawing</vt:lpstr>
      <vt:lpstr>Collaboration Technologies, Knowledge Management and Social Enterprise </vt:lpstr>
      <vt:lpstr>Agenda</vt:lpstr>
      <vt:lpstr>Enterprise 2.0 Characteristics</vt:lpstr>
      <vt:lpstr>Benefits  of Collaboration </vt:lpstr>
      <vt:lpstr>PowerPoint Presentation</vt:lpstr>
      <vt:lpstr>PowerPoint Presentation</vt:lpstr>
      <vt:lpstr>PowerPoint Presentation</vt:lpstr>
      <vt:lpstr>Team Development</vt:lpstr>
      <vt:lpstr>Types of Teams</vt:lpstr>
      <vt:lpstr>Multiple levels of Collaboration Capability (in a team)</vt:lpstr>
      <vt:lpstr>Level 1 Collected Work</vt:lpstr>
      <vt:lpstr>Level 2 Coordinated Work</vt:lpstr>
      <vt:lpstr>Level 3 Concerted Work</vt:lpstr>
      <vt:lpstr>PowerPoint Presentation</vt:lpstr>
      <vt:lpstr>What is a GSS?</vt:lpstr>
      <vt:lpstr>PowerPoint Presentation</vt:lpstr>
      <vt:lpstr>PowerPoint Presentation</vt:lpstr>
      <vt:lpstr>PowerPoint Presentation</vt:lpstr>
      <vt:lpstr>Mind mapping</vt:lpstr>
      <vt:lpstr>Processes - are repeatable patterns that generate predictable results </vt:lpstr>
      <vt:lpstr>PowerPoint Presentation</vt:lpstr>
      <vt:lpstr>Briggs’ Patterns of Collaboration</vt:lpstr>
      <vt:lpstr>Evaluating Tools can be done with Patterns in mind</vt:lpstr>
      <vt:lpstr>Kinds of processes you want to accomplish at meetings</vt:lpstr>
      <vt:lpstr>But I am not made out of money.</vt:lpstr>
      <vt:lpstr>Caveat</vt:lpstr>
      <vt:lpstr>Now let’s Look at Podio</vt:lpstr>
      <vt:lpstr>PowerPoint Presentation</vt:lpstr>
      <vt:lpstr>PowerPoint Presentation</vt:lpstr>
      <vt:lpstr>Can we map tools to meetings?</vt:lpstr>
      <vt:lpstr>How do we differentiate among products in the same category?</vt:lpstr>
      <vt:lpstr>PowerPoint Presentation</vt:lpstr>
      <vt:lpstr>Collaboration Capability Schema</vt:lpstr>
      <vt:lpstr>Collaboration Capability Schema</vt:lpstr>
      <vt:lpstr>What does it mean when I say…</vt:lpstr>
      <vt:lpstr>4d matrix of team types</vt:lpstr>
      <vt:lpstr>PowerPoint Presentation</vt:lpstr>
      <vt:lpstr>PowerPoint Presentation</vt:lpstr>
      <vt:lpstr>Let’s start with a Hangout!</vt:lpstr>
      <vt:lpstr>National Culture Models for Virtual Teaming</vt:lpstr>
      <vt:lpstr>Multi-Cultural Issues</vt:lpstr>
      <vt:lpstr>Types of Cultural dimensions</vt:lpstr>
      <vt:lpstr>Professor Geert Hofstede</vt:lpstr>
      <vt:lpstr>Geert Hofstede</vt:lpstr>
      <vt:lpstr>Gen Y’s expectations of the workplace</vt:lpstr>
      <vt:lpstr>Mobile technologies are transforming work and life</vt:lpstr>
      <vt:lpstr>PowerPoint Presentation</vt:lpstr>
      <vt:lpstr>KM and CMS</vt:lpstr>
      <vt:lpstr>Collaboration</vt:lpstr>
      <vt:lpstr>Out of Collaboration comes Knowledge?</vt:lpstr>
      <vt:lpstr> </vt:lpstr>
      <vt:lpstr>Knowledge Management in the Enterprise</vt:lpstr>
      <vt:lpstr>Understanding Data, Information,  Knowledge and Inter-Relations</vt:lpstr>
      <vt:lpstr> Difference between data, information, knowledge, wisdom</vt:lpstr>
      <vt:lpstr>What Is Knowledge?</vt:lpstr>
      <vt:lpstr>Explicit and Tacit Knowledge</vt:lpstr>
      <vt:lpstr>PowerPoint Presentation</vt:lpstr>
      <vt:lpstr> Why is Knowledge Sharing critical?</vt:lpstr>
      <vt:lpstr> Knowledge Sharing is the interplay of people and processes</vt:lpstr>
      <vt:lpstr> Knowledge sharing needs all of these</vt:lpstr>
      <vt:lpstr>Communities of Practice</vt:lpstr>
      <vt:lpstr> Scale</vt:lpstr>
      <vt:lpstr>THE KNOWLEDGE ORGANIZATION</vt:lpstr>
      <vt:lpstr> The whole is greater than the sum  of its parts</vt:lpstr>
      <vt:lpstr> Why don’t people share?</vt:lpstr>
      <vt:lpstr> Why do people share?</vt:lpstr>
      <vt:lpstr>KM System Classes</vt:lpstr>
      <vt:lpstr>Knowledge Organization  KM Systems - Insights</vt:lpstr>
      <vt:lpstr>Enterprise Information Management</vt:lpstr>
      <vt:lpstr>Enterprise Information Management  vs  Knowledge Management</vt:lpstr>
      <vt:lpstr>Trends – Moving from separate systems to Converged Systems</vt:lpstr>
      <vt:lpstr>Technology as Enabler</vt:lpstr>
      <vt:lpstr>Essentials of  a Collaboration Environment</vt:lpstr>
      <vt:lpstr>ECMs</vt:lpstr>
      <vt:lpstr>CMS Implementation</vt:lpstr>
      <vt:lpstr>Generating Community in the Enterprise</vt:lpstr>
      <vt:lpstr>Social Technologies</vt:lpstr>
      <vt:lpstr> US Market share Top 10 Social Networking Websites</vt:lpstr>
      <vt:lpstr>Gartner Recommends</vt:lpstr>
      <vt:lpstr>Top Reasons to Invest in Social Community Networks (outward facing)</vt:lpstr>
      <vt:lpstr>Current social software</vt:lpstr>
      <vt:lpstr>PowerPoint Presentation</vt:lpstr>
      <vt:lpstr>Bringing Social Networking into an Enterprise?</vt:lpstr>
      <vt:lpstr>PowerPoint Presentation</vt:lpstr>
      <vt:lpstr>5 C’s of Strategic Networking</vt:lpstr>
      <vt:lpstr>PowerPoint Presentation</vt:lpstr>
      <vt:lpstr>What are the Implications of all this on Enterprise Infrastructure?</vt:lpstr>
      <vt:lpstr>Another Factor to consider -- Adoption</vt:lpstr>
      <vt:lpstr>Adoption of Enterprise 2.0 Tools</vt:lpstr>
      <vt:lpstr>Adoption of General Technology</vt:lpstr>
      <vt:lpstr>PowerPoint Presentation</vt:lpstr>
      <vt:lpstr>Change Curve</vt:lpstr>
      <vt:lpstr>Technology Acceptance Model</vt:lpstr>
      <vt:lpstr>IT Adoption</vt:lpstr>
      <vt:lpstr>Willingness to Change</vt:lpstr>
      <vt:lpstr>Willingness to Change</vt:lpstr>
      <vt:lpstr>In the case of technology change</vt:lpstr>
      <vt:lpstr>So how do we get people to use the tools?</vt:lpstr>
      <vt:lpstr>Some Organizational Strategies</vt:lpstr>
      <vt:lpstr>How does all of this affect the Infrastructure?</vt:lpstr>
      <vt:lpstr>Readings</vt:lpstr>
      <vt:lpstr>Assignments </vt:lpstr>
      <vt:lpstr>PowerPoint Presentation</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Mittleman, Daniel;Rajeev Kumar</dc:creator>
  <cp:lastModifiedBy>Rajeev</cp:lastModifiedBy>
  <cp:revision>205</cp:revision>
  <cp:lastPrinted>2012-05-10T19:03:18Z</cp:lastPrinted>
  <dcterms:created xsi:type="dcterms:W3CDTF">2010-11-09T01:44:55Z</dcterms:created>
  <dcterms:modified xsi:type="dcterms:W3CDTF">2015-07-07T02:53:14Z</dcterms:modified>
</cp:coreProperties>
</file>